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 id="2147483650" r:id="rId2"/>
  </p:sldMasterIdLst>
  <p:notesMasterIdLst>
    <p:notesMasterId r:id="rId410"/>
  </p:notesMasterIdLst>
  <p:handoutMasterIdLst>
    <p:handoutMasterId r:id="rId411"/>
  </p:handoutMasterIdLst>
  <p:sldIdLst>
    <p:sldId id="6081" r:id="rId3"/>
    <p:sldId id="6086" r:id="rId4"/>
    <p:sldId id="6082" r:id="rId5"/>
    <p:sldId id="6235" r:id="rId6"/>
    <p:sldId id="6221" r:id="rId7"/>
    <p:sldId id="6091" r:id="rId8"/>
    <p:sldId id="6092" r:id="rId9"/>
    <p:sldId id="6093" r:id="rId10"/>
    <p:sldId id="6205" r:id="rId11"/>
    <p:sldId id="6206" r:id="rId12"/>
    <p:sldId id="6232" r:id="rId13"/>
    <p:sldId id="6217" r:id="rId14"/>
    <p:sldId id="6218" r:id="rId15"/>
    <p:sldId id="6207" r:id="rId16"/>
    <p:sldId id="6208" r:id="rId17"/>
    <p:sldId id="6215" r:id="rId18"/>
    <p:sldId id="6216" r:id="rId19"/>
    <p:sldId id="6193" r:id="rId20"/>
    <p:sldId id="6233" r:id="rId21"/>
    <p:sldId id="6234" r:id="rId22"/>
    <p:sldId id="6236" r:id="rId23"/>
    <p:sldId id="6237" r:id="rId24"/>
    <p:sldId id="6231" r:id="rId25"/>
    <p:sldId id="6238" r:id="rId26"/>
    <p:sldId id="6211" r:id="rId27"/>
    <p:sldId id="5842" r:id="rId28"/>
    <p:sldId id="5852" r:id="rId29"/>
    <p:sldId id="5855" r:id="rId30"/>
    <p:sldId id="6239" r:id="rId31"/>
    <p:sldId id="5872" r:id="rId32"/>
    <p:sldId id="6219" r:id="rId33"/>
    <p:sldId id="5823" r:id="rId34"/>
    <p:sldId id="6240" r:id="rId35"/>
    <p:sldId id="5853" r:id="rId36"/>
    <p:sldId id="6241" r:id="rId37"/>
    <p:sldId id="6242" r:id="rId38"/>
    <p:sldId id="5858" r:id="rId39"/>
    <p:sldId id="6209" r:id="rId40"/>
    <p:sldId id="6210" r:id="rId41"/>
    <p:sldId id="6243" r:id="rId42"/>
    <p:sldId id="5856" r:id="rId43"/>
    <p:sldId id="6244" r:id="rId44"/>
    <p:sldId id="6246" r:id="rId45"/>
    <p:sldId id="6247" r:id="rId46"/>
    <p:sldId id="6248" r:id="rId47"/>
    <p:sldId id="6249" r:id="rId48"/>
    <p:sldId id="6250" r:id="rId49"/>
    <p:sldId id="6251" r:id="rId50"/>
    <p:sldId id="5824" r:id="rId51"/>
    <p:sldId id="6252" r:id="rId52"/>
    <p:sldId id="5873" r:id="rId53"/>
    <p:sldId id="5836" r:id="rId54"/>
    <p:sldId id="5875" r:id="rId55"/>
    <p:sldId id="5876" r:id="rId56"/>
    <p:sldId id="5877" r:id="rId57"/>
    <p:sldId id="6253" r:id="rId58"/>
    <p:sldId id="5878" r:id="rId59"/>
    <p:sldId id="5870" r:id="rId60"/>
    <p:sldId id="6254" r:id="rId61"/>
    <p:sldId id="5874" r:id="rId62"/>
    <p:sldId id="6255" r:id="rId63"/>
    <p:sldId id="5847" r:id="rId64"/>
    <p:sldId id="5848" r:id="rId65"/>
    <p:sldId id="5880" r:id="rId66"/>
    <p:sldId id="6256" r:id="rId67"/>
    <p:sldId id="6257" r:id="rId68"/>
    <p:sldId id="6258" r:id="rId69"/>
    <p:sldId id="6259" r:id="rId70"/>
    <p:sldId id="6260" r:id="rId71"/>
    <p:sldId id="6261" r:id="rId72"/>
    <p:sldId id="6262" r:id="rId73"/>
    <p:sldId id="5915" r:id="rId74"/>
    <p:sldId id="6263" r:id="rId75"/>
    <p:sldId id="5898" r:id="rId76"/>
    <p:sldId id="6222" r:id="rId77"/>
    <p:sldId id="6264" r:id="rId78"/>
    <p:sldId id="5917" r:id="rId79"/>
    <p:sldId id="5918" r:id="rId80"/>
    <p:sldId id="6265" r:id="rId81"/>
    <p:sldId id="6266" r:id="rId82"/>
    <p:sldId id="6267" r:id="rId83"/>
    <p:sldId id="6268" r:id="rId84"/>
    <p:sldId id="6269" r:id="rId85"/>
    <p:sldId id="6270" r:id="rId86"/>
    <p:sldId id="6220" r:id="rId87"/>
    <p:sldId id="6271" r:id="rId88"/>
    <p:sldId id="6272" r:id="rId89"/>
    <p:sldId id="6273" r:id="rId90"/>
    <p:sldId id="6274" r:id="rId91"/>
    <p:sldId id="6275" r:id="rId92"/>
    <p:sldId id="5829" r:id="rId93"/>
    <p:sldId id="5843" r:id="rId94"/>
    <p:sldId id="5830" r:id="rId95"/>
    <p:sldId id="5864" r:id="rId96"/>
    <p:sldId id="6276" r:id="rId97"/>
    <p:sldId id="5831" r:id="rId98"/>
    <p:sldId id="5828" r:id="rId99"/>
    <p:sldId id="5868" r:id="rId100"/>
    <p:sldId id="5869" r:id="rId101"/>
    <p:sldId id="6277" r:id="rId102"/>
    <p:sldId id="5865" r:id="rId103"/>
    <p:sldId id="5867" r:id="rId104"/>
    <p:sldId id="5871" r:id="rId105"/>
    <p:sldId id="6278" r:id="rId106"/>
    <p:sldId id="6279" r:id="rId107"/>
    <p:sldId id="6280" r:id="rId108"/>
    <p:sldId id="6204" r:id="rId109"/>
    <p:sldId id="6281" r:id="rId110"/>
    <p:sldId id="5845" r:id="rId111"/>
    <p:sldId id="5846" r:id="rId112"/>
    <p:sldId id="6282" r:id="rId113"/>
    <p:sldId id="6283" r:id="rId114"/>
    <p:sldId id="5851" r:id="rId115"/>
    <p:sldId id="6284" r:id="rId116"/>
    <p:sldId id="5857" r:id="rId117"/>
    <p:sldId id="6213" r:id="rId118"/>
    <p:sldId id="6214" r:id="rId119"/>
    <p:sldId id="6285" r:id="rId120"/>
    <p:sldId id="5835" r:id="rId121"/>
    <p:sldId id="6286" r:id="rId122"/>
    <p:sldId id="6287" r:id="rId123"/>
    <p:sldId id="6288" r:id="rId124"/>
    <p:sldId id="4981" r:id="rId125"/>
    <p:sldId id="5811" r:id="rId126"/>
    <p:sldId id="6289" r:id="rId127"/>
    <p:sldId id="6290" r:id="rId128"/>
    <p:sldId id="6291" r:id="rId129"/>
    <p:sldId id="5810" r:id="rId130"/>
    <p:sldId id="5841" r:id="rId131"/>
    <p:sldId id="6292" r:id="rId132"/>
    <p:sldId id="5840" r:id="rId133"/>
    <p:sldId id="6293" r:id="rId134"/>
    <p:sldId id="5812" r:id="rId135"/>
    <p:sldId id="6294" r:id="rId136"/>
    <p:sldId id="6295" r:id="rId137"/>
    <p:sldId id="6296" r:id="rId138"/>
    <p:sldId id="6297" r:id="rId139"/>
    <p:sldId id="6298" r:id="rId140"/>
    <p:sldId id="6299" r:id="rId141"/>
    <p:sldId id="6300" r:id="rId142"/>
    <p:sldId id="6301" r:id="rId143"/>
    <p:sldId id="5712" r:id="rId144"/>
    <p:sldId id="5720" r:id="rId145"/>
    <p:sldId id="6302" r:id="rId146"/>
    <p:sldId id="5730" r:id="rId147"/>
    <p:sldId id="6303" r:id="rId148"/>
    <p:sldId id="5731" r:id="rId149"/>
    <p:sldId id="6304" r:id="rId150"/>
    <p:sldId id="6305" r:id="rId151"/>
    <p:sldId id="6306" r:id="rId152"/>
    <p:sldId id="6307" r:id="rId153"/>
    <p:sldId id="6308" r:id="rId154"/>
    <p:sldId id="6245" r:id="rId155"/>
    <p:sldId id="6309" r:id="rId156"/>
    <p:sldId id="6310" r:id="rId157"/>
    <p:sldId id="6311" r:id="rId158"/>
    <p:sldId id="6312" r:id="rId159"/>
    <p:sldId id="6313" r:id="rId160"/>
    <p:sldId id="5816" r:id="rId161"/>
    <p:sldId id="5904" r:id="rId162"/>
    <p:sldId id="5887" r:id="rId163"/>
    <p:sldId id="6314" r:id="rId164"/>
    <p:sldId id="5905" r:id="rId165"/>
    <p:sldId id="5906" r:id="rId166"/>
    <p:sldId id="6315" r:id="rId167"/>
    <p:sldId id="6316" r:id="rId168"/>
    <p:sldId id="5822" r:id="rId169"/>
    <p:sldId id="5888" r:id="rId170"/>
    <p:sldId id="5889" r:id="rId171"/>
    <p:sldId id="5890" r:id="rId172"/>
    <p:sldId id="5892" r:id="rId173"/>
    <p:sldId id="5893" r:id="rId174"/>
    <p:sldId id="5895" r:id="rId175"/>
    <p:sldId id="5894" r:id="rId176"/>
    <p:sldId id="5897" r:id="rId177"/>
    <p:sldId id="5899" r:id="rId178"/>
    <p:sldId id="5902" r:id="rId179"/>
    <p:sldId id="5903" r:id="rId180"/>
    <p:sldId id="6317" r:id="rId181"/>
    <p:sldId id="6318" r:id="rId182"/>
    <p:sldId id="6319" r:id="rId183"/>
    <p:sldId id="6320" r:id="rId184"/>
    <p:sldId id="6321" r:id="rId185"/>
    <p:sldId id="5886" r:id="rId186"/>
    <p:sldId id="6322" r:id="rId187"/>
    <p:sldId id="6323" r:id="rId188"/>
    <p:sldId id="6324" r:id="rId189"/>
    <p:sldId id="6325" r:id="rId190"/>
    <p:sldId id="5900" r:id="rId191"/>
    <p:sldId id="6326" r:id="rId192"/>
    <p:sldId id="6327" r:id="rId193"/>
    <p:sldId id="6328" r:id="rId194"/>
    <p:sldId id="6329" r:id="rId195"/>
    <p:sldId id="6330" r:id="rId196"/>
    <p:sldId id="6331" r:id="rId197"/>
    <p:sldId id="6332" r:id="rId198"/>
    <p:sldId id="6333" r:id="rId199"/>
    <p:sldId id="6334" r:id="rId200"/>
    <p:sldId id="6335" r:id="rId201"/>
    <p:sldId id="6336" r:id="rId202"/>
    <p:sldId id="6337" r:id="rId203"/>
    <p:sldId id="6338" r:id="rId204"/>
    <p:sldId id="6339" r:id="rId205"/>
    <p:sldId id="6340" r:id="rId206"/>
    <p:sldId id="5798" r:id="rId207"/>
    <p:sldId id="5341" r:id="rId208"/>
    <p:sldId id="5799" r:id="rId209"/>
    <p:sldId id="5800" r:id="rId210"/>
    <p:sldId id="6341" r:id="rId211"/>
    <p:sldId id="6342" r:id="rId212"/>
    <p:sldId id="5802" r:id="rId213"/>
    <p:sldId id="5803" r:id="rId214"/>
    <p:sldId id="6343" r:id="rId215"/>
    <p:sldId id="6344" r:id="rId216"/>
    <p:sldId id="6345" r:id="rId217"/>
    <p:sldId id="6346" r:id="rId218"/>
    <p:sldId id="6347" r:id="rId219"/>
    <p:sldId id="5804" r:id="rId220"/>
    <p:sldId id="5806" r:id="rId221"/>
    <p:sldId id="6348" r:id="rId222"/>
    <p:sldId id="5807" r:id="rId223"/>
    <p:sldId id="6349" r:id="rId224"/>
    <p:sldId id="5813" r:id="rId225"/>
    <p:sldId id="6350" r:id="rId226"/>
    <p:sldId id="6351" r:id="rId227"/>
    <p:sldId id="6352" r:id="rId228"/>
    <p:sldId id="6353" r:id="rId229"/>
    <p:sldId id="6354" r:id="rId230"/>
    <p:sldId id="6356" r:id="rId231"/>
    <p:sldId id="5881" r:id="rId232"/>
    <p:sldId id="6357" r:id="rId233"/>
    <p:sldId id="6358" r:id="rId234"/>
    <p:sldId id="6359" r:id="rId235"/>
    <p:sldId id="6360" r:id="rId236"/>
    <p:sldId id="5879" r:id="rId237"/>
    <p:sldId id="6361" r:id="rId238"/>
    <p:sldId id="6362" r:id="rId239"/>
    <p:sldId id="6363" r:id="rId240"/>
    <p:sldId id="5319" r:id="rId241"/>
    <p:sldId id="6364" r:id="rId242"/>
    <p:sldId id="6365" r:id="rId243"/>
    <p:sldId id="5321" r:id="rId244"/>
    <p:sldId id="5322" r:id="rId245"/>
    <p:sldId id="6366" r:id="rId246"/>
    <p:sldId id="5320" r:id="rId247"/>
    <p:sldId id="5323" r:id="rId248"/>
    <p:sldId id="5324" r:id="rId249"/>
    <p:sldId id="6367" r:id="rId250"/>
    <p:sldId id="5325" r:id="rId251"/>
    <p:sldId id="6368" r:id="rId252"/>
    <p:sldId id="6369" r:id="rId253"/>
    <p:sldId id="6370" r:id="rId254"/>
    <p:sldId id="6371" r:id="rId255"/>
    <p:sldId id="4760" r:id="rId256"/>
    <p:sldId id="6372" r:id="rId257"/>
    <p:sldId id="5693" r:id="rId258"/>
    <p:sldId id="5690" r:id="rId259"/>
    <p:sldId id="6373" r:id="rId260"/>
    <p:sldId id="5692" r:id="rId261"/>
    <p:sldId id="6374" r:id="rId262"/>
    <p:sldId id="6375" r:id="rId263"/>
    <p:sldId id="6190" r:id="rId264"/>
    <p:sldId id="6376" r:id="rId265"/>
    <p:sldId id="6377" r:id="rId266"/>
    <p:sldId id="6378" r:id="rId267"/>
    <p:sldId id="6379" r:id="rId268"/>
    <p:sldId id="6380" r:id="rId269"/>
    <p:sldId id="6381" r:id="rId270"/>
    <p:sldId id="5808" r:id="rId271"/>
    <p:sldId id="6382" r:id="rId272"/>
    <p:sldId id="6383" r:id="rId273"/>
    <p:sldId id="6384" r:id="rId274"/>
    <p:sldId id="6385" r:id="rId275"/>
    <p:sldId id="6386" r:id="rId276"/>
    <p:sldId id="6387" r:id="rId277"/>
    <p:sldId id="6388" r:id="rId278"/>
    <p:sldId id="6389" r:id="rId279"/>
    <p:sldId id="6390" r:id="rId280"/>
    <p:sldId id="6391" r:id="rId281"/>
    <p:sldId id="6392" r:id="rId282"/>
    <p:sldId id="6393" r:id="rId283"/>
    <p:sldId id="6394" r:id="rId284"/>
    <p:sldId id="6395" r:id="rId285"/>
    <p:sldId id="5295" r:id="rId286"/>
    <p:sldId id="6396" r:id="rId287"/>
    <p:sldId id="6397" r:id="rId288"/>
    <p:sldId id="6398" r:id="rId289"/>
    <p:sldId id="6399" r:id="rId290"/>
    <p:sldId id="6400" r:id="rId291"/>
    <p:sldId id="6401" r:id="rId292"/>
    <p:sldId id="6402" r:id="rId293"/>
    <p:sldId id="6403" r:id="rId294"/>
    <p:sldId id="6404" r:id="rId295"/>
    <p:sldId id="6405" r:id="rId296"/>
    <p:sldId id="6406" r:id="rId297"/>
    <p:sldId id="6407" r:id="rId298"/>
    <p:sldId id="6408" r:id="rId299"/>
    <p:sldId id="6409" r:id="rId300"/>
    <p:sldId id="6410" r:id="rId301"/>
    <p:sldId id="6411" r:id="rId302"/>
    <p:sldId id="6412" r:id="rId303"/>
    <p:sldId id="6413" r:id="rId304"/>
    <p:sldId id="6415" r:id="rId305"/>
    <p:sldId id="5333" r:id="rId306"/>
    <p:sldId id="6416" r:id="rId307"/>
    <p:sldId id="6417" r:id="rId308"/>
    <p:sldId id="5337" r:id="rId309"/>
    <p:sldId id="5338" r:id="rId310"/>
    <p:sldId id="6418" r:id="rId311"/>
    <p:sldId id="6419" r:id="rId312"/>
    <p:sldId id="5336" r:id="rId313"/>
    <p:sldId id="6421" r:id="rId314"/>
    <p:sldId id="6420" r:id="rId315"/>
    <p:sldId id="5297" r:id="rId316"/>
    <p:sldId id="5335" r:id="rId317"/>
    <p:sldId id="5339" r:id="rId318"/>
    <p:sldId id="5340" r:id="rId319"/>
    <p:sldId id="6422" r:id="rId320"/>
    <p:sldId id="6423" r:id="rId321"/>
    <p:sldId id="6424" r:id="rId322"/>
    <p:sldId id="6425" r:id="rId323"/>
    <p:sldId id="6426" r:id="rId324"/>
    <p:sldId id="6427" r:id="rId325"/>
    <p:sldId id="6428" r:id="rId326"/>
    <p:sldId id="6169" r:id="rId327"/>
    <p:sldId id="6429" r:id="rId328"/>
    <p:sldId id="6430" r:id="rId329"/>
    <p:sldId id="6431" r:id="rId330"/>
    <p:sldId id="6432" r:id="rId331"/>
    <p:sldId id="6433" r:id="rId332"/>
    <p:sldId id="6434" r:id="rId333"/>
    <p:sldId id="6435" r:id="rId334"/>
    <p:sldId id="6436" r:id="rId335"/>
    <p:sldId id="6437" r:id="rId336"/>
    <p:sldId id="6438" r:id="rId337"/>
    <p:sldId id="6439" r:id="rId338"/>
    <p:sldId id="6440" r:id="rId339"/>
    <p:sldId id="6441" r:id="rId340"/>
    <p:sldId id="6442" r:id="rId341"/>
    <p:sldId id="6443" r:id="rId342"/>
    <p:sldId id="6444" r:id="rId343"/>
    <p:sldId id="6445" r:id="rId344"/>
    <p:sldId id="6446" r:id="rId345"/>
    <p:sldId id="6447" r:id="rId346"/>
    <p:sldId id="6227" r:id="rId347"/>
    <p:sldId id="6448" r:id="rId348"/>
    <p:sldId id="6449" r:id="rId349"/>
    <p:sldId id="6450" r:id="rId350"/>
    <p:sldId id="6451" r:id="rId351"/>
    <p:sldId id="6452" r:id="rId352"/>
    <p:sldId id="6453" r:id="rId353"/>
    <p:sldId id="6454" r:id="rId354"/>
    <p:sldId id="6455" r:id="rId355"/>
    <p:sldId id="6456" r:id="rId356"/>
    <p:sldId id="6457" r:id="rId357"/>
    <p:sldId id="5819" r:id="rId358"/>
    <p:sldId id="6458" r:id="rId359"/>
    <p:sldId id="6459" r:id="rId360"/>
    <p:sldId id="6460" r:id="rId361"/>
    <p:sldId id="6461" r:id="rId362"/>
    <p:sldId id="6223" r:id="rId363"/>
    <p:sldId id="6462" r:id="rId364"/>
    <p:sldId id="6463" r:id="rId365"/>
    <p:sldId id="6464" r:id="rId366"/>
    <p:sldId id="6465" r:id="rId367"/>
    <p:sldId id="6466" r:id="rId368"/>
    <p:sldId id="6467" r:id="rId369"/>
    <p:sldId id="6468" r:id="rId370"/>
    <p:sldId id="6469" r:id="rId371"/>
    <p:sldId id="6470" r:id="rId372"/>
    <p:sldId id="6471" r:id="rId373"/>
    <p:sldId id="6472" r:id="rId374"/>
    <p:sldId id="6473" r:id="rId375"/>
    <p:sldId id="6355" r:id="rId376"/>
    <p:sldId id="6474" r:id="rId377"/>
    <p:sldId id="6475" r:id="rId378"/>
    <p:sldId id="6476" r:id="rId379"/>
    <p:sldId id="6477" r:id="rId380"/>
    <p:sldId id="6478" r:id="rId381"/>
    <p:sldId id="6479" r:id="rId382"/>
    <p:sldId id="6480" r:id="rId383"/>
    <p:sldId id="6481" r:id="rId384"/>
    <p:sldId id="6482" r:id="rId385"/>
    <p:sldId id="6483" r:id="rId386"/>
    <p:sldId id="6484" r:id="rId387"/>
    <p:sldId id="6485" r:id="rId388"/>
    <p:sldId id="6486" r:id="rId389"/>
    <p:sldId id="6487" r:id="rId390"/>
    <p:sldId id="6488" r:id="rId391"/>
    <p:sldId id="6489" r:id="rId392"/>
    <p:sldId id="6490" r:id="rId393"/>
    <p:sldId id="6491" r:id="rId394"/>
    <p:sldId id="6492" r:id="rId395"/>
    <p:sldId id="6493" r:id="rId396"/>
    <p:sldId id="6494" r:id="rId397"/>
    <p:sldId id="6495" r:id="rId398"/>
    <p:sldId id="6496" r:id="rId399"/>
    <p:sldId id="6497" r:id="rId400"/>
    <p:sldId id="6498" r:id="rId401"/>
    <p:sldId id="6499" r:id="rId402"/>
    <p:sldId id="6500" r:id="rId403"/>
    <p:sldId id="6501" r:id="rId404"/>
    <p:sldId id="6502" r:id="rId405"/>
    <p:sldId id="6503" r:id="rId406"/>
    <p:sldId id="6504" r:id="rId407"/>
    <p:sldId id="6505" r:id="rId408"/>
    <p:sldId id="6506" r:id="rId409"/>
  </p:sldIdLst>
  <p:sldSz cx="9906000" cy="6858000" type="A4"/>
  <p:notesSz cx="6869113" cy="10002838"/>
  <p:custDataLst>
    <p:tags r:id="rId412"/>
  </p:custDataLst>
  <p:defaultTextStyle>
    <a:defPPr>
      <a:defRPr lang="ja-JP"/>
    </a:defPPr>
    <a:lvl1pPr algn="l" rtl="0" fontAlgn="base">
      <a:spcBef>
        <a:spcPct val="0"/>
      </a:spcBef>
      <a:spcAft>
        <a:spcPct val="0"/>
      </a:spcAft>
      <a:defRPr kumimoji="1" sz="1600" kern="1200">
        <a:solidFill>
          <a:schemeClr val="tx1"/>
        </a:solidFill>
        <a:latin typeface="ＭＳ Ｐゴシック" pitchFamily="50" charset="-128"/>
        <a:ea typeface="ＭＳ Ｐゴシック" pitchFamily="50" charset="-128"/>
        <a:cs typeface="+mn-cs"/>
      </a:defRPr>
    </a:lvl1pPr>
    <a:lvl2pPr marL="457200" algn="l" rtl="0" fontAlgn="base">
      <a:spcBef>
        <a:spcPct val="0"/>
      </a:spcBef>
      <a:spcAft>
        <a:spcPct val="0"/>
      </a:spcAft>
      <a:defRPr kumimoji="1" sz="1600" kern="1200">
        <a:solidFill>
          <a:schemeClr val="tx1"/>
        </a:solidFill>
        <a:latin typeface="ＭＳ Ｐゴシック" pitchFamily="50" charset="-128"/>
        <a:ea typeface="ＭＳ Ｐゴシック" pitchFamily="50" charset="-128"/>
        <a:cs typeface="+mn-cs"/>
      </a:defRPr>
    </a:lvl2pPr>
    <a:lvl3pPr marL="914400" algn="l" rtl="0" fontAlgn="base">
      <a:spcBef>
        <a:spcPct val="0"/>
      </a:spcBef>
      <a:spcAft>
        <a:spcPct val="0"/>
      </a:spcAft>
      <a:defRPr kumimoji="1" sz="1600" kern="1200">
        <a:solidFill>
          <a:schemeClr val="tx1"/>
        </a:solidFill>
        <a:latin typeface="ＭＳ Ｐゴシック" pitchFamily="50" charset="-128"/>
        <a:ea typeface="ＭＳ Ｐゴシック" pitchFamily="50" charset="-128"/>
        <a:cs typeface="+mn-cs"/>
      </a:defRPr>
    </a:lvl3pPr>
    <a:lvl4pPr marL="1371600" algn="l" rtl="0" fontAlgn="base">
      <a:spcBef>
        <a:spcPct val="0"/>
      </a:spcBef>
      <a:spcAft>
        <a:spcPct val="0"/>
      </a:spcAft>
      <a:defRPr kumimoji="1" sz="1600" kern="1200">
        <a:solidFill>
          <a:schemeClr val="tx1"/>
        </a:solidFill>
        <a:latin typeface="ＭＳ Ｐゴシック" pitchFamily="50" charset="-128"/>
        <a:ea typeface="ＭＳ Ｐゴシック" pitchFamily="50" charset="-128"/>
        <a:cs typeface="+mn-cs"/>
      </a:defRPr>
    </a:lvl4pPr>
    <a:lvl5pPr marL="1828800" algn="l" rtl="0" fontAlgn="base">
      <a:spcBef>
        <a:spcPct val="0"/>
      </a:spcBef>
      <a:spcAft>
        <a:spcPct val="0"/>
      </a:spcAft>
      <a:defRPr kumimoji="1" sz="1600" kern="1200">
        <a:solidFill>
          <a:schemeClr val="tx1"/>
        </a:solidFill>
        <a:latin typeface="ＭＳ Ｐゴシック" pitchFamily="50" charset="-128"/>
        <a:ea typeface="ＭＳ Ｐゴシック" pitchFamily="50" charset="-128"/>
        <a:cs typeface="+mn-cs"/>
      </a:defRPr>
    </a:lvl5pPr>
    <a:lvl6pPr marL="2286000" algn="l" defTabSz="914400" rtl="0" eaLnBrk="1" latinLnBrk="0" hangingPunct="1">
      <a:defRPr kumimoji="1" sz="1600" kern="1200">
        <a:solidFill>
          <a:schemeClr val="tx1"/>
        </a:solidFill>
        <a:latin typeface="ＭＳ Ｐゴシック" pitchFamily="50" charset="-128"/>
        <a:ea typeface="ＭＳ Ｐゴシック" pitchFamily="50" charset="-128"/>
        <a:cs typeface="+mn-cs"/>
      </a:defRPr>
    </a:lvl6pPr>
    <a:lvl7pPr marL="2743200" algn="l" defTabSz="914400" rtl="0" eaLnBrk="1" latinLnBrk="0" hangingPunct="1">
      <a:defRPr kumimoji="1" sz="1600" kern="1200">
        <a:solidFill>
          <a:schemeClr val="tx1"/>
        </a:solidFill>
        <a:latin typeface="ＭＳ Ｐゴシック" pitchFamily="50" charset="-128"/>
        <a:ea typeface="ＭＳ Ｐゴシック" pitchFamily="50" charset="-128"/>
        <a:cs typeface="+mn-cs"/>
      </a:defRPr>
    </a:lvl7pPr>
    <a:lvl8pPr marL="3200400" algn="l" defTabSz="914400" rtl="0" eaLnBrk="1" latinLnBrk="0" hangingPunct="1">
      <a:defRPr kumimoji="1" sz="1600" kern="1200">
        <a:solidFill>
          <a:schemeClr val="tx1"/>
        </a:solidFill>
        <a:latin typeface="ＭＳ Ｐゴシック" pitchFamily="50" charset="-128"/>
        <a:ea typeface="ＭＳ Ｐゴシック" pitchFamily="50" charset="-128"/>
        <a:cs typeface="+mn-cs"/>
      </a:defRPr>
    </a:lvl8pPr>
    <a:lvl9pPr marL="3657600" algn="l" defTabSz="914400" rtl="0" eaLnBrk="1" latinLnBrk="0" hangingPunct="1">
      <a:defRPr kumimoji="1" sz="1600" kern="1200">
        <a:solidFill>
          <a:schemeClr val="tx1"/>
        </a:solidFill>
        <a:latin typeface="ＭＳ Ｐゴシック" pitchFamily="50" charset="-128"/>
        <a:ea typeface="ＭＳ Ｐゴシック" pitchFamily="50" charset="-128"/>
        <a:cs typeface="+mn-cs"/>
      </a:defRPr>
    </a:lvl9pPr>
  </p:defaultTextStyle>
  <p:extLst>
    <p:ext uri="{EFAFB233-063F-42B5-8137-9DF3F51BA10A}">
      <p15:sldGuideLst xmlns:p15="http://schemas.microsoft.com/office/powerpoint/2012/main">
        <p15:guide id="1" orient="horz" pos="3385" userDrawn="1">
          <p15:clr>
            <a:srgbClr val="A4A3A4"/>
          </p15:clr>
        </p15:guide>
        <p15:guide id="2" pos="94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61E"/>
    <a:srgbClr val="FF0000"/>
    <a:srgbClr val="C5DFFB"/>
    <a:srgbClr val="3366CC"/>
    <a:srgbClr val="00B0F0"/>
    <a:srgbClr val="9CC8F8"/>
    <a:srgbClr val="4B731F"/>
    <a:srgbClr val="F1E5EB"/>
    <a:srgbClr val="FFFF00"/>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3" autoAdjust="0"/>
    <p:restoredTop sz="93975" autoAdjust="0"/>
  </p:normalViewPr>
  <p:slideViewPr>
    <p:cSldViewPr snapToObjects="1">
      <p:cViewPr varScale="1">
        <p:scale>
          <a:sx n="77" d="100"/>
          <a:sy n="77" d="100"/>
        </p:scale>
        <p:origin x="55" y="501"/>
      </p:cViewPr>
      <p:guideLst>
        <p:guide orient="horz" pos="3385"/>
        <p:guide pos="943"/>
      </p:guideLst>
    </p:cSldViewPr>
  </p:slideViewPr>
  <p:notesTextViewPr>
    <p:cViewPr>
      <p:scale>
        <a:sx n="75" d="100"/>
        <a:sy n="75" d="100"/>
      </p:scale>
      <p:origin x="0" y="0"/>
    </p:cViewPr>
  </p:notesTextViewPr>
  <p:sorterViewPr>
    <p:cViewPr>
      <p:scale>
        <a:sx n="125" d="100"/>
        <a:sy n="125"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367" Type="http://schemas.openxmlformats.org/officeDocument/2006/relationships/slide" Target="slides/slide365.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413" Type="http://schemas.openxmlformats.org/officeDocument/2006/relationships/presProps" Target="presProps.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slide" Target="slides/slide376.xml"/><Relationship Id="rId399" Type="http://schemas.openxmlformats.org/officeDocument/2006/relationships/slide" Target="slides/slide397.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slide" Target="slides/slide387.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414"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415" Type="http://schemas.openxmlformats.org/officeDocument/2006/relationships/theme" Target="theme/theme1.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slide" Target="slides/slide389.xml"/><Relationship Id="rId405" Type="http://schemas.openxmlformats.org/officeDocument/2006/relationships/slide" Target="slides/slide403.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416" Type="http://schemas.openxmlformats.org/officeDocument/2006/relationships/tableStyles" Target="tableStyles.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notesMaster" Target="notesMasters/notes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handoutMaster" Target="handoutMasters/handoutMaster1.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tags" Target="tags/tag1.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hdr" sz="quarter"/>
          </p:nvPr>
        </p:nvSpPr>
        <p:spPr bwMode="auto">
          <a:xfrm>
            <a:off x="0" y="0"/>
            <a:ext cx="3003136" cy="538062"/>
          </a:xfrm>
          <a:prstGeom prst="rect">
            <a:avLst/>
          </a:prstGeom>
          <a:noFill/>
          <a:ln w="9525">
            <a:noFill/>
            <a:miter lim="800000"/>
            <a:headEnd/>
            <a:tailEnd/>
          </a:ln>
          <a:effectLst/>
        </p:spPr>
        <p:txBody>
          <a:bodyPr vert="horz" wrap="square" lIns="92914" tIns="46454" rIns="92914" bIns="46454" numCol="1" anchor="t" anchorCtr="0" compatLnSpc="1">
            <a:prstTxWarp prst="textNoShape">
              <a:avLst/>
            </a:prstTxWarp>
          </a:bodyPr>
          <a:lstStyle>
            <a:lvl1pPr defTabSz="930160">
              <a:defRPr sz="1200"/>
            </a:lvl1pPr>
          </a:lstStyle>
          <a:p>
            <a:endParaRPr lang="en-US"/>
          </a:p>
        </p:txBody>
      </p:sp>
      <p:sp>
        <p:nvSpPr>
          <p:cNvPr id="99331" name="Rectangle 3"/>
          <p:cNvSpPr>
            <a:spLocks noGrp="1" noChangeArrowheads="1"/>
          </p:cNvSpPr>
          <p:nvPr>
            <p:ph type="dt" sz="quarter" idx="1"/>
          </p:nvPr>
        </p:nvSpPr>
        <p:spPr bwMode="auto">
          <a:xfrm>
            <a:off x="3926808" y="0"/>
            <a:ext cx="2926296" cy="538062"/>
          </a:xfrm>
          <a:prstGeom prst="rect">
            <a:avLst/>
          </a:prstGeom>
          <a:noFill/>
          <a:ln w="9525">
            <a:noFill/>
            <a:miter lim="800000"/>
            <a:headEnd/>
            <a:tailEnd/>
          </a:ln>
          <a:effectLst/>
        </p:spPr>
        <p:txBody>
          <a:bodyPr vert="horz" wrap="square" lIns="92914" tIns="46454" rIns="92914" bIns="46454" numCol="1" anchor="t" anchorCtr="0" compatLnSpc="1">
            <a:prstTxWarp prst="textNoShape">
              <a:avLst/>
            </a:prstTxWarp>
          </a:bodyPr>
          <a:lstStyle>
            <a:lvl1pPr algn="r" defTabSz="930160">
              <a:defRPr sz="1200"/>
            </a:lvl1pPr>
          </a:lstStyle>
          <a:p>
            <a:endParaRPr lang="en-US"/>
          </a:p>
        </p:txBody>
      </p:sp>
      <p:sp>
        <p:nvSpPr>
          <p:cNvPr id="99332" name="Rectangle 4"/>
          <p:cNvSpPr>
            <a:spLocks noGrp="1" noChangeArrowheads="1"/>
          </p:cNvSpPr>
          <p:nvPr>
            <p:ph type="ftr" sz="quarter" idx="2"/>
          </p:nvPr>
        </p:nvSpPr>
        <p:spPr bwMode="auto">
          <a:xfrm>
            <a:off x="0" y="9520659"/>
            <a:ext cx="3003136" cy="461423"/>
          </a:xfrm>
          <a:prstGeom prst="rect">
            <a:avLst/>
          </a:prstGeom>
          <a:noFill/>
          <a:ln w="9525">
            <a:noFill/>
            <a:miter lim="800000"/>
            <a:headEnd/>
            <a:tailEnd/>
          </a:ln>
          <a:effectLst/>
        </p:spPr>
        <p:txBody>
          <a:bodyPr vert="horz" wrap="square" lIns="92914" tIns="46454" rIns="92914" bIns="46454" numCol="1" anchor="b" anchorCtr="0" compatLnSpc="1">
            <a:prstTxWarp prst="textNoShape">
              <a:avLst/>
            </a:prstTxWarp>
          </a:bodyPr>
          <a:lstStyle>
            <a:lvl1pPr defTabSz="930160">
              <a:defRPr sz="1200"/>
            </a:lvl1pPr>
          </a:lstStyle>
          <a:p>
            <a:endParaRPr lang="en-US"/>
          </a:p>
        </p:txBody>
      </p:sp>
      <p:sp>
        <p:nvSpPr>
          <p:cNvPr id="99333" name="Rectangle 5"/>
          <p:cNvSpPr>
            <a:spLocks noGrp="1" noChangeArrowheads="1"/>
          </p:cNvSpPr>
          <p:nvPr>
            <p:ph type="sldNum" sz="quarter" idx="3"/>
          </p:nvPr>
        </p:nvSpPr>
        <p:spPr bwMode="auto">
          <a:xfrm>
            <a:off x="3926808" y="9520659"/>
            <a:ext cx="2926296" cy="461423"/>
          </a:xfrm>
          <a:prstGeom prst="rect">
            <a:avLst/>
          </a:prstGeom>
          <a:noFill/>
          <a:ln w="9525">
            <a:noFill/>
            <a:miter lim="800000"/>
            <a:headEnd/>
            <a:tailEnd/>
          </a:ln>
          <a:effectLst/>
        </p:spPr>
        <p:txBody>
          <a:bodyPr vert="horz" wrap="square" lIns="92914" tIns="46454" rIns="92914" bIns="46454" numCol="1" anchor="b" anchorCtr="0" compatLnSpc="1">
            <a:prstTxWarp prst="textNoShape">
              <a:avLst/>
            </a:prstTxWarp>
          </a:bodyPr>
          <a:lstStyle>
            <a:lvl1pPr algn="r" defTabSz="930160">
              <a:defRPr sz="1200"/>
            </a:lvl1pPr>
          </a:lstStyle>
          <a:p>
            <a:fld id="{72B851EA-1537-46B1-A024-BE43BE5D7E72}" type="slidenum">
              <a:rPr lang="en-US"/>
              <a:pPr/>
              <a:t>‹#›</a:t>
            </a:fld>
            <a:endParaRPr lang="en-US"/>
          </a:p>
        </p:txBody>
      </p:sp>
    </p:spTree>
    <p:extLst>
      <p:ext uri="{BB962C8B-B14F-4D97-AF65-F5344CB8AC3E}">
        <p14:creationId xmlns:p14="http://schemas.microsoft.com/office/powerpoint/2010/main" val="390184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5923" cy="501340"/>
          </a:xfrm>
          <a:prstGeom prst="rect">
            <a:avLst/>
          </a:prstGeom>
          <a:noFill/>
          <a:ln w="9525">
            <a:noFill/>
            <a:miter lim="800000"/>
            <a:headEnd/>
            <a:tailEnd/>
          </a:ln>
          <a:effectLst/>
        </p:spPr>
        <p:txBody>
          <a:bodyPr vert="horz" wrap="none" lIns="93161" tIns="46583" rIns="93161" bIns="46583" numCol="1" anchor="ctr" anchorCtr="0" compatLnSpc="1">
            <a:prstTxWarp prst="textNoShape">
              <a:avLst/>
            </a:prstTxWarp>
          </a:bodyPr>
          <a:lstStyle>
            <a:lvl1pPr defTabSz="933357">
              <a:defRPr sz="1200">
                <a:latin typeface="Times New Roman" pitchFamily="18" charset="0"/>
              </a:defRPr>
            </a:lvl1pPr>
          </a:lstStyle>
          <a:p>
            <a:endParaRPr lang="en-US" altLang="ja-JP"/>
          </a:p>
        </p:txBody>
      </p:sp>
      <p:sp>
        <p:nvSpPr>
          <p:cNvPr id="6147" name="Rectangle 3"/>
          <p:cNvSpPr>
            <a:spLocks noGrp="1" noChangeArrowheads="1"/>
          </p:cNvSpPr>
          <p:nvPr>
            <p:ph type="dt" idx="1"/>
          </p:nvPr>
        </p:nvSpPr>
        <p:spPr bwMode="auto">
          <a:xfrm>
            <a:off x="3893192" y="0"/>
            <a:ext cx="2975923" cy="501340"/>
          </a:xfrm>
          <a:prstGeom prst="rect">
            <a:avLst/>
          </a:prstGeom>
          <a:noFill/>
          <a:ln w="9525">
            <a:noFill/>
            <a:miter lim="800000"/>
            <a:headEnd/>
            <a:tailEnd/>
          </a:ln>
          <a:effectLst/>
        </p:spPr>
        <p:txBody>
          <a:bodyPr vert="horz" wrap="none" lIns="93161" tIns="46583" rIns="93161" bIns="46583" numCol="1" anchor="ctr" anchorCtr="0" compatLnSpc="1">
            <a:prstTxWarp prst="textNoShape">
              <a:avLst/>
            </a:prstTxWarp>
          </a:bodyPr>
          <a:lstStyle>
            <a:lvl1pPr algn="r" defTabSz="933357">
              <a:defRPr sz="1200">
                <a:latin typeface="Times New Roman" pitchFamily="18" charset="0"/>
              </a:defRPr>
            </a:lvl1pPr>
          </a:lstStyle>
          <a:p>
            <a:endParaRPr lang="en-US" altLang="ja-JP"/>
          </a:p>
        </p:txBody>
      </p:sp>
      <p:sp>
        <p:nvSpPr>
          <p:cNvPr id="6148" name="Rectangle 4"/>
          <p:cNvSpPr>
            <a:spLocks noGrp="1" noRot="1" noChangeAspect="1" noChangeArrowheads="1" noTextEdit="1"/>
          </p:cNvSpPr>
          <p:nvPr>
            <p:ph type="sldImg" idx="2"/>
          </p:nvPr>
        </p:nvSpPr>
        <p:spPr bwMode="auto">
          <a:xfrm>
            <a:off x="725488" y="749300"/>
            <a:ext cx="5421312" cy="3752850"/>
          </a:xfrm>
          <a:prstGeom prst="rect">
            <a:avLst/>
          </a:prstGeom>
          <a:noFill/>
          <a:ln w="9525">
            <a:solidFill>
              <a:srgbClr val="000000"/>
            </a:solidFill>
            <a:miter lim="800000"/>
            <a:headEnd/>
            <a:tailEnd/>
          </a:ln>
          <a:effectLst/>
        </p:spPr>
      </p:sp>
      <p:sp>
        <p:nvSpPr>
          <p:cNvPr id="6149" name="Rectangle 5"/>
          <p:cNvSpPr>
            <a:spLocks noGrp="1" noChangeArrowheads="1"/>
          </p:cNvSpPr>
          <p:nvPr>
            <p:ph type="body" sz="quarter" idx="3"/>
          </p:nvPr>
        </p:nvSpPr>
        <p:spPr bwMode="auto">
          <a:xfrm>
            <a:off x="915669" y="4751549"/>
            <a:ext cx="5037776" cy="4500878"/>
          </a:xfrm>
          <a:prstGeom prst="rect">
            <a:avLst/>
          </a:prstGeom>
          <a:noFill/>
          <a:ln w="9525">
            <a:noFill/>
            <a:miter lim="800000"/>
            <a:headEnd/>
            <a:tailEnd/>
          </a:ln>
          <a:effectLst/>
        </p:spPr>
        <p:txBody>
          <a:bodyPr vert="horz" wrap="none" lIns="93161" tIns="46583" rIns="93161" bIns="46583" numCol="1" anchor="ctr"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150" name="Rectangle 6"/>
          <p:cNvSpPr>
            <a:spLocks noGrp="1" noChangeArrowheads="1"/>
          </p:cNvSpPr>
          <p:nvPr>
            <p:ph type="ftr" sz="quarter" idx="4"/>
          </p:nvPr>
        </p:nvSpPr>
        <p:spPr bwMode="auto">
          <a:xfrm>
            <a:off x="0" y="9501500"/>
            <a:ext cx="2975923" cy="501340"/>
          </a:xfrm>
          <a:prstGeom prst="rect">
            <a:avLst/>
          </a:prstGeom>
          <a:noFill/>
          <a:ln w="9525">
            <a:noFill/>
            <a:miter lim="800000"/>
            <a:headEnd/>
            <a:tailEnd/>
          </a:ln>
          <a:effectLst/>
        </p:spPr>
        <p:txBody>
          <a:bodyPr vert="horz" wrap="none" lIns="93161" tIns="46583" rIns="93161" bIns="46583" numCol="1" anchor="b" anchorCtr="0" compatLnSpc="1">
            <a:prstTxWarp prst="textNoShape">
              <a:avLst/>
            </a:prstTxWarp>
          </a:bodyPr>
          <a:lstStyle>
            <a:lvl1pPr defTabSz="933357">
              <a:defRPr sz="1200">
                <a:latin typeface="Times New Roman" pitchFamily="18" charset="0"/>
              </a:defRPr>
            </a:lvl1pPr>
          </a:lstStyle>
          <a:p>
            <a:endParaRPr lang="en-US" altLang="ja-JP"/>
          </a:p>
        </p:txBody>
      </p:sp>
      <p:sp>
        <p:nvSpPr>
          <p:cNvPr id="6151" name="Rectangle 7"/>
          <p:cNvSpPr>
            <a:spLocks noGrp="1" noChangeArrowheads="1"/>
          </p:cNvSpPr>
          <p:nvPr>
            <p:ph type="sldNum" sz="quarter" idx="5"/>
          </p:nvPr>
        </p:nvSpPr>
        <p:spPr bwMode="auto">
          <a:xfrm>
            <a:off x="3893192" y="9501500"/>
            <a:ext cx="2975923" cy="501340"/>
          </a:xfrm>
          <a:prstGeom prst="rect">
            <a:avLst/>
          </a:prstGeom>
          <a:noFill/>
          <a:ln w="9525">
            <a:noFill/>
            <a:miter lim="800000"/>
            <a:headEnd/>
            <a:tailEnd/>
          </a:ln>
          <a:effectLst/>
        </p:spPr>
        <p:txBody>
          <a:bodyPr vert="horz" wrap="none" lIns="93161" tIns="46583" rIns="93161" bIns="46583" numCol="1" anchor="b" anchorCtr="0" compatLnSpc="1">
            <a:prstTxWarp prst="textNoShape">
              <a:avLst/>
            </a:prstTxWarp>
          </a:bodyPr>
          <a:lstStyle>
            <a:lvl1pPr algn="r" defTabSz="933357">
              <a:defRPr sz="1200">
                <a:latin typeface="Times New Roman" pitchFamily="18" charset="0"/>
              </a:defRPr>
            </a:lvl1pPr>
          </a:lstStyle>
          <a:p>
            <a:fld id="{AA59C432-3B8C-4DAF-9FB9-33E1F8887A75}" type="slidenum">
              <a:rPr lang="en-US" altLang="ja-JP"/>
              <a:pPr/>
              <a:t>‹#›</a:t>
            </a:fld>
            <a:endParaRPr lang="en-US" altLang="ja-JP"/>
          </a:p>
        </p:txBody>
      </p:sp>
    </p:spTree>
    <p:extLst>
      <p:ext uri="{BB962C8B-B14F-4D97-AF65-F5344CB8AC3E}">
        <p14:creationId xmlns:p14="http://schemas.microsoft.com/office/powerpoint/2010/main" val="5234631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ja.wikipedia.org/wiki/%E3%82%A2%E3%83%97%E3%83%AA%E3%82%B1%E3%83%BC%E3%82%B7%E3%83%A7%E3%83%B3%E3%83%97%E3%83%AD%E3%82%B0%E3%83%A9%E3%83%9F%E3%83%B3%E3%82%B0%E3%82%A4%E3%83%B3%E3%82%BF%E3%83%95%E3%82%A7%E3%83%BC%E3%82%B9" TargetMode="External"/><Relationship Id="rId7" Type="http://schemas.openxmlformats.org/officeDocument/2006/relationships/hyperlink" Target="https://ja.wikipedia.org/wiki/%E3%82%A2%E3%83%97%E3%83%AA%E3%82%B1%E3%83%BC%E3%82%B7%E3%83%A7%E3%83%B3%E3%82%BD%E3%83%95%E3%83%88%E3%82%A6%E3%82%A7%E3%82%A2"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ja.wikipedia.org/wiki/IEEE" TargetMode="External"/><Relationship Id="rId5" Type="http://schemas.openxmlformats.org/officeDocument/2006/relationships/hyperlink" Target="https://ja.wikipedia.org/wiki/UNIX" TargetMode="External"/><Relationship Id="rId4" Type="http://schemas.openxmlformats.org/officeDocument/2006/relationships/hyperlink" Target="https://ja.wikipedia.org/wiki/%E3%82%AA%E3%83%9A%E3%83%AC%E3%83%BC%E3%83%86%E3%82%A3%E3%83%B3%E3%82%B0%E3%82%B7%E3%82%B9%E3%83%86%E3%83%A0"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a:t>
            </a:fld>
            <a:endParaRPr lang="en-US" altLang="ja-JP"/>
          </a:p>
        </p:txBody>
      </p:sp>
    </p:spTree>
    <p:extLst>
      <p:ext uri="{BB962C8B-B14F-4D97-AF65-F5344CB8AC3E}">
        <p14:creationId xmlns:p14="http://schemas.microsoft.com/office/powerpoint/2010/main" val="22648079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104</a:t>
            </a:fld>
            <a:endParaRPr lang="en-US" altLang="ja-JP"/>
          </a:p>
        </p:txBody>
      </p:sp>
    </p:spTree>
    <p:extLst>
      <p:ext uri="{BB962C8B-B14F-4D97-AF65-F5344CB8AC3E}">
        <p14:creationId xmlns:p14="http://schemas.microsoft.com/office/powerpoint/2010/main" val="1476091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2</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Tier-1 (32TB)</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For Amazon Aurora, each Read Replica is associated with a priority tier (0-15). In the event of a failover, Amazon Aurora will promote the Read Replica that has the highest priority (the lowest numbered tier). If two or more Aurora Replicas share the same priority, then Amazon RDS promotes the replica that is largest in size. If two or more Aurora Replicas share the same priority and size, then Amazon Aurora promotes an arbitrary replica in the same promotion tier.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Therefore, for this problem statement, the Tier-1 (32TB) replica will be promoted.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Tier-15 (32TB)</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Tier-1 (16TB)</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Tier-10 (16TB)</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Given the failover rules discussed earlier in the explanation, these three options are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https://docs.aws.amazon.com/AmazonRDS/latest/AuroraUserGuide/Aurora.Managing.Backups.html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https://docs.amazonaws.cn/en_us/AmazonRDS/latest/AuroraUserGuide/Aurora.Managing.Backups.html#Aurora.Managing.FaultTolerance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105</a:t>
            </a:fld>
            <a:endParaRPr lang="en-US" altLang="ja-JP"/>
          </a:p>
        </p:txBody>
      </p:sp>
    </p:spTree>
    <p:extLst>
      <p:ext uri="{BB962C8B-B14F-4D97-AF65-F5344CB8AC3E}">
        <p14:creationId xmlns:p14="http://schemas.microsoft.com/office/powerpoint/2010/main" val="25722324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106</a:t>
            </a:fld>
            <a:endParaRPr lang="en-US" altLang="ja-JP"/>
          </a:p>
        </p:txBody>
      </p:sp>
    </p:spTree>
    <p:extLst>
      <p:ext uri="{BB962C8B-B14F-4D97-AF65-F5344CB8AC3E}">
        <p14:creationId xmlns:p14="http://schemas.microsoft.com/office/powerpoint/2010/main" val="33496598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107</a:t>
            </a:fld>
            <a:endParaRPr lang="en-US" altLang="ja-JP"/>
          </a:p>
        </p:txBody>
      </p:sp>
    </p:spTree>
    <p:extLst>
      <p:ext uri="{BB962C8B-B14F-4D97-AF65-F5344CB8AC3E}">
        <p14:creationId xmlns:p14="http://schemas.microsoft.com/office/powerpoint/2010/main" val="5513040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108</a:t>
            </a:fld>
            <a:endParaRPr lang="en-US" altLang="ja-JP"/>
          </a:p>
        </p:txBody>
      </p:sp>
    </p:spTree>
    <p:extLst>
      <p:ext uri="{BB962C8B-B14F-4D97-AF65-F5344CB8AC3E}">
        <p14:creationId xmlns:p14="http://schemas.microsoft.com/office/powerpoint/2010/main" val="1540873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109</a:t>
            </a:fld>
            <a:endParaRPr lang="en-US" altLang="ja-JP"/>
          </a:p>
        </p:txBody>
      </p:sp>
    </p:spTree>
    <p:extLst>
      <p:ext uri="{BB962C8B-B14F-4D97-AF65-F5344CB8AC3E}">
        <p14:creationId xmlns:p14="http://schemas.microsoft.com/office/powerpoint/2010/main" val="1904875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110</a:t>
            </a:fld>
            <a:endParaRPr lang="en-US" altLang="ja-JP"/>
          </a:p>
        </p:txBody>
      </p:sp>
    </p:spTree>
    <p:extLst>
      <p:ext uri="{BB962C8B-B14F-4D97-AF65-F5344CB8AC3E}">
        <p14:creationId xmlns:p14="http://schemas.microsoft.com/office/powerpoint/2010/main" val="28656028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2</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Aurora Serverless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Serverless is an on-demand, auto-scaling configuration for Amazon Aurora (MySQL-compatible and PostgreSQL-compatible editions), where the database will automatically start up, shut down, and scale capacity up or down based on your application's needs. It enables you to run your database in the cloud without managing any database instances. It's a simple, cost-effective option for infrequent, intermittent, or unpredictable workloads. The database design for an OLTP application fits the relational model, therefore you can infer an OLTP system as a Relational Database.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Aurora Serverless is the perfect way to create a database that can scale down to 0 servers, and scale up to many servers, as an OLTP database. So this is the 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DynamoDB with Provisioned Capacity and Auto Scaling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DynamoDB with On-Demand Capacity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DynamoDB is a key-value and document database that delivers single-digit millisecond performance at any scale. It's a fully managed, multi-region, multi-master, durable database with built-in security, backup and restore, and in-memory caching for internet-scale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DynamoDB is a NoSQL database and doesn't do relational queries, therefore it's a choice we have to eliminate, even though the two modes proposed here help us cope with an unpredictable amount of usage. So both these options are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RDS PostgreSQL with Auto Scaling - Amazon Relational Database Service (Amazon RDS) makes it easy to set up, operate, and scale a relational database in the cloud. It provides cost-efficient and resizable capacity while automating time-consuming administration tasks such as hardware provisioning, database setup, patching and backups.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RDS PostgreSQL does not have auto-scaling, so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https://aws.amazon.com/rds/aurora/serverless/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https://aws.amazon.com/rds/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111</a:t>
            </a:fld>
            <a:endParaRPr lang="en-US" altLang="ja-JP"/>
          </a:p>
        </p:txBody>
      </p:sp>
    </p:spTree>
    <p:extLst>
      <p:ext uri="{BB962C8B-B14F-4D97-AF65-F5344CB8AC3E}">
        <p14:creationId xmlns:p14="http://schemas.microsoft.com/office/powerpoint/2010/main" val="2633613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112</a:t>
            </a:fld>
            <a:endParaRPr lang="en-US" altLang="ja-JP"/>
          </a:p>
        </p:txBody>
      </p:sp>
    </p:spTree>
    <p:extLst>
      <p:ext uri="{BB962C8B-B14F-4D97-AF65-F5344CB8AC3E}">
        <p14:creationId xmlns:p14="http://schemas.microsoft.com/office/powerpoint/2010/main" val="30444882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Amazon Aurora Global Database to enable fast local reads with low latency in each region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is a MySQL and PostgreSQL-compatible relational database built for the cloud, that combines the performance and availability of traditional enterprise databases with the simplicity and cost-effectiveness of open source databases. Amazon Aurora features a distributed, fault-tolerant, self-healing storage system that auto-scales up to 64TB per database instance. Aurora is not an in-memory database.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Global Database is designed for globally distributed applications, allowing a single Amazon Aurora database to span multiple AWS regions. It replicates your data with no impact on database performance, enables fast local reads with low latency in each region, and provides disaster recovery from region-wide outages. Amazon Aurora Global Database is the correct choice for the given use-case.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Global Database Features: via - https://aws.amazon.com/rds/aurora/global-database/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Amazon DynamoDB Global Tables to provide fast, local, read and write performance in each region - Amazon DynamoDB is a key-value and document database that delivers single-digit millisecond performance at any scale. It's a fully managed, multi-region, multi-master, durable database with built-in security, backup and restore, and in-memory caching for internet-scale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Global Tables builds upon DynamoDB's global footprint to provide you with a fully managed, multi-region, and multi-master database that provides fast, local, read, and write performance for massively scaled, global applications. Global Tables replicates your Amazon DynamoDB tables automatically across your choice of AWS regions. Given that the use-case wants you to continue with the underlying schema of the relational database, DynamoDB is not the right choice as it's a NoSQL database.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DynamoDB Global Tables Overview: via - https://aws.amazon.com/dynamodb/global-tables/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Spin up a Redshift cluster in each AWS region. Migrate the existing data into Redshift clusters - Amazon Redshift is a fully-managed petabyte-scale cloud-based data warehouse product designed for large scale data set storage and analysis. Redshift is not suited to be used as a transactional relational database, so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Spin up EC2 instances in each AWS region, install MySQL databases and migrate the existing data into these new databases - Setting up EC2 instances in multiple regions with manually managed MySQL databases represents a maintenance nightmare and is not the correct choice for this use-case.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https://aws.amazon.com/rds/aurora/global-database/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113</a:t>
            </a:fld>
            <a:endParaRPr lang="en-US" altLang="ja-JP"/>
          </a:p>
        </p:txBody>
      </p:sp>
    </p:spTree>
    <p:extLst>
      <p:ext uri="{BB962C8B-B14F-4D97-AF65-F5344CB8AC3E}">
        <p14:creationId xmlns:p14="http://schemas.microsoft.com/office/powerpoint/2010/main" val="3650812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3</a:t>
            </a:r>
          </a:p>
          <a:p>
            <a:r>
              <a:rPr kumimoji="1" lang="en-US" altLang="ja-JP" sz="1200" b="0" i="0" kern="1200" dirty="0">
                <a:solidFill>
                  <a:schemeClr val="tx1"/>
                </a:solidFill>
                <a:effectLst/>
                <a:latin typeface="Times New Roman" pitchFamily="18" charset="0"/>
                <a:ea typeface="ＭＳ Ｐ明朝" pitchFamily="18" charset="-128"/>
                <a:cs typeface="+mn-cs"/>
              </a:rPr>
              <a:t>The SSH protocol uses TCP and port 22. Hence, Protocol - UDP, Port Range - 22, Source 110.238.98.71/32 and Protocol - UDP, Port Range - 22, Source 110.238.98.71/0 are incorrect as they are using UDP.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following two options: Protocol - TCP, Port Range - 22, Source 110.238.98.71/32 and Protocol - TCP, Port Range - 22, Source 110.238.98.71/0 have one major difference and that is their CIDR block.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requirement is to only allow the individual IP of the client and not the entire network. Therefore, the proper CIDR notation should be used. The /32 denotes one IP address and the /0 refers to the entire network. That is why Protocol - TCP, Port Range - 22, Source 110.238.98.71/0 is incorrect as it allowed the entire network instead of a single IP.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https://docs.aws.amazon.com/AWSEC2/latest/UserGuide/using-network-security.html#security-group-rules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a:t>
            </a:fld>
            <a:endParaRPr lang="en-US" altLang="ja-JP"/>
          </a:p>
        </p:txBody>
      </p:sp>
    </p:spTree>
    <p:extLst>
      <p:ext uri="{BB962C8B-B14F-4D97-AF65-F5344CB8AC3E}">
        <p14:creationId xmlns:p14="http://schemas.microsoft.com/office/powerpoint/2010/main" val="4328308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114</a:t>
            </a:fld>
            <a:endParaRPr lang="en-US" altLang="ja-JP"/>
          </a:p>
        </p:txBody>
      </p:sp>
    </p:spTree>
    <p:extLst>
      <p:ext uri="{BB962C8B-B14F-4D97-AF65-F5344CB8AC3E}">
        <p14:creationId xmlns:p14="http://schemas.microsoft.com/office/powerpoint/2010/main" val="20987311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5, 6</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typically involves a cluster of DB instances instead of a single instance. Each connection is handled by a specific DB instance. When you connect to an Aurora cluster, the host name and port that you specify point to an intermediate handler called an endpoint. Aurora uses the endpoint mechanism to abstract these connections. Thus, you don't have to hardcode all the hostnames or write your own logic for load-balancing and rerouting connections when some DB instances aren't available.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For certain Aurora tasks, different instances or groups of instances perform different roles. For example, the primary instance handles all data definition language (DDL) and data manipulation language (DML) statements. Up to 15 Aurora Replicas handle read-only query traffic.</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endpoints, you can map each connection to the appropriate instance or group of instances based on your use case. For example, to perform DDL statements you can connect to whichever instance is the primary instance. To perform queries, you can connect to the reader endpoint, with Aurora automatically performing load-balancing among all the Aurora Replicas. For clusters with DB instances of different capacities or configurations, you can connect to custom endpoints associated with different subsets of DB instances. For diagnosis or tuning, you can connect to a specific instance endpoint to examine details about a specific DB instance.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custom endpoint provides load-balanced database connections based on criteria other than the read-only or read-write capability of the DB instances. For example, you might define a custom endpoint to connect to instances that use a particular AWS instance class or a particular DB parameter group. Then you might tell particular groups of users about this custom endpoint. For example, you might direct internal users to low-capacity instances for report generation or ad hoc (one-time) querying, and direct production traffic to high-capacity instances. Hence, creating a custom endpoint in Aurora based on the specified criteria for the production traffic and another custom endpoint to handle the reporting queries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Configuring your application to use the reader endpoint for both production traffic and reporting queries, which will enable your Aurora database to automatically perform load-balancing among all the Aurora Replicas is incorrect because although it is true that a reader endpoint enables your Aurora database to automatically perform load-balancing among all the Aurora Replicas, it is quite limited to doing read operations only. You still need to use a custom endpoint to load-balance the database connections based on the specified criteria.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In your application, use the instance endpoint of your Aurora database to handle the incoming production traffic and use the cluster endpoint to handle reporting queries is incorrect because a cluster endpoint (also known as a writer endpoint) for an Aurora DB cluster simply connects to the current primary DB instance for that DB cluster. This endpoint can perform write operations in the database such as DDL statements, which is perfect for handling production traffic but not suitable for handling queries for reporting since there will be no write database operations that will be sent. Moreover, the endpoint does not point to lower-capacity or high-capacity instances as per the requirement. A better solution for this is to use a custom endpoint.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Do nothing since by default, Aurora will automatically direct the production traffic to your high-capacity instances and the reporting queries to your low-capacity instances is incorrect because Aurora does not do this by default. You have to create custom endpoints in order to accomplish this requirement.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https://docs.aws.amazon.com/AmazonRDS/latest/AuroraUserGuide/Aurora.Overview.Endpoints.html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115</a:t>
            </a:fld>
            <a:endParaRPr lang="en-US" altLang="ja-JP"/>
          </a:p>
        </p:txBody>
      </p:sp>
    </p:spTree>
    <p:extLst>
      <p:ext uri="{BB962C8B-B14F-4D97-AF65-F5344CB8AC3E}">
        <p14:creationId xmlns:p14="http://schemas.microsoft.com/office/powerpoint/2010/main" val="5105229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116</a:t>
            </a:fld>
            <a:endParaRPr lang="en-US" altLang="ja-JP"/>
          </a:p>
        </p:txBody>
      </p:sp>
    </p:spTree>
    <p:extLst>
      <p:ext uri="{BB962C8B-B14F-4D97-AF65-F5344CB8AC3E}">
        <p14:creationId xmlns:p14="http://schemas.microsoft.com/office/powerpoint/2010/main" val="743682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118</a:t>
            </a:fld>
            <a:endParaRPr lang="en-US" altLang="ja-JP"/>
          </a:p>
        </p:txBody>
      </p:sp>
    </p:spTree>
    <p:extLst>
      <p:ext uri="{BB962C8B-B14F-4D97-AF65-F5344CB8AC3E}">
        <p14:creationId xmlns:p14="http://schemas.microsoft.com/office/powerpoint/2010/main" val="5565528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119</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120</a:t>
            </a:fld>
            <a:endParaRPr lang="en-US" altLang="ja-JP"/>
          </a:p>
        </p:txBody>
      </p:sp>
    </p:spTree>
    <p:extLst>
      <p:ext uri="{BB962C8B-B14F-4D97-AF65-F5344CB8AC3E}">
        <p14:creationId xmlns:p14="http://schemas.microsoft.com/office/powerpoint/2010/main" val="2437062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lnSpc>
                <a:spcPct val="150000"/>
              </a:lnSpc>
              <a:buAutoNum type="arabicParenR"/>
            </a:pPr>
            <a:r>
              <a:rPr lang="en-US" altLang="ja-JP" dirty="0" err="1"/>
              <a:t>ElastiCache </a:t>
            </a:r>
            <a:r>
              <a:rPr lang="ja-JP" altLang="en-US" dirty="0"/>
              <a:t>is an in-memory, key-value storing, high-performance database. Its main purpose is to provide ultra-fast </a:t>
            </a:r>
            <a:r>
              <a:rPr lang="en-US" altLang="ja-JP" dirty="0"/>
              <a:t>(</a:t>
            </a:r>
            <a:r>
              <a:rPr lang="ja-JP" altLang="en-US" dirty="0"/>
              <a:t>sub-millisecond latency</a:t>
            </a:r>
            <a:r>
              <a:rPr lang="en-US" altLang="ja-JP" dirty="0"/>
              <a:t>) </a:t>
            </a:r>
            <a:r>
              <a:rPr lang="ja-JP" altLang="en-US" dirty="0"/>
              <a:t>and low-cost access to copies of data. Therefore, it is an ideal database for fast data processing, and is ideal for fast processing of user behavior data, such as real-time ranking and item appearance according to behavioral data records.</a:t>
            </a:r>
          </a:p>
          <a:p>
            <a:pPr marL="342900" indent="-342900">
              <a:lnSpc>
                <a:spcPct val="150000"/>
              </a:lnSpc>
              <a:buAutoNum type="arabicParenR"/>
            </a:pPr>
            <a:endParaRPr lang="ja-JP" altLang="en-US" dirty="0"/>
          </a:p>
          <a:p>
            <a:pPr marL="342900" indent="-342900">
              <a:lnSpc>
                <a:spcPct val="150000"/>
              </a:lnSpc>
              <a:buAutoNum type="arabicParenR"/>
            </a:pPr>
            <a:r>
              <a:rPr lang="ja-JP" altLang="en-US" dirty="0"/>
              <a:t>Option 2 is incorrect: </a:t>
            </a:r>
            <a:r>
              <a:rPr lang="en-US" altLang="ja-JP" dirty="0"/>
              <a:t>Redshift </a:t>
            </a:r>
            <a:r>
              <a:rPr lang="ja-JP" altLang="en-US" dirty="0"/>
              <a:t>is a fast, simple and cost-effective data warehouse service. It is mainly used for data analysis, such as </a:t>
            </a:r>
            <a:r>
              <a:rPr lang="en-US" altLang="ja-JP" dirty="0"/>
              <a:t>BI.</a:t>
            </a:r>
            <a:r>
              <a:rPr lang="ja-JP" altLang="en-US" dirty="0"/>
              <a:t> It is not suitable for fast processing of user behavior data.</a:t>
            </a:r>
          </a:p>
          <a:p>
            <a:pPr marL="342900" indent="-342900">
              <a:lnSpc>
                <a:spcPct val="150000"/>
              </a:lnSpc>
              <a:buAutoNum type="arabicParenR"/>
            </a:pPr>
            <a:endParaRPr lang="ja-JP" altLang="en-US" dirty="0"/>
          </a:p>
          <a:p>
            <a:pPr marL="342900" indent="-342900">
              <a:lnSpc>
                <a:spcPct val="150000"/>
              </a:lnSpc>
              <a:buAutoNum type="arabicParenR"/>
            </a:pPr>
            <a:r>
              <a:rPr lang="ja-JP" altLang="en-US" dirty="0"/>
              <a:t>Option 3 is incorrect: </a:t>
            </a:r>
            <a:r>
              <a:rPr lang="en-US" altLang="ja-JP" dirty="0"/>
              <a:t>Aurora </a:t>
            </a:r>
            <a:r>
              <a:rPr lang="ja-JP" altLang="en-US" dirty="0"/>
              <a:t>is a relational database built for the cloud and compatible with </a:t>
            </a:r>
            <a:r>
              <a:rPr lang="en-US" altLang="ja-JP" dirty="0"/>
              <a:t>MySQL </a:t>
            </a:r>
            <a:r>
              <a:rPr lang="ja-JP" altLang="en-US" dirty="0"/>
              <a:t>and </a:t>
            </a:r>
            <a:r>
              <a:rPr lang="en-US" altLang="ja-JP" dirty="0"/>
              <a:t>PostgreSQL. It </a:t>
            </a:r>
            <a:r>
              <a:rPr lang="ja-JP" altLang="en-US" dirty="0"/>
              <a:t>can achieve faster performance than regular </a:t>
            </a:r>
            <a:r>
              <a:rPr lang="en-US" altLang="ja-JP" dirty="0"/>
              <a:t>RDS, but </a:t>
            </a:r>
            <a:r>
              <a:rPr lang="en-US" altLang="ja-JP" dirty="0" err="1"/>
              <a:t>ElastiCache is </a:t>
            </a:r>
            <a:r>
              <a:rPr lang="ja-JP" altLang="en-US" dirty="0"/>
              <a:t>better suited for fast processing of user behavior data.</a:t>
            </a:r>
          </a:p>
          <a:p>
            <a:pPr marL="342900" indent="-342900">
              <a:lnSpc>
                <a:spcPct val="150000"/>
              </a:lnSpc>
              <a:buAutoNum type="arabicParenR"/>
            </a:pPr>
            <a:endParaRPr lang="ja-JP" altLang="en-US" dirty="0"/>
          </a:p>
          <a:p>
            <a:pPr marL="342900" indent="-342900">
              <a:lnSpc>
                <a:spcPct val="150000"/>
              </a:lnSpc>
              <a:buAutoNum type="arabicParenR"/>
            </a:pPr>
            <a:r>
              <a:rPr lang="ja-JP" altLang="en-US" dirty="0"/>
              <a:t>Option 4 is incorrect. It is an </a:t>
            </a:r>
            <a:r>
              <a:rPr lang="en-US" altLang="ja-JP" dirty="0"/>
              <a:t>RDB </a:t>
            </a:r>
            <a:r>
              <a:rPr lang="ja-JP" altLang="en-US" dirty="0"/>
              <a:t>service provided in the cloud. </a:t>
            </a:r>
            <a:r>
              <a:rPr lang="en-US" altLang="ja-JP" dirty="0"/>
              <a:t>RDB is a general DB </a:t>
            </a:r>
            <a:r>
              <a:rPr lang="ja-JP" altLang="en-US" dirty="0"/>
              <a:t>system that deals with data in which the relationships between data are defined. It is not suitable for fast processing of user behavior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121</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122</a:t>
            </a:fld>
            <a:endParaRPr lang="en-US" altLang="ja-JP"/>
          </a:p>
        </p:txBody>
      </p:sp>
    </p:spTree>
    <p:extLst>
      <p:ext uri="{BB962C8B-B14F-4D97-AF65-F5344CB8AC3E}">
        <p14:creationId xmlns:p14="http://schemas.microsoft.com/office/powerpoint/2010/main" val="28822072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123</a:t>
            </a:fld>
            <a:endParaRPr lang="en-US" altLang="ja-JP"/>
          </a:p>
        </p:txBody>
      </p:sp>
    </p:spTree>
    <p:extLst>
      <p:ext uri="{BB962C8B-B14F-4D97-AF65-F5344CB8AC3E}">
        <p14:creationId xmlns:p14="http://schemas.microsoft.com/office/powerpoint/2010/main" val="34213618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124</a:t>
            </a:fld>
            <a:endParaRPr lang="en-US" altLang="ja-JP"/>
          </a:p>
        </p:txBody>
      </p:sp>
    </p:spTree>
    <p:extLst>
      <p:ext uri="{BB962C8B-B14F-4D97-AF65-F5344CB8AC3E}">
        <p14:creationId xmlns:p14="http://schemas.microsoft.com/office/powerpoint/2010/main" val="3791545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a:t>
            </a:fld>
            <a:endParaRPr lang="en-US" altLang="ja-JP"/>
          </a:p>
        </p:txBody>
      </p:sp>
    </p:spTree>
    <p:extLst>
      <p:ext uri="{BB962C8B-B14F-4D97-AF65-F5344CB8AC3E}">
        <p14:creationId xmlns:p14="http://schemas.microsoft.com/office/powerpoint/2010/main" val="19858405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with the Memcached engine is an in-memory database that can be used as a database caching layer. The </a:t>
            </a:r>
            <a:r>
              <a:rPr kumimoji="1" lang="en-US" altLang="ja-JP" sz="1200" b="0" i="0" kern="1200" dirty="0" err="1">
                <a:solidFill>
                  <a:schemeClr val="tx1"/>
                </a:solidFill>
                <a:effectLst/>
                <a:latin typeface="Times New Roman" pitchFamily="18" charset="0"/>
                <a:ea typeface="ＭＳ Ｐ明朝" pitchFamily="18" charset="-128"/>
                <a:cs typeface="+mn-cs"/>
              </a:rPr>
              <a:t>memached </a:t>
            </a:r>
            <a:r>
              <a:rPr kumimoji="1" lang="en-US" altLang="ja-JP" sz="1200" b="0" i="0" kern="1200" dirty="0">
                <a:solidFill>
                  <a:schemeClr val="tx1"/>
                </a:solidFill>
                <a:effectLst/>
                <a:latin typeface="Times New Roman" pitchFamily="18" charset="0"/>
                <a:ea typeface="ＭＳ Ｐ明朝" pitchFamily="18" charset="-128"/>
                <a:cs typeface="+mn-cs"/>
              </a:rPr>
              <a:t>engine supports multiple cores and threads and large nodes.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"Amazon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Memcached"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Redis" is incorrect. The Redis engine does not support multiple CPU cores or threads.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DynamoDB DAX" is incorrect. Amazon DynamoDB Accelerator (DAX) is a database cache that should be used with DynamoDB only.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RDS MySQL" is incorrect as this is not an example of an in-memory database that can be used as a database caching layer.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https://aws.amazon.com/elasticache/redis-vs-memcached/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https://digitalcloud.training/certification-training/aws-solutions-architect-associate/database/amazon-elasticache/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125</a:t>
            </a:fld>
            <a:endParaRPr lang="en-US" altLang="ja-JP"/>
          </a:p>
        </p:txBody>
      </p:sp>
    </p:spTree>
    <p:extLst>
      <p:ext uri="{BB962C8B-B14F-4D97-AF65-F5344CB8AC3E}">
        <p14:creationId xmlns:p14="http://schemas.microsoft.com/office/powerpoint/2010/main" val="39208645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Options 1 and 2 are correct: it is an in-memory cached </a:t>
            </a:r>
            <a:r>
              <a:rPr kumimoji="1" lang="en-US" altLang="ja-JP" sz="1200" b="0" i="0" kern="1200" dirty="0">
                <a:solidFill>
                  <a:schemeClr val="tx1"/>
                </a:solidFill>
                <a:effectLst/>
                <a:latin typeface="Times New Roman" pitchFamily="18" charset="0"/>
                <a:ea typeface="ＭＳ Ｐ明朝" pitchFamily="18" charset="-128"/>
                <a:cs typeface="+mn-cs"/>
              </a:rPr>
              <a:t>DB that </a:t>
            </a:r>
            <a:r>
              <a:rPr kumimoji="1" lang="ja-JP" altLang="en-US" sz="1200" b="0" i="0" kern="1200" dirty="0">
                <a:solidFill>
                  <a:schemeClr val="tx1"/>
                </a:solidFill>
                <a:effectLst/>
                <a:latin typeface="Times New Roman" pitchFamily="18" charset="0"/>
                <a:ea typeface="ＭＳ Ｐ明朝" pitchFamily="18" charset="-128"/>
                <a:cs typeface="+mn-cs"/>
              </a:rPr>
              <a:t>provides </a:t>
            </a:r>
            <a:r>
              <a:rPr kumimoji="1" lang="en-US" altLang="ja-JP" sz="1200" b="0" i="0" kern="1200" dirty="0">
                <a:solidFill>
                  <a:schemeClr val="tx1"/>
                </a:solidFill>
                <a:effectLst/>
                <a:latin typeface="Times New Roman" pitchFamily="18" charset="0"/>
                <a:ea typeface="ＭＳ Ｐ明朝" pitchFamily="18" charset="-128"/>
                <a:cs typeface="+mn-cs"/>
              </a:rPr>
              <a:t>pub/sub </a:t>
            </a:r>
            <a:r>
              <a:rPr kumimoji="1" lang="ja-JP" altLang="en-US" sz="1200" b="0" i="0" kern="1200" dirty="0">
                <a:solidFill>
                  <a:schemeClr val="tx1"/>
                </a:solidFill>
                <a:effectLst/>
                <a:latin typeface="Times New Roman" pitchFamily="18" charset="0"/>
                <a:ea typeface="ＭＳ Ｐ明朝" pitchFamily="18" charset="-128"/>
                <a:cs typeface="+mn-cs"/>
              </a:rPr>
              <a:t>functionality / works in a single thread, and all data operations are exclusive, which is a feature of </a:t>
            </a:r>
            <a:r>
              <a:rPr kumimoji="1" lang="en-US" altLang="ja-JP" sz="1200" b="0" i="0" kern="1200" dirty="0">
                <a:solidFill>
                  <a:schemeClr val="tx1"/>
                </a:solidFill>
                <a:effectLst/>
                <a:latin typeface="Times New Roman" pitchFamily="18" charset="0"/>
                <a:ea typeface="ＭＳ Ｐ明朝" pitchFamily="18" charset="-128"/>
                <a:cs typeface="+mn-cs"/>
              </a:rPr>
              <a:t>Redis.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The features of </a:t>
            </a:r>
            <a:r>
              <a:rPr kumimoji="1" lang="en-US" altLang="ja-JP" sz="1200" b="0" i="0" kern="1200" dirty="0">
                <a:solidFill>
                  <a:schemeClr val="tx1"/>
                </a:solidFill>
                <a:effectLst/>
                <a:latin typeface="Times New Roman" pitchFamily="18" charset="0"/>
                <a:ea typeface="ＭＳ Ｐ明朝" pitchFamily="18" charset="-128"/>
                <a:cs typeface="+mn-cs"/>
              </a:rPr>
              <a:t>Redis </a:t>
            </a:r>
            <a:r>
              <a:rPr kumimoji="1" lang="ja-JP" altLang="en-US" sz="1200" b="0" i="0" kern="1200" dirty="0">
                <a:solidFill>
                  <a:schemeClr val="tx1"/>
                </a:solidFill>
                <a:effectLst/>
                <a:latin typeface="Times New Roman" pitchFamily="18" charset="0"/>
                <a:ea typeface="ＭＳ Ｐ明朝" pitchFamily="18" charset="-128"/>
                <a:cs typeface="+mn-cs"/>
              </a:rPr>
              <a:t>on </a:t>
            </a:r>
            <a:r>
              <a:rPr kumimoji="1" lang="en-US" altLang="ja-JP" sz="1200" b="0" i="0" kern="1200" dirty="0" err="1">
                <a:solidFill>
                  <a:schemeClr val="tx1"/>
                </a:solidFill>
                <a:effectLst/>
                <a:latin typeface="Times New Roman" pitchFamily="18" charset="0"/>
                <a:ea typeface="ＭＳ Ｐ明朝" pitchFamily="18" charset="-128"/>
                <a:cs typeface="+mn-cs"/>
              </a:rPr>
              <a:t>ElastiCache are as follows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You need complex data types. Need to sort or rank in-memory datasets. Need to replicate to read replicas for read processing load. It is necessary to have a </a:t>
            </a:r>
            <a:r>
              <a:rPr kumimoji="1" lang="en-US" altLang="ja-JP" sz="1200" b="0" i="0" kern="1200" dirty="0">
                <a:solidFill>
                  <a:schemeClr val="tx1"/>
                </a:solidFill>
                <a:effectLst/>
                <a:latin typeface="Times New Roman" pitchFamily="18" charset="0"/>
                <a:ea typeface="ＭＳ Ｐ明朝" pitchFamily="18" charset="-128"/>
                <a:cs typeface="+mn-cs"/>
              </a:rPr>
              <a:t>pub/sub </a:t>
            </a:r>
            <a:r>
              <a:rPr kumimoji="1" lang="ja-JP" altLang="en-US" sz="1200" b="0" i="0" kern="1200" dirty="0">
                <a:solidFill>
                  <a:schemeClr val="tx1"/>
                </a:solidFill>
                <a:effectLst/>
                <a:latin typeface="Times New Roman" pitchFamily="18" charset="0"/>
                <a:ea typeface="ＭＳ Ｐ明朝" pitchFamily="18" charset="-128"/>
                <a:cs typeface="+mn-cs"/>
              </a:rPr>
              <a:t>function, automatic failover, and keystore persistence. We need backup and restore capabilities. Need to support multiple databases.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Therefore, options 1 and 2 match the characteristics of </a:t>
            </a:r>
            <a:r>
              <a:rPr kumimoji="1" lang="en-US" altLang="ja-JP" sz="1200" b="0" i="0" kern="1200" dirty="0">
                <a:solidFill>
                  <a:schemeClr val="tx1"/>
                </a:solidFill>
                <a:effectLst/>
                <a:latin typeface="Times New Roman" pitchFamily="18" charset="0"/>
                <a:ea typeface="ＭＳ Ｐ明朝" pitchFamily="18" charset="-128"/>
                <a:cs typeface="+mn-cs"/>
              </a:rPr>
              <a:t>Redis.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Memcached </a:t>
            </a:r>
            <a:r>
              <a:rPr kumimoji="1" lang="ja-JP" altLang="en-US" sz="1200" b="0" i="0" kern="1200" dirty="0">
                <a:solidFill>
                  <a:schemeClr val="tx1"/>
                </a:solidFill>
                <a:effectLst/>
                <a:latin typeface="Times New Roman" pitchFamily="18" charset="0"/>
                <a:ea typeface="ＭＳ Ｐ明朝" pitchFamily="18" charset="-128"/>
                <a:cs typeface="+mn-cs"/>
              </a:rPr>
              <a:t>in </a:t>
            </a:r>
            <a:r>
              <a:rPr kumimoji="1" lang="en-US" altLang="ja-JP" sz="1200" b="0" i="0" kern="1200" dirty="0" err="1">
                <a:solidFill>
                  <a:schemeClr val="tx1"/>
                </a:solidFill>
                <a:effectLst/>
                <a:latin typeface="Times New Roman" pitchFamily="18" charset="0"/>
                <a:ea typeface="ＭＳ Ｐ明朝" pitchFamily="18" charset="-128"/>
                <a:cs typeface="+mn-cs"/>
              </a:rPr>
              <a:t>ElastiCache has the following </a:t>
            </a:r>
            <a:r>
              <a:rPr kumimoji="1" lang="ja-JP" altLang="en-US" sz="1200" b="0" i="0" kern="1200" dirty="0">
                <a:solidFill>
                  <a:schemeClr val="tx1"/>
                </a:solidFill>
                <a:effectLst/>
                <a:latin typeface="Times New Roman" pitchFamily="18" charset="0"/>
                <a:ea typeface="ＭＳ Ｐ明朝" pitchFamily="18" charset="-128"/>
                <a:cs typeface="+mn-cs"/>
              </a:rPr>
              <a:t>characteristics: - Requires simple data types  You need simple data types. ・You need to run large nodes with multiple cores or threads. Requires scale-out and scale-in capabilities to add or remove nodes as the demand on the system increases or decreases. We need to cache objects such as databases. Persistence of keystores is not required.</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Therefore, options 3, 4, and 5 match the characteristics of </a:t>
            </a:r>
            <a:r>
              <a:rPr kumimoji="1" lang="en-US" altLang="ja-JP" sz="1200" b="0" i="0" kern="1200" dirty="0">
                <a:solidFill>
                  <a:schemeClr val="tx1"/>
                </a:solidFill>
                <a:effectLst/>
                <a:latin typeface="Times New Roman" pitchFamily="18" charset="0"/>
                <a:ea typeface="ＭＳ Ｐ明朝" pitchFamily="18" charset="-128"/>
                <a:cs typeface="+mn-cs"/>
              </a:rPr>
              <a:t>Memcached.</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126</a:t>
            </a:fld>
            <a:endParaRPr lang="en-US" altLang="ja-JP"/>
          </a:p>
        </p:txBody>
      </p:sp>
    </p:spTree>
    <p:extLst>
      <p:ext uri="{BB962C8B-B14F-4D97-AF65-F5344CB8AC3E}">
        <p14:creationId xmlns:p14="http://schemas.microsoft.com/office/powerpoint/2010/main" val="325841817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127</a:t>
            </a:fld>
            <a:endParaRPr lang="en-US" altLang="ja-JP"/>
          </a:p>
        </p:txBody>
      </p:sp>
    </p:spTree>
    <p:extLst>
      <p:ext uri="{BB962C8B-B14F-4D97-AF65-F5344CB8AC3E}">
        <p14:creationId xmlns:p14="http://schemas.microsoft.com/office/powerpoint/2010/main" val="8700416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128</a:t>
            </a:fld>
            <a:endParaRPr lang="en-US" altLang="ja-JP"/>
          </a:p>
        </p:txBody>
      </p:sp>
    </p:spTree>
    <p:extLst>
      <p:ext uri="{BB962C8B-B14F-4D97-AF65-F5344CB8AC3E}">
        <p14:creationId xmlns:p14="http://schemas.microsoft.com/office/powerpoint/2010/main" val="226190944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129</a:t>
            </a:fld>
            <a:endParaRPr lang="en-US" altLang="ja-JP"/>
          </a:p>
        </p:txBody>
      </p:sp>
    </p:spTree>
    <p:extLst>
      <p:ext uri="{BB962C8B-B14F-4D97-AF65-F5344CB8AC3E}">
        <p14:creationId xmlns:p14="http://schemas.microsoft.com/office/powerpoint/2010/main" val="13824628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130</a:t>
            </a:fld>
            <a:endParaRPr lang="en-US" altLang="ja-JP"/>
          </a:p>
        </p:txBody>
      </p:sp>
    </p:spTree>
    <p:extLst>
      <p:ext uri="{BB962C8B-B14F-4D97-AF65-F5344CB8AC3E}">
        <p14:creationId xmlns:p14="http://schemas.microsoft.com/office/powerpoint/2010/main" val="13346777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ja-JP" altLang="en-US" sz="1200" b="0" i="0" kern="1200" dirty="0">
                <a:solidFill>
                  <a:schemeClr val="tx1"/>
                </a:solidFill>
                <a:effectLst/>
                <a:latin typeface="Times New Roman" pitchFamily="18" charset="0"/>
                <a:ea typeface="ＭＳ Ｐ明朝" pitchFamily="18" charset="-128"/>
                <a:cs typeface="+mn-cs"/>
              </a:rPr>
              <a:t>is a web service that makes it easy to deploy, manipulate, and scale an in-memory datastore or cache in the cloud. The service improves performance by processing data with a fast, managed in-memory datastore that is completely independent of a slow, disk-based database. When coupled with </a:t>
            </a:r>
            <a:r>
              <a:rPr kumimoji="1" lang="en-US" altLang="ja-JP" sz="1200" b="0" i="0" kern="1200" dirty="0">
                <a:solidFill>
                  <a:schemeClr val="tx1"/>
                </a:solidFill>
                <a:effectLst/>
                <a:latin typeface="Times New Roman" pitchFamily="18" charset="0"/>
                <a:ea typeface="ＭＳ Ｐ明朝" pitchFamily="18" charset="-128"/>
                <a:cs typeface="+mn-cs"/>
              </a:rPr>
              <a:t>RDS</a:t>
            </a:r>
            <a:r>
              <a:rPr kumimoji="1" lang="ja-JP" altLang="en-US" sz="1200" b="0" i="0" kern="1200" dirty="0">
                <a:solidFill>
                  <a:schemeClr val="tx1"/>
                </a:solidFill>
                <a:effectLst/>
                <a:latin typeface="Times New Roman" pitchFamily="18" charset="0"/>
                <a:ea typeface="ＭＳ Ｐ明朝" pitchFamily="18" charset="-128"/>
                <a:cs typeface="+mn-cs"/>
              </a:rPr>
              <a:t>, data processing can be partially cached to achieve load improvements. Therefore, option 1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RDS </a:t>
            </a:r>
            <a:r>
              <a:rPr kumimoji="1" lang="ja-JP" altLang="en-US" sz="1200" b="0" i="0" kern="1200" dirty="0">
                <a:solidFill>
                  <a:schemeClr val="tx1"/>
                </a:solidFill>
                <a:effectLst/>
                <a:latin typeface="Times New Roman" pitchFamily="18" charset="0"/>
                <a:ea typeface="ＭＳ Ｐ明朝" pitchFamily="18" charset="-128"/>
                <a:cs typeface="+mn-cs"/>
              </a:rPr>
              <a:t>read replicas enhance the performance and durability of database (</a:t>
            </a:r>
            <a:r>
              <a:rPr kumimoji="1" lang="en-US" altLang="ja-JP" sz="1200" b="0" i="0" kern="1200" dirty="0">
                <a:solidFill>
                  <a:schemeClr val="tx1"/>
                </a:solidFill>
                <a:effectLst/>
                <a:latin typeface="Times New Roman" pitchFamily="18" charset="0"/>
                <a:ea typeface="ＭＳ Ｐ明朝" pitchFamily="18" charset="-128"/>
                <a:cs typeface="+mn-cs"/>
              </a:rPr>
              <a:t>DB</a:t>
            </a:r>
            <a:r>
              <a:rPr kumimoji="1" lang="ja-JP" altLang="en-US" sz="1200" b="0" i="0" kern="1200" dirty="0">
                <a:solidFill>
                  <a:schemeClr val="tx1"/>
                </a:solidFill>
                <a:effectLst/>
                <a:latin typeface="Times New Roman" pitchFamily="18" charset="0"/>
                <a:ea typeface="ＭＳ Ｐ明朝" pitchFamily="18" charset="-128"/>
                <a:cs typeface="+mn-cs"/>
              </a:rPr>
              <a:t>) instances. This replication capability allows you to easily and flexibly scale out for read-intensive database workloads, beyond the capacity constraints of a single </a:t>
            </a:r>
            <a:r>
              <a:rPr kumimoji="1" lang="en-US" altLang="ja-JP" sz="1200" b="0" i="0" kern="1200" dirty="0">
                <a:solidFill>
                  <a:schemeClr val="tx1"/>
                </a:solidFill>
                <a:effectLst/>
                <a:latin typeface="Times New Roman" pitchFamily="18" charset="0"/>
                <a:ea typeface="ＭＳ Ｐ明朝" pitchFamily="18" charset="-128"/>
                <a:cs typeface="+mn-cs"/>
              </a:rPr>
              <a:t>DB </a:t>
            </a:r>
            <a:r>
              <a:rPr kumimoji="1" lang="ja-JP" altLang="en-US" sz="1200" b="0" i="0" kern="1200" dirty="0">
                <a:solidFill>
                  <a:schemeClr val="tx1"/>
                </a:solidFill>
                <a:effectLst/>
                <a:latin typeface="Times New Roman" pitchFamily="18" charset="0"/>
                <a:ea typeface="ＭＳ Ｐ明朝" pitchFamily="18" charset="-128"/>
                <a:cs typeface="+mn-cs"/>
              </a:rPr>
              <a:t>instance. Therefore, option 4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2 is incorrect: Although the </a:t>
            </a:r>
            <a:r>
              <a:rPr kumimoji="1" lang="en-US" altLang="ja-JP" sz="1200" b="0" i="0" kern="1200" dirty="0">
                <a:solidFill>
                  <a:schemeClr val="tx1"/>
                </a:solidFill>
                <a:effectLst/>
                <a:latin typeface="Times New Roman" pitchFamily="18" charset="0"/>
                <a:ea typeface="ＭＳ Ｐ明朝" pitchFamily="18" charset="-128"/>
                <a:cs typeface="+mn-cs"/>
              </a:rPr>
              <a:t>SQS </a:t>
            </a:r>
            <a:r>
              <a:rPr kumimoji="1" lang="ja-JP" altLang="en-US" sz="1200" b="0" i="0" kern="1200" dirty="0">
                <a:solidFill>
                  <a:schemeClr val="tx1"/>
                </a:solidFill>
                <a:effectLst/>
                <a:latin typeface="Times New Roman" pitchFamily="18" charset="0"/>
                <a:ea typeface="ＭＳ Ｐ明朝" pitchFamily="18" charset="-128"/>
                <a:cs typeface="+mn-cs"/>
              </a:rPr>
              <a:t>queuing process seems to be effective in reducing the concentration of access to the </a:t>
            </a:r>
            <a:r>
              <a:rPr kumimoji="1" lang="en-US" altLang="ja-JP" sz="1200" b="0" i="0" kern="1200" dirty="0">
                <a:solidFill>
                  <a:schemeClr val="tx1"/>
                </a:solidFill>
                <a:effectLst/>
                <a:latin typeface="Times New Roman" pitchFamily="18" charset="0"/>
                <a:ea typeface="ＭＳ Ｐ明朝" pitchFamily="18" charset="-128"/>
                <a:cs typeface="+mn-cs"/>
              </a:rPr>
              <a:t>RDS, SQS </a:t>
            </a:r>
            <a:r>
              <a:rPr kumimoji="1" lang="ja-JP" altLang="en-US" sz="1200" b="0" i="0" kern="1200" dirty="0">
                <a:solidFill>
                  <a:schemeClr val="tx1"/>
                </a:solidFill>
                <a:effectLst/>
                <a:latin typeface="Times New Roman" pitchFamily="18" charset="0"/>
                <a:ea typeface="ＭＳ Ｐ明朝" pitchFamily="18" charset="-128"/>
                <a:cs typeface="+mn-cs"/>
              </a:rPr>
              <a:t>queues are used to parallelize task processing, such as writes, rather than read processing. Load balancing in the read process requires the use of read replicas.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You cannot deploy </a:t>
            </a:r>
            <a:r>
              <a:rPr kumimoji="1" lang="en-US" altLang="ja-JP" sz="1200" b="0" i="0" kern="1200" dirty="0">
                <a:solidFill>
                  <a:schemeClr val="tx1"/>
                </a:solidFill>
                <a:effectLst/>
                <a:latin typeface="Times New Roman" pitchFamily="18" charset="0"/>
                <a:ea typeface="ＭＳ Ｐ明朝" pitchFamily="18" charset="-128"/>
                <a:cs typeface="+mn-cs"/>
              </a:rPr>
              <a:t>Auto Scaling </a:t>
            </a:r>
            <a:r>
              <a:rPr kumimoji="1" lang="ja-JP" altLang="en-US" sz="1200" b="0" i="0" kern="1200" dirty="0">
                <a:solidFill>
                  <a:schemeClr val="tx1"/>
                </a:solidFill>
                <a:effectLst/>
                <a:latin typeface="Times New Roman" pitchFamily="18" charset="0"/>
                <a:ea typeface="ＭＳ Ｐ明朝" pitchFamily="18" charset="-128"/>
                <a:cs typeface="+mn-cs"/>
              </a:rPr>
              <a:t>on an </a:t>
            </a:r>
            <a:r>
              <a:rPr kumimoji="1" lang="en-US" altLang="ja-JP" sz="1200" b="0" i="0" kern="1200" dirty="0">
                <a:solidFill>
                  <a:schemeClr val="tx1"/>
                </a:solidFill>
                <a:effectLst/>
                <a:latin typeface="Times New Roman" pitchFamily="18" charset="0"/>
                <a:ea typeface="ＭＳ Ｐ明朝" pitchFamily="18" charset="-128"/>
                <a:cs typeface="+mn-cs"/>
              </a:rPr>
              <a:t>RDS </a:t>
            </a:r>
            <a:r>
              <a:rPr kumimoji="1" lang="ja-JP" altLang="en-US" sz="1200" b="0" i="0" kern="1200" dirty="0">
                <a:solidFill>
                  <a:schemeClr val="tx1"/>
                </a:solidFill>
                <a:effectLst/>
                <a:latin typeface="Times New Roman" pitchFamily="18" charset="0"/>
                <a:ea typeface="ＭＳ Ｐ明朝" pitchFamily="18" charset="-128"/>
                <a:cs typeface="+mn-cs"/>
              </a:rPr>
              <a:t>instance; the auto-scaling feature of </a:t>
            </a:r>
            <a:r>
              <a:rPr kumimoji="1" lang="en-US" altLang="ja-JP" sz="1200" b="0" i="0" kern="1200" dirty="0">
                <a:solidFill>
                  <a:schemeClr val="tx1"/>
                </a:solidFill>
                <a:effectLst/>
                <a:latin typeface="Times New Roman" pitchFamily="18" charset="0"/>
                <a:ea typeface="ＭＳ Ｐ明朝" pitchFamily="18" charset="-128"/>
                <a:cs typeface="+mn-cs"/>
              </a:rPr>
              <a:t>RDS </a:t>
            </a:r>
            <a:r>
              <a:rPr kumimoji="1" lang="ja-JP" altLang="en-US" sz="1200" b="0" i="0" kern="1200" dirty="0">
                <a:solidFill>
                  <a:schemeClr val="tx1"/>
                </a:solidFill>
                <a:effectLst/>
                <a:latin typeface="Times New Roman" pitchFamily="18" charset="0"/>
                <a:ea typeface="ＭＳ Ｐ明朝" pitchFamily="18" charset="-128"/>
                <a:cs typeface="+mn-cs"/>
              </a:rPr>
              <a:t>is a feature that allows you to scale the data capacity.</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131</a:t>
            </a:fld>
            <a:endParaRPr lang="en-US" altLang="ja-JP"/>
          </a:p>
        </p:txBody>
      </p:sp>
    </p:spTree>
    <p:extLst>
      <p:ext uri="{BB962C8B-B14F-4D97-AF65-F5344CB8AC3E}">
        <p14:creationId xmlns:p14="http://schemas.microsoft.com/office/powerpoint/2010/main" val="7311359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132</a:t>
            </a:fld>
            <a:endParaRPr lang="en-US" altLang="ja-JP"/>
          </a:p>
        </p:txBody>
      </p:sp>
    </p:spTree>
    <p:extLst>
      <p:ext uri="{BB962C8B-B14F-4D97-AF65-F5344CB8AC3E}">
        <p14:creationId xmlns:p14="http://schemas.microsoft.com/office/powerpoint/2010/main" val="8900236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in-transit encryption is an optional feature that allows you to increase the security of your data at its most vulnerable points-when it is in transit from one location to another. Because there is some processing needed to encrypt and decrypt the data at the endpoints, enabling in-transit encryption can have some performance impact. You should benchmark your data with and without in-transit encryption to determine the performance impact for your use cases.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in-transit encryption implements the following features: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Encrypted connections-both the server and client connections are Secure Socket Layer (SSL) encrypted.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Encrypted replication-data moving between a primary node and replica nodes is encrypted.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Server authentication-clients can authenticate that they are connecting to the right server.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Client authentication-using the Redis AUTH feature, the server can authenticate the clients.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"Enable in-transit encryption"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"Issue a Redis AUTH command" is incorrect. This is used when using a password to access the database.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"Enable at-rest encryption" is incorrect.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for Redis at-rest encryption is an optional feature to increase data security by encrypting on-disk data. This does not encrypt the data in-transit when it is being replicated between nodes.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"Set up MFA and API logging" is incorrect. Neither multi-factor authentication or API logging is going to assist with encrypting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https://docs.aws.amazon.com/AmazonElastiCache/latest/red-ug/at-rest-encryption.html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https://digitalcloud.training/certification-training/aws-solutions-architect-associate/database/amazon-elasticache/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133</a:t>
            </a:fld>
            <a:endParaRPr lang="en-US" altLang="ja-JP"/>
          </a:p>
        </p:txBody>
      </p:sp>
    </p:spTree>
    <p:extLst>
      <p:ext uri="{BB962C8B-B14F-4D97-AF65-F5344CB8AC3E}">
        <p14:creationId xmlns:p14="http://schemas.microsoft.com/office/powerpoint/2010/main" val="4894225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134</a:t>
            </a:fld>
            <a:endParaRPr lang="en-US" altLang="ja-JP"/>
          </a:p>
        </p:txBody>
      </p:sp>
    </p:spTree>
    <p:extLst>
      <p:ext uri="{BB962C8B-B14F-4D97-AF65-F5344CB8AC3E}">
        <p14:creationId xmlns:p14="http://schemas.microsoft.com/office/powerpoint/2010/main" val="2261717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a:t>
            </a:fld>
            <a:endParaRPr lang="en-US" altLang="ja-JP"/>
          </a:p>
        </p:txBody>
      </p:sp>
    </p:spTree>
    <p:extLst>
      <p:ext uri="{BB962C8B-B14F-4D97-AF65-F5344CB8AC3E}">
        <p14:creationId xmlns:p14="http://schemas.microsoft.com/office/powerpoint/2010/main" val="26942478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135</a:t>
            </a:fld>
            <a:endParaRPr lang="en-US" altLang="ja-JP"/>
          </a:p>
        </p:txBody>
      </p:sp>
    </p:spTree>
    <p:extLst>
      <p:ext uri="{BB962C8B-B14F-4D97-AF65-F5344CB8AC3E}">
        <p14:creationId xmlns:p14="http://schemas.microsoft.com/office/powerpoint/2010/main" val="13573716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137</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138</a:t>
            </a:fld>
            <a:endParaRPr lang="en-US" altLang="ja-JP"/>
          </a:p>
        </p:txBody>
      </p:sp>
    </p:spTree>
    <p:extLst>
      <p:ext uri="{BB962C8B-B14F-4D97-AF65-F5344CB8AC3E}">
        <p14:creationId xmlns:p14="http://schemas.microsoft.com/office/powerpoint/2010/main" val="40963467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139</a:t>
            </a:fld>
            <a:endParaRPr lang="en-US" altLang="ja-JP"/>
          </a:p>
        </p:txBody>
      </p:sp>
    </p:spTree>
    <p:extLst>
      <p:ext uri="{BB962C8B-B14F-4D97-AF65-F5344CB8AC3E}">
        <p14:creationId xmlns:p14="http://schemas.microsoft.com/office/powerpoint/2010/main" val="74351403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way to network an </a:t>
            </a:r>
            <a:r>
              <a:rPr kumimoji="1" lang="en-US" altLang="ja-JP" sz="1200" b="0" i="0" kern="1200" dirty="0">
                <a:solidFill>
                  <a:schemeClr val="tx1"/>
                </a:solidFill>
                <a:effectLst/>
                <a:latin typeface="Times New Roman" pitchFamily="18" charset="0"/>
                <a:ea typeface="ＭＳ Ｐ明朝" pitchFamily="18" charset="-128"/>
                <a:cs typeface="+mn-cs"/>
              </a:rPr>
              <a:t>AWS VPC </a:t>
            </a:r>
            <a:r>
              <a:rPr kumimoji="1" lang="ja-JP" altLang="en-US" sz="1200" b="0" i="0" kern="1200" dirty="0">
                <a:solidFill>
                  <a:schemeClr val="tx1"/>
                </a:solidFill>
                <a:effectLst/>
                <a:latin typeface="Times New Roman" pitchFamily="18" charset="0"/>
                <a:ea typeface="ＭＳ Ｐ明朝" pitchFamily="18" charset="-128"/>
                <a:cs typeface="+mn-cs"/>
              </a:rPr>
              <a:t>and on-premises environment is as follows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Direct Connect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IPsec VPN </a:t>
            </a:r>
            <a:r>
              <a:rPr kumimoji="1" lang="ja-JP" altLang="en-US" sz="1200" b="0" i="0" kern="1200" dirty="0">
                <a:solidFill>
                  <a:schemeClr val="tx1"/>
                </a:solidFill>
                <a:effectLst/>
                <a:latin typeface="Times New Roman" pitchFamily="18" charset="0"/>
                <a:ea typeface="ＭＳ Ｐ明朝" pitchFamily="18" charset="-128"/>
                <a:cs typeface="+mn-cs"/>
              </a:rPr>
              <a:t>connection</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Third-party software </a:t>
            </a:r>
            <a:r>
              <a:rPr kumimoji="1" lang="en-US" altLang="ja-JP" sz="1200" b="0" i="0" kern="1200" dirty="0">
                <a:solidFill>
                  <a:schemeClr val="tx1"/>
                </a:solidFill>
                <a:effectLst/>
                <a:latin typeface="Times New Roman" pitchFamily="18" charset="0"/>
                <a:ea typeface="ＭＳ Ｐ明朝" pitchFamily="18" charset="-128"/>
                <a:cs typeface="+mn-cs"/>
              </a:rPr>
              <a:t>VPN </a:t>
            </a:r>
            <a:r>
              <a:rPr kumimoji="1" lang="ja-JP" altLang="en-US" sz="1200" b="0" i="0" kern="1200" dirty="0">
                <a:solidFill>
                  <a:schemeClr val="tx1"/>
                </a:solidFill>
                <a:effectLst/>
                <a:latin typeface="Times New Roman" pitchFamily="18" charset="0"/>
                <a:ea typeface="ＭＳ Ｐ明朝" pitchFamily="18" charset="-128"/>
                <a:cs typeface="+mn-cs"/>
              </a:rPr>
              <a:t>appliances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Therefore, options 1 and 3, which are among the options, are the correct answers.</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140</a:t>
            </a:fld>
            <a:endParaRPr lang="en-US" altLang="ja-JP"/>
          </a:p>
        </p:txBody>
      </p:sp>
    </p:spTree>
    <p:extLst>
      <p:ext uri="{BB962C8B-B14F-4D97-AF65-F5344CB8AC3E}">
        <p14:creationId xmlns:p14="http://schemas.microsoft.com/office/powerpoint/2010/main" val="28913796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141</a:t>
            </a:fld>
            <a:endParaRPr lang="en-US" altLang="ja-JP"/>
          </a:p>
        </p:txBody>
      </p:sp>
    </p:spTree>
    <p:extLst>
      <p:ext uri="{BB962C8B-B14F-4D97-AF65-F5344CB8AC3E}">
        <p14:creationId xmlns:p14="http://schemas.microsoft.com/office/powerpoint/2010/main" val="13236471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142</a:t>
            </a:fld>
            <a:endParaRPr lang="en-US" altLang="ja-JP"/>
          </a:p>
        </p:txBody>
      </p:sp>
    </p:spTree>
    <p:extLst>
      <p:ext uri="{BB962C8B-B14F-4D97-AF65-F5344CB8AC3E}">
        <p14:creationId xmlns:p14="http://schemas.microsoft.com/office/powerpoint/2010/main" val="32752768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way to network an </a:t>
            </a:r>
            <a:r>
              <a:rPr kumimoji="1" lang="en-US" altLang="ja-JP" sz="1200" b="0" i="0" kern="1200" dirty="0">
                <a:solidFill>
                  <a:schemeClr val="tx1"/>
                </a:solidFill>
                <a:effectLst/>
                <a:latin typeface="Times New Roman" pitchFamily="18" charset="0"/>
                <a:ea typeface="ＭＳ Ｐ明朝" pitchFamily="18" charset="-128"/>
                <a:cs typeface="+mn-cs"/>
              </a:rPr>
              <a:t>AWS VPC </a:t>
            </a:r>
            <a:r>
              <a:rPr kumimoji="1" lang="ja-JP" altLang="en-US" sz="1200" b="0" i="0" kern="1200" dirty="0">
                <a:solidFill>
                  <a:schemeClr val="tx1"/>
                </a:solidFill>
                <a:effectLst/>
                <a:latin typeface="Times New Roman" pitchFamily="18" charset="0"/>
                <a:ea typeface="ＭＳ Ｐ明朝" pitchFamily="18" charset="-128"/>
                <a:cs typeface="+mn-cs"/>
              </a:rPr>
              <a:t>and on-premises environment is as follows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Direct Connect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IPsec VPN </a:t>
            </a:r>
            <a:r>
              <a:rPr kumimoji="1" lang="ja-JP" altLang="en-US" sz="1200" b="0" i="0" kern="1200" dirty="0">
                <a:solidFill>
                  <a:schemeClr val="tx1"/>
                </a:solidFill>
                <a:effectLst/>
                <a:latin typeface="Times New Roman" pitchFamily="18" charset="0"/>
                <a:ea typeface="ＭＳ Ｐ明朝" pitchFamily="18" charset="-128"/>
                <a:cs typeface="+mn-cs"/>
              </a:rPr>
              <a:t>connection</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Third-party software </a:t>
            </a:r>
            <a:r>
              <a:rPr kumimoji="1" lang="en-US" altLang="ja-JP" sz="1200" b="0" i="0" kern="1200" dirty="0">
                <a:solidFill>
                  <a:schemeClr val="tx1"/>
                </a:solidFill>
                <a:effectLst/>
                <a:latin typeface="Times New Roman" pitchFamily="18" charset="0"/>
                <a:ea typeface="ＭＳ Ｐ明朝" pitchFamily="18" charset="-128"/>
                <a:cs typeface="+mn-cs"/>
              </a:rPr>
              <a:t>VPN </a:t>
            </a:r>
            <a:r>
              <a:rPr kumimoji="1" lang="ja-JP" altLang="en-US" sz="1200" b="0" i="0" kern="1200" dirty="0">
                <a:solidFill>
                  <a:schemeClr val="tx1"/>
                </a:solidFill>
                <a:effectLst/>
                <a:latin typeface="Times New Roman" pitchFamily="18" charset="0"/>
                <a:ea typeface="ＭＳ Ｐ明朝" pitchFamily="18" charset="-128"/>
                <a:cs typeface="+mn-cs"/>
              </a:rPr>
              <a:t>appliances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Therefore, options 1 and 3, which are among the options, are the correct answers.</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143</a:t>
            </a:fld>
            <a:endParaRPr lang="en-US" altLang="ja-JP"/>
          </a:p>
        </p:txBody>
      </p:sp>
    </p:spTree>
    <p:extLst>
      <p:ext uri="{BB962C8B-B14F-4D97-AF65-F5344CB8AC3E}">
        <p14:creationId xmlns:p14="http://schemas.microsoft.com/office/powerpoint/2010/main" val="252113240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144</a:t>
            </a:fld>
            <a:endParaRPr lang="en-US" altLang="ja-JP"/>
          </a:p>
        </p:txBody>
      </p:sp>
    </p:spTree>
    <p:extLst>
      <p:ext uri="{BB962C8B-B14F-4D97-AF65-F5344CB8AC3E}">
        <p14:creationId xmlns:p14="http://schemas.microsoft.com/office/powerpoint/2010/main" val="183265960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2, 5</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company should implement an AWS Direct Connect connection to the closest region. A Direct Connect gateway can then be used to create private virtual interfaces (VIFs) to each AWS region.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Direct Connect gateway provides a grouping of Virtual Private Gateways (VGWs) and Private Virtual Interfaces (VIFs) that belong to the same AWS account and enables you to interface with VPCs in any AWS Region (except AWS China Region).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share a private virtual interface to interface with more than one Virtual Private Cloud (VPC) reducing the number of BGP sessions required.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"Create a Direct Connect gateway, and create private VIFs to each region" is a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"Implement a Direct Connect connection to the closest AWS region" is also a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"Configure AWS 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r>
              <a:rPr kumimoji="1" lang="en-US" altLang="ja-JP" sz="1200" b="0" i="0" kern="1200" dirty="0">
                <a:solidFill>
                  <a:schemeClr val="tx1"/>
                </a:solidFill>
                <a:effectLst/>
                <a:latin typeface="Times New Roman" pitchFamily="18" charset="0"/>
                <a:ea typeface="ＭＳ Ｐ明朝" pitchFamily="18" charset="-128"/>
                <a:cs typeface="+mn-cs"/>
              </a:rPr>
              <a:t>" is incorrect. AWS VPN </a:t>
            </a:r>
            <a:r>
              <a:rPr kumimoji="1" lang="en-US" altLang="ja-JP" sz="1200" b="0" i="0" kern="1200" dirty="0" err="1">
                <a:solidFill>
                  <a:schemeClr val="tx1"/>
                </a:solidFill>
                <a:effectLst/>
                <a:latin typeface="Times New Roman" pitchFamily="18" charset="0"/>
                <a:ea typeface="ＭＳ Ｐ明朝" pitchFamily="18" charset="-128"/>
                <a:cs typeface="+mn-cs"/>
              </a:rPr>
              <a:t>CloudHub </a:t>
            </a:r>
            <a:r>
              <a:rPr kumimoji="1" lang="en-US" altLang="ja-JP" sz="1200" b="0" i="0" kern="1200" dirty="0">
                <a:solidFill>
                  <a:schemeClr val="tx1"/>
                </a:solidFill>
                <a:effectLst/>
                <a:latin typeface="Times New Roman" pitchFamily="18" charset="0"/>
                <a:ea typeface="ＭＳ Ｐ明朝" pitchFamily="18" charset="-128"/>
                <a:cs typeface="+mn-cs"/>
              </a:rPr>
              <a:t>is not the best solution as you have been asked to implement high-bandwidth, low-latency connections and VPN uses the Internet so is not reliable.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"Provision an MPLS network" is incorrect. An MPLS network could be used to create a network topology that gets you closer to AWS in each region but you would still need use Direct Connect or VPN for the connectivity into AWS. Also, the question states that you should use AWS technology and MPLS is not offered as a service by AWS.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"Implement Direct Connect connections to each AWS region" is incorrect. You do not need to implement multiple Direct Connect connections to each region. This would be a more expensive option as you would need to pay for an international private connection.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https://docs.aws.amazon.com/directconnect/latest/UserGuide/direct-connect-gateways.html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https://digitalcloud.training/certification-training/aws-solutions-architect-associate/networking-and-content-delivery/aws-direct-connect/</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145</a:t>
            </a:fld>
            <a:endParaRPr lang="en-US" altLang="ja-JP"/>
          </a:p>
        </p:txBody>
      </p:sp>
    </p:spTree>
    <p:extLst>
      <p:ext uri="{BB962C8B-B14F-4D97-AF65-F5344CB8AC3E}">
        <p14:creationId xmlns:p14="http://schemas.microsoft.com/office/powerpoint/2010/main" val="90575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a:t>
            </a:fld>
            <a:endParaRPr lang="en-US" altLang="ja-JP"/>
          </a:p>
        </p:txBody>
      </p:sp>
    </p:spTree>
    <p:extLst>
      <p:ext uri="{BB962C8B-B14F-4D97-AF65-F5344CB8AC3E}">
        <p14:creationId xmlns:p14="http://schemas.microsoft.com/office/powerpoint/2010/main" val="175663301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146</a:t>
            </a:fld>
            <a:endParaRPr lang="en-US" altLang="ja-JP"/>
          </a:p>
        </p:txBody>
      </p:sp>
    </p:spTree>
    <p:extLst>
      <p:ext uri="{BB962C8B-B14F-4D97-AF65-F5344CB8AC3E}">
        <p14:creationId xmlns:p14="http://schemas.microsoft.com/office/powerpoint/2010/main" val="2976283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Create a Virtual Private Gateway on the AWS side of the VPN and a Customer Gateway on the on-premises side of the VPN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VPC provides the facility to create an IPsec VPN connection (also known as site-to-site VPN) between remote customer networks and their Amazon VPC over the internet. The following are the key concepts for a site-to-site VPN: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Virtual private gateway: A Virtual Private Gateway (also known as a VPN Gateway) is the endpoint on the AWS VPC side of your VPN connection.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VPN connection: A secure connection between your on-premises equipment and your VPCs.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VPN tunnel: An encrypted link where data can pass from the customer network to or from AWS.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Customer Gateway: An AWS resource that provides information to AWS about your Customer Gateway device.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Customer Gateway device: A physical device or software application on the customer side of the Site-to-Site VPN connection.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Managed </a:t>
            </a:r>
            <a:r>
              <a:rPr kumimoji="1" lang="en-US" altLang="ja-JP" sz="1200" b="0" i="0" kern="1200" dirty="0" err="1">
                <a:solidFill>
                  <a:schemeClr val="tx1"/>
                </a:solidFill>
                <a:effectLst/>
                <a:latin typeface="Times New Roman" pitchFamily="18" charset="0"/>
                <a:ea typeface="ＭＳ Ｐ明朝" pitchFamily="18" charset="-128"/>
                <a:cs typeface="+mn-cs"/>
              </a:rPr>
              <a:t>IPSec </a:t>
            </a:r>
            <a:r>
              <a:rPr kumimoji="1" lang="en-US" altLang="ja-JP" sz="1200" b="0" i="0" kern="1200" dirty="0">
                <a:solidFill>
                  <a:schemeClr val="tx1"/>
                </a:solidFill>
                <a:effectLst/>
                <a:latin typeface="Times New Roman" pitchFamily="18" charset="0"/>
                <a:ea typeface="ＭＳ Ｐ明朝" pitchFamily="18" charset="-128"/>
                <a:cs typeface="+mn-cs"/>
              </a:rPr>
              <a:t>VPN via - https://docs.aws.amazon.com/whitepapers/latest/aws-vpc-connectivity-options/aws-managed-vpn-network-to-amazon.html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Create a Virtual Private Gateway on the on-premises side of the VPN and a Customer Gateway on the AWS side of the VPN - You need to create a Virtual Private Gateway on the AWS side of the VPN and a Customer Gateway on the on-premises side of the VPN. Therefore, this option is wrong.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Create a Customer Gateway on both the AWS side of the VPN as well as the on-premises side of the VPN - You need to create a Virtual Private Gateway on the AWS side of the VPN and a Customer Gateway on the on-premises side of the VPN. Therefore, this option is wrong.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Create a Virtual Private Gateway on both the AWS side of the VPN as well as the on-premises side of the VPN - You need to create a Virtual Private Gateway on the AWS side of the VPN and a Customer Gateway on the on-premises side of the VPN. Therefore, this option is wrong.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https://docs.aws.amazon.com/whitepapers/latest/aws-vpc-connectivity-options/aws-managed-vpn-network-to-amazon.html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https://docs.aws.amazon.com/vpn/latest/s2svpn/VPC_VPN.html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147</a:t>
            </a:fld>
            <a:endParaRPr lang="en-US" altLang="ja-JP"/>
          </a:p>
        </p:txBody>
      </p:sp>
    </p:spTree>
    <p:extLst>
      <p:ext uri="{BB962C8B-B14F-4D97-AF65-F5344CB8AC3E}">
        <p14:creationId xmlns:p14="http://schemas.microsoft.com/office/powerpoint/2010/main" val="28719436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148</a:t>
            </a:fld>
            <a:endParaRPr lang="en-US" altLang="ja-JP"/>
          </a:p>
        </p:txBody>
      </p:sp>
    </p:spTree>
    <p:extLst>
      <p:ext uri="{BB962C8B-B14F-4D97-AF65-F5344CB8AC3E}">
        <p14:creationId xmlns:p14="http://schemas.microsoft.com/office/powerpoint/2010/main" val="27660807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149</a:t>
            </a:fld>
            <a:endParaRPr lang="en-US" altLang="ja-JP"/>
          </a:p>
        </p:txBody>
      </p:sp>
    </p:spTree>
    <p:extLst>
      <p:ext uri="{BB962C8B-B14F-4D97-AF65-F5344CB8AC3E}">
        <p14:creationId xmlns:p14="http://schemas.microsoft.com/office/powerpoint/2010/main" val="41637088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1</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If you have multiple AWS Site-to-Site VPN connections, you can provide secure communication between sites using the AWS 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r>
              <a:rPr kumimoji="1" lang="en-US" altLang="ja-JP" sz="1200" b="0" i="0" kern="1200" dirty="0">
                <a:solidFill>
                  <a:schemeClr val="tx1"/>
                </a:solidFill>
                <a:effectLst/>
                <a:latin typeface="Times New Roman" pitchFamily="18" charset="0"/>
                <a:ea typeface="ＭＳ Ｐ明朝" pitchFamily="18" charset="-128"/>
                <a:cs typeface="+mn-cs"/>
              </a:rPr>
              <a:t>. This enables your remote sites to communicate with each other, and not just with the VPC. Sites that use AWS Direct Connect connections to the virtual private gateway can also be part of the AWS 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r>
              <a:rPr kumimoji="1" lang="en-US" altLang="ja-JP" sz="1200" b="0" i="0" kern="1200" dirty="0">
                <a:solidFill>
                  <a:schemeClr val="tx1"/>
                </a:solidFill>
                <a:effectLst/>
                <a:latin typeface="Times New Roman" pitchFamily="18" charset="0"/>
                <a:ea typeface="ＭＳ Ｐ明朝" pitchFamily="18" charset="-128"/>
                <a:cs typeface="+mn-cs"/>
              </a:rPr>
              <a:t>. The VPN </a:t>
            </a:r>
            <a:r>
              <a:rPr kumimoji="1" lang="en-US" altLang="ja-JP" sz="1200" b="0" i="0" kern="1200" dirty="0" err="1">
                <a:solidFill>
                  <a:schemeClr val="tx1"/>
                </a:solidFill>
                <a:effectLst/>
                <a:latin typeface="Times New Roman" pitchFamily="18" charset="0"/>
                <a:ea typeface="ＭＳ Ｐ明朝" pitchFamily="18" charset="-128"/>
                <a:cs typeface="+mn-cs"/>
              </a:rPr>
              <a:t>CloudHub </a:t>
            </a:r>
            <a:r>
              <a:rPr kumimoji="1" lang="en-US" altLang="ja-JP" sz="1200" b="0" i="0" kern="1200" dirty="0">
                <a:solidFill>
                  <a:schemeClr val="tx1"/>
                </a:solidFill>
                <a:effectLst/>
                <a:latin typeface="Times New Roman" pitchFamily="18" charset="0"/>
                <a:ea typeface="ＭＳ Ｐ明朝" pitchFamily="18" charset="-128"/>
                <a:cs typeface="+mn-cs"/>
              </a:rPr>
              <a:t>operates on a simple hub-and-spoke model that you can use with or without a VPC. This design is suitable if you have multiple branch offices and existing internet connections and would like to implement a convenient, potentially low-cost hub-and-spoke model for primary or backup connectivity between these remote offices.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Per the given use-case, the corporate headquarters has an AWS Direct Connect connection to the VPC and the branch offices have Site-to-Site VPN connections to the VPC. Therefore using the AWS VPN </a:t>
            </a:r>
            <a:r>
              <a:rPr kumimoji="1" lang="en-US" altLang="ja-JP" sz="1200" b="0" i="0" kern="1200" dirty="0" err="1">
                <a:solidFill>
                  <a:schemeClr val="tx1"/>
                </a:solidFill>
                <a:effectLst/>
                <a:latin typeface="Times New Roman" pitchFamily="18" charset="0"/>
                <a:ea typeface="ＭＳ Ｐ明朝" pitchFamily="18" charset="-128"/>
                <a:cs typeface="+mn-cs"/>
              </a:rPr>
              <a:t>CloudHub</a:t>
            </a:r>
            <a:r>
              <a:rPr kumimoji="1" lang="en-US" altLang="ja-JP" sz="1200" b="0" i="0" kern="1200" dirty="0">
                <a:solidFill>
                  <a:schemeClr val="tx1"/>
                </a:solidFill>
                <a:effectLst/>
                <a:latin typeface="Times New Roman" pitchFamily="18" charset="0"/>
                <a:ea typeface="ＭＳ Ｐ明朝" pitchFamily="18" charset="-128"/>
                <a:cs typeface="+mn-cs"/>
              </a:rPr>
              <a:t>, branch offices can send and receive data with each other as well as with their corporate headquarters.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VPN </a:t>
            </a:r>
            <a:r>
              <a:rPr kumimoji="1" lang="en-US" altLang="ja-JP" sz="1200" b="0" i="0" kern="1200" dirty="0" err="1">
                <a:solidFill>
                  <a:schemeClr val="tx1"/>
                </a:solidFill>
                <a:effectLst/>
                <a:latin typeface="Times New Roman" pitchFamily="18" charset="0"/>
                <a:ea typeface="ＭＳ Ｐ明朝" pitchFamily="18" charset="-128"/>
                <a:cs typeface="+mn-cs"/>
              </a:rPr>
              <a:t>CloudHub </a:t>
            </a:r>
            <a:r>
              <a:rPr kumimoji="1" lang="en-US" altLang="ja-JP" sz="1200" b="0" i="0" kern="1200" dirty="0">
                <a:solidFill>
                  <a:schemeClr val="tx1"/>
                </a:solidFill>
                <a:effectLst/>
                <a:latin typeface="Times New Roman" pitchFamily="18" charset="0"/>
                <a:ea typeface="ＭＳ Ｐ明朝" pitchFamily="18" charset="-128"/>
                <a:cs typeface="+mn-cs"/>
              </a:rPr>
              <a:t>via - https://docs.aws.amazon.com/vpn/latest/s2svpn/VPN_CloudHub.html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VPC Endpoint - A VPC endpoint enables you to privately connect your VPC to supported AWS services and VPC endpoint services powered by AWS </a:t>
            </a:r>
            <a:r>
              <a:rPr kumimoji="1" lang="en-US" altLang="ja-JP" sz="1200" b="0" i="0" kern="1200" dirty="0" err="1">
                <a:solidFill>
                  <a:schemeClr val="tx1"/>
                </a:solidFill>
                <a:effectLst/>
                <a:latin typeface="Times New Roman" pitchFamily="18" charset="0"/>
                <a:ea typeface="ＭＳ Ｐ明朝" pitchFamily="18" charset="-128"/>
                <a:cs typeface="+mn-cs"/>
              </a:rPr>
              <a:t>PrivateLink </a:t>
            </a:r>
            <a:r>
              <a:rPr kumimoji="1" lang="en-US" altLang="ja-JP" sz="1200" b="0" i="0" kern="1200" dirty="0">
                <a:solidFill>
                  <a:schemeClr val="tx1"/>
                </a:solidFill>
                <a:effectLst/>
                <a:latin typeface="Times New Roman" pitchFamily="18" charset="0"/>
                <a:ea typeface="ＭＳ Ｐ明朝" pitchFamily="18" charset="-128"/>
                <a:cs typeface="+mn-cs"/>
              </a:rPr>
              <a:t>without requiring an internet gateway, NAT device, VPN connection, or AWS Direct Connect connection. Instances in your VPC do not require public IP addresses to communicate with resources in the service. AWS </a:t>
            </a:r>
            <a:r>
              <a:rPr kumimoji="1" lang="en-US" altLang="ja-JP" sz="1200" b="0" i="0" kern="1200" dirty="0" err="1">
                <a:solidFill>
                  <a:schemeClr val="tx1"/>
                </a:solidFill>
                <a:effectLst/>
                <a:latin typeface="Times New Roman" pitchFamily="18" charset="0"/>
                <a:ea typeface="ＭＳ Ｐ明朝" pitchFamily="18" charset="-128"/>
                <a:cs typeface="+mn-cs"/>
              </a:rPr>
              <a:t>PrivateLink </a:t>
            </a:r>
            <a:r>
              <a:rPr kumimoji="1" lang="en-US" altLang="ja-JP" sz="1200" b="0" i="0" kern="1200" dirty="0">
                <a:solidFill>
                  <a:schemeClr val="tx1"/>
                </a:solidFill>
                <a:effectLst/>
                <a:latin typeface="Times New Roman" pitchFamily="18" charset="0"/>
                <a:ea typeface="ＭＳ Ｐ明朝" pitchFamily="18" charset="-128"/>
                <a:cs typeface="+mn-cs"/>
              </a:rPr>
              <a:t>simplifies the security of data shared with cloud-based applications by eliminating the exposure of data to the public Internet. When you use VPC endpoint, the traffic between your VPC and the other AWS service does not leave the Amazon network, therefore this option cannot be used to send and receive data between the remote branch offices of the company.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VPC Peering - A VPC peering connection is a networking connection between two VPCs that enables you to route traffic between them using private IPv4 addresses or IPv6 addresses. Instances in either VPC can communicate with each other as if they are within the same network. VPC peering facilitates a connection between two VPCs within the AWS network, therefore this option cannot be used to send and receive data between the remote branch offices of the company.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Software VPN - Amazon VPC offers you the flexibility to fully manage both sides of your Amazon VPC connectivity by creating a VPN connection between your remote network and a software VPN appliance running in your Amazon VPC network. Since Software VPN just handles connectivity between the remote network and Amazon VPC, therefore it cannot be used to send and receive data between the remote branch offices of the company.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https://docs.aws.amazon.com/whitepapers/latest/aws-vpc-connectivity-options/aws-vpn-cloudhub-network-to-amazon.html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https://docs.aws.amazon.com/vpn/latest/s2svpn/VPN_CloudHub.html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150</a:t>
            </a:fld>
            <a:endParaRPr lang="en-US" altLang="ja-JP"/>
          </a:p>
        </p:txBody>
      </p:sp>
    </p:spTree>
    <p:extLst>
      <p:ext uri="{BB962C8B-B14F-4D97-AF65-F5344CB8AC3E}">
        <p14:creationId xmlns:p14="http://schemas.microsoft.com/office/powerpoint/2010/main" val="72474489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6191F"/>
                </a:solidFill>
                <a:effectLst/>
                <a:latin typeface="Amazon Ember"/>
              </a:rPr>
              <a:t>VPN </a:t>
            </a:r>
            <a:r>
              <a:rPr lang="en-US" altLang="ja-JP" b="0" i="0" dirty="0" err="1">
                <a:solidFill>
                  <a:srgbClr val="16191F"/>
                </a:solidFill>
                <a:effectLst/>
                <a:latin typeface="Amazon Ember"/>
              </a:rPr>
              <a:t>CloudHub </a:t>
            </a:r>
            <a:r>
              <a:rPr lang="ja-JP" altLang="en-US" b="0" i="0" dirty="0">
                <a:solidFill>
                  <a:srgbClr val="16191F"/>
                </a:solidFill>
                <a:effectLst/>
                <a:latin typeface="Amazon Ember"/>
              </a:rPr>
              <a:t>works on a simple hub-and-spoke model that can be used with or without a </a:t>
            </a:r>
            <a:r>
              <a:rPr lang="en-US" altLang="ja-JP" b="0" i="0" dirty="0">
                <a:solidFill>
                  <a:srgbClr val="16191F"/>
                </a:solidFill>
                <a:effectLst/>
                <a:latin typeface="Amazon Ember"/>
              </a:rPr>
              <a:t>VPC</a:t>
            </a:r>
            <a:r>
              <a:rPr lang="ja-JP" altLang="en-US" b="0" i="0" dirty="0">
                <a:solidFill>
                  <a:srgbClr val="16191F"/>
                </a:solidFill>
                <a:effectLst/>
                <a:latin typeface="Amazon Ember"/>
              </a:rPr>
              <a:t>. This design is suitable if you have multiple branch offices and an existing Internet connection and want to implement a potentially convenient and cost-saving hub-and-spoke model to provide a primary or backup connection between remote offices.</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151</a:t>
            </a:fld>
            <a:endParaRPr lang="en-US" altLang="ja-JP"/>
          </a:p>
        </p:txBody>
      </p:sp>
    </p:spTree>
    <p:extLst>
      <p:ext uri="{BB962C8B-B14F-4D97-AF65-F5344CB8AC3E}">
        <p14:creationId xmlns:p14="http://schemas.microsoft.com/office/powerpoint/2010/main" val="13573716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Direct Connect as a primary connection - AWS Direct Connect lets you establish a dedicated network connection between your network and one of the AWS Direct Connect locations. Using industry-standard 802.1q VLANs, this dedicated connection can be partitioned into multiple virtual interfaces. AWS Direct Connect does not involve the Internet; instead, it uses dedicated, private network connections between your intranet and Amazon VPC.</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Site to Site VPN as a backup connection - AWS Site-to-Site VPN enables you to securely connect your on-premises network or branch office site to your Amazon Virtual Private Cloud (Amazon VPC). You can securely extend your data center or branch office network to the cloud with an AWS Site-to-Site VPN connection. A VPC VPN Connection utilizes </a:t>
            </a:r>
            <a:r>
              <a:rPr kumimoji="1" lang="en-US" altLang="ja-JP" sz="1200" b="0" i="0" kern="1200" dirty="0" err="1">
                <a:solidFill>
                  <a:schemeClr val="tx1"/>
                </a:solidFill>
                <a:effectLst/>
                <a:latin typeface="Times New Roman" pitchFamily="18" charset="0"/>
                <a:ea typeface="ＭＳ Ｐ明朝" pitchFamily="18" charset="-128"/>
                <a:cs typeface="+mn-cs"/>
              </a:rPr>
              <a:t>IPSec </a:t>
            </a:r>
            <a:r>
              <a:rPr kumimoji="1" lang="en-US" altLang="ja-JP" sz="1200" b="0" i="0" kern="1200" dirty="0">
                <a:solidFill>
                  <a:schemeClr val="tx1"/>
                </a:solidFill>
                <a:effectLst/>
                <a:latin typeface="Times New Roman" pitchFamily="18" charset="0"/>
                <a:ea typeface="ＭＳ Ｐ明朝" pitchFamily="18" charset="-128"/>
                <a:cs typeface="+mn-cs"/>
              </a:rPr>
              <a:t>to establish encrypted network connectivity between your intranet and Amazon VPC over the Internet. VPN Connections can be configured in minutes and are a good solution if you have an immediate need, have low to modest bandwidth requirements, and can tolerate the inherent variability in Internet-based connectivity.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Direct Connect as a primary connection guarantees great performance and security (as the connection is private). Using Direct Connect as a backup solution would work but probably carries a risk it would fail as well. Therefore as we don't mind going over the public internet (which is reliable, but less secure as connections are going over the public route), we should use a Site to Site VPN as a backup connection.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Egress Only Internet Gateway as a backup connection - An Egress-Only Internet Gateway is a horizontally scaled, redundant, and highly available VPC component that allows outbound communication over IPv6 from instances in your VPC to the Internet, and prevents the Internet from initiating an IPv6 connection with your instances. Egress-Only Internet Gateway cannot be used to connect on-premises data centers to AWS Cloud.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Site to Site VPN as a primary connection - Site to Site VPN as a primary connection is not advisable since the use of internet-based connection is only for disaster recovery, as stated in the problem.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Direct Connect as a backup connection - Direct Connect is a highly secure, physical connection. It is also a costly solution and hence does not make much sense to set up the connection and keep it only as a backup.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https://aws.amazon.com/directconnect/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https://aws.amazon.com/vpn/</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152</a:t>
            </a:fld>
            <a:endParaRPr lang="en-US" altLang="ja-JP"/>
          </a:p>
        </p:txBody>
      </p:sp>
    </p:spTree>
    <p:extLst>
      <p:ext uri="{BB962C8B-B14F-4D97-AF65-F5344CB8AC3E}">
        <p14:creationId xmlns:p14="http://schemas.microsoft.com/office/powerpoint/2010/main" val="13428854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153</a:t>
            </a:fld>
            <a:endParaRPr lang="en-US" altLang="ja-JP"/>
          </a:p>
        </p:txBody>
      </p:sp>
    </p:spTree>
    <p:extLst>
      <p:ext uri="{BB962C8B-B14F-4D97-AF65-F5344CB8AC3E}">
        <p14:creationId xmlns:p14="http://schemas.microsoft.com/office/powerpoint/2010/main" val="139895233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155</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156</a:t>
            </a:fld>
            <a:endParaRPr lang="en-US" altLang="ja-JP"/>
          </a:p>
        </p:txBody>
      </p:sp>
    </p:spTree>
    <p:extLst>
      <p:ext uri="{BB962C8B-B14F-4D97-AF65-F5344CB8AC3E}">
        <p14:creationId xmlns:p14="http://schemas.microsoft.com/office/powerpoint/2010/main" val="64381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1</a:t>
            </a:r>
            <a:r>
              <a:rPr kumimoji="1" lang="ja-JP" altLang="en-US" sz="1200" b="0" i="0" kern="1200" dirty="0">
                <a:solidFill>
                  <a:schemeClr val="tx1"/>
                </a:solidFill>
                <a:effectLst/>
                <a:latin typeface="Times New Roman" pitchFamily="18" charset="0"/>
                <a:ea typeface="ＭＳ Ｐ明朝" pitchFamily="18" charset="-128"/>
                <a:cs typeface="+mn-cs"/>
              </a:rPr>
              <a:t>,3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An inbound rule should be created for the relevant protocols (HTTP/HTTPS) and the source should be set to any address (0.0.0.0/0).</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outbound rule should forward the relevant protocols (HTTP/HTTPS) and the destination should be set to the web server security group.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Note that on the web server security group you'd want to add an Inbound rule allowing HTTP/HTTPS from the ELB security group.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"Add an Outbound rule that allows HTTP/HTTPS, and specify the destination as the web server security group" is a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"Add an Inbound rule that allows HTTP/HTTPS, and specify the source as 0.0.0.0/0" is also a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"Add an Outbound rule that allows ALL TCP, and specify the destination as the Internet Gateway" is incorrect as the relevant protocol should be specified and the destination should be the web server security group.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"Add an Outbound rule that allows HTTP/HTTPS, and specify the destination as VPC CIDR" is incorrect. Using the VPC CIDR would not be secure and you cannot specify an Internet Gateway in a security group (not that you'd want to anyway).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"Add an Inbound rule that allows HTTP/HTTPS, and specify the source as 0.0.0.0/32" is incorrect. The address 0.0.0.0/32 is incorrect as the 32 mask means an exact match is required (0.0.0.0).</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https://docs.aws.amazon.com/vpc/latest/userguide/VPC_SecurityGroups.html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https://digitalcloud.training/certification-training/aws-solutions-architect-associate/compute/elastic-load-balancing/</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a:t>
            </a:fld>
            <a:endParaRPr lang="en-US" altLang="ja-JP"/>
          </a:p>
        </p:txBody>
      </p:sp>
    </p:spTree>
    <p:extLst>
      <p:ext uri="{BB962C8B-B14F-4D97-AF65-F5344CB8AC3E}">
        <p14:creationId xmlns:p14="http://schemas.microsoft.com/office/powerpoint/2010/main" val="242204015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err="1">
                <a:solidFill>
                  <a:schemeClr val="tx1"/>
                </a:solidFill>
                <a:effectLst/>
                <a:latin typeface="Times New Roman" pitchFamily="18" charset="0"/>
                <a:ea typeface="ＭＳ Ｐ明朝" pitchFamily="18" charset="-128"/>
                <a:cs typeface="+mn-cs"/>
              </a:rPr>
              <a:t>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CloudFormation - AWS CloudFormation provides a common language for you to model and provision AWS and third-party application resources in the cloud environment. AWS CloudFormation allows you to use programming languages or a simple text file to model and provision, in an automated and secure manner, all the resources needed for your applications across all regions and accounts. This gives you a single source of truth for your AWS and third-party resources.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CloudFormation provisions your application resources in a safe, repeatable manner, allowing you to build and rebuild your infrastructure and applications, without having to perform manual actions or write custom scripts. CloudFormation takes care of determining the right operations to perform when managing your stack, orchestrating them most efficiently, and rolls back changes automatically if errors are detected.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CloudFormation works: via - https://aws.amazon.com/cloudformation/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 AWS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is a configuration management service that provides managed instances of Chef and Puppet. Chef and Puppet are automation platforms that allow you to use code to automate the configurations of your servers.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lets you use Chef and Puppet to automate how servers are configured, deployed, and managed across your Amazon EC2 instances or on-premises compute environments.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Trusted Advisor - AWS Trusted Advisor is an online tool that provides you real-time guidance to help you provision your resources following AWS best practices. Whether establishing new workflows, developing applications, or as part of ongoing improvement, you can take advantage of the recommendations provided by Trusted Advisor regularly to help keep your solutions provisioned optimally. Trusted Advisor is to get recommendations regarding the 5 pillars of the well-architected framework.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Elastic Beanstalk - AWS Elastic Beanstalk is an easy-to-use service for deploying and scaling web applications and services developed with Java, .NET, PHP, Node.js, Python, Ruby, Go, and Docker on familiar servers such as Apache, Nginx, Passenger, and IIS. You can simply upload your code and Elastic Beanstalk automatically handles the deployment, from capacity provisioning, load balancing, auto-scaling to application health monitoring. At the same time, you retain full control over the AWS resources powering your application and can access the underlying resources at any time. Elastic Beanstalk cannot manage AWS Lambda 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https://aws.amazon.com/cloudformation/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https://aws.amazon.com/opsworks/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https://aws.amazon.com/premiumsupport/technology/trusted-advisor/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https://aws.amazon.com/elasticbeanstalk/</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157</a:t>
            </a:fld>
            <a:endParaRPr lang="en-US" altLang="ja-JP"/>
          </a:p>
        </p:txBody>
      </p:sp>
    </p:spTree>
    <p:extLst>
      <p:ext uri="{BB962C8B-B14F-4D97-AF65-F5344CB8AC3E}">
        <p14:creationId xmlns:p14="http://schemas.microsoft.com/office/powerpoint/2010/main" val="316456591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158</a:t>
            </a:fld>
            <a:endParaRPr lang="en-US" altLang="ja-JP"/>
          </a:p>
        </p:txBody>
      </p:sp>
    </p:spTree>
    <p:extLst>
      <p:ext uri="{BB962C8B-B14F-4D97-AF65-F5344CB8AC3E}">
        <p14:creationId xmlns:p14="http://schemas.microsoft.com/office/powerpoint/2010/main" val="13587457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159</a:t>
            </a:fld>
            <a:endParaRPr lang="en-US" altLang="ja-JP"/>
          </a:p>
        </p:txBody>
      </p:sp>
    </p:spTree>
    <p:extLst>
      <p:ext uri="{BB962C8B-B14F-4D97-AF65-F5344CB8AC3E}">
        <p14:creationId xmlns:p14="http://schemas.microsoft.com/office/powerpoint/2010/main" val="5894398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160</a:t>
            </a:fld>
            <a:endParaRPr lang="en-US" altLang="ja-JP"/>
          </a:p>
        </p:txBody>
      </p:sp>
    </p:spTree>
    <p:extLst>
      <p:ext uri="{BB962C8B-B14F-4D97-AF65-F5344CB8AC3E}">
        <p14:creationId xmlns:p14="http://schemas.microsoft.com/office/powerpoint/2010/main" val="350319489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1 is the correct answer: the </a:t>
            </a:r>
            <a:r>
              <a:rPr kumimoji="1" lang="en-US" altLang="ja-JP" sz="1200" b="0" i="0" kern="1200" dirty="0">
                <a:solidFill>
                  <a:schemeClr val="tx1"/>
                </a:solidFill>
                <a:effectLst/>
                <a:latin typeface="Times New Roman" pitchFamily="18" charset="0"/>
                <a:ea typeface="ＭＳ Ｐ明朝" pitchFamily="18" charset="-128"/>
                <a:cs typeface="+mn-cs"/>
              </a:rPr>
              <a:t>CloudFormation stack </a:t>
            </a:r>
            <a:r>
              <a:rPr kumimoji="1" lang="ja-JP" altLang="en-US" sz="1200" b="0" i="0" kern="1200" dirty="0">
                <a:solidFill>
                  <a:schemeClr val="tx1"/>
                </a:solidFill>
                <a:effectLst/>
                <a:latin typeface="Times New Roman" pitchFamily="18" charset="0"/>
                <a:ea typeface="ＭＳ Ｐ明朝" pitchFamily="18" charset="-128"/>
                <a:cs typeface="+mn-cs"/>
              </a:rPr>
              <a:t>set allows you to define the configuration of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resources in a </a:t>
            </a:r>
            <a:r>
              <a:rPr kumimoji="1" lang="en-US" altLang="ja-JP" sz="1200" b="0" i="0" kern="1200" dirty="0">
                <a:solidFill>
                  <a:schemeClr val="tx1"/>
                </a:solidFill>
                <a:effectLst/>
                <a:latin typeface="Times New Roman" pitchFamily="18" charset="0"/>
                <a:ea typeface="ＭＳ Ｐ明朝" pitchFamily="18" charset="-128"/>
                <a:cs typeface="+mn-cs"/>
              </a:rPr>
              <a:t>CloudFormation </a:t>
            </a:r>
            <a:r>
              <a:rPr kumimoji="1" lang="ja-JP" altLang="en-US" sz="1200" b="0" i="0" kern="1200" dirty="0">
                <a:solidFill>
                  <a:schemeClr val="tx1"/>
                </a:solidFill>
                <a:effectLst/>
                <a:latin typeface="Times New Roman" pitchFamily="18" charset="0"/>
                <a:ea typeface="ＭＳ Ｐ明朝" pitchFamily="18" charset="-128"/>
                <a:cs typeface="+mn-cs"/>
              </a:rPr>
              <a:t>template and then deploy them horizontally to multiple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accounts and/or regions in a few clicks. You can take advantage of this feature to set up a baseline level of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functionality to resolve cross-account or cross-region scenarios. Once set up, it can be easily deployed to additional accounts or regions.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2 is incorrect.</a:t>
            </a:r>
            <a:r>
              <a:rPr kumimoji="1" lang="en-US" altLang="ja-JP" sz="1200" b="0" i="0" kern="1200" dirty="0">
                <a:solidFill>
                  <a:schemeClr val="tx1"/>
                </a:solidFill>
                <a:effectLst/>
                <a:latin typeface="Times New Roman" pitchFamily="18" charset="0"/>
                <a:ea typeface="ＭＳ Ｐ明朝" pitchFamily="18" charset="-128"/>
                <a:cs typeface="+mn-cs"/>
              </a:rPr>
              <a:t>CloudFormation </a:t>
            </a:r>
            <a:r>
              <a:rPr kumimoji="1" lang="ja-JP" altLang="en-US" sz="1200" b="0" i="0" kern="1200" dirty="0">
                <a:solidFill>
                  <a:schemeClr val="tx1"/>
                </a:solidFill>
                <a:effectLst/>
                <a:latin typeface="Times New Roman" pitchFamily="18" charset="0"/>
                <a:ea typeface="ＭＳ Ｐ明朝" pitchFamily="18" charset="-128"/>
                <a:cs typeface="+mn-cs"/>
              </a:rPr>
              <a:t>templates are a set of styles for automatically building AWS resources from a template</a:t>
            </a:r>
            <a:r>
              <a:rPr kumimoji="1" lang="en-US" altLang="ja-JP" sz="1200" b="0" i="0" kern="1200" dirty="0">
                <a:solidFill>
                  <a:schemeClr val="tx1"/>
                </a:solidFill>
                <a:effectLst/>
                <a:latin typeface="Times New Roman" pitchFamily="18" charset="0"/>
                <a:ea typeface="ＭＳ Ｐ明朝" pitchFamily="18" charset="-128"/>
                <a:cs typeface="+mn-cs"/>
              </a:rPr>
              <a:t>. It is a </a:t>
            </a:r>
            <a:r>
              <a:rPr kumimoji="1" lang="ja-JP" altLang="en-US" sz="1200" b="0" i="0" kern="1200" dirty="0">
                <a:solidFill>
                  <a:schemeClr val="tx1"/>
                </a:solidFill>
                <a:effectLst/>
                <a:latin typeface="Times New Roman" pitchFamily="18" charset="0"/>
                <a:ea typeface="ＭＳ Ｐ明朝" pitchFamily="18" charset="-128"/>
                <a:cs typeface="+mn-cs"/>
              </a:rPr>
              <a:t>set of styles for automatically building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resources from a template.</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A change set is a mechanism for making changes to the template content of </a:t>
            </a:r>
            <a:r>
              <a:rPr kumimoji="1" lang="en-US" altLang="ja-JP" sz="1200" b="0" i="0" kern="1200" dirty="0" err="1">
                <a:solidFill>
                  <a:schemeClr val="tx1"/>
                </a:solidFill>
                <a:effectLst/>
                <a:latin typeface="Times New Roman" pitchFamily="18" charset="0"/>
                <a:ea typeface="ＭＳ Ｐ明朝" pitchFamily="18" charset="-128"/>
                <a:cs typeface="+mn-cs"/>
              </a:rPr>
              <a:t>CloudfFormation.</a:t>
            </a:r>
            <a:r>
              <a:rPr kumimoji="1" lang="ja-JP" altLang="en-US" sz="1200" b="0" i="0" kern="1200" dirty="0">
                <a:solidFill>
                  <a:schemeClr val="tx1"/>
                </a:solidFill>
                <a:effectLst/>
                <a:latin typeface="Times New Roman" pitchFamily="18" charset="0"/>
                <a:ea typeface="ＭＳ Ｐ明朝" pitchFamily="18" charset="-128"/>
                <a:cs typeface="+mn-cs"/>
              </a:rPr>
              <a:t> If you need to update the stack, you can rest assured that you will be able to update the stack by understanding the impact on the running resources before implementing the changes. Using change sets, you can see the potential impact of a proposed stack change on the running resources </a:t>
            </a:r>
            <a:r>
              <a:rPr kumimoji="1" lang="en-US" altLang="ja-JP" sz="1200" b="0" i="0" kern="1200" dirty="0">
                <a:solidFill>
                  <a:schemeClr val="tx1"/>
                </a:solidFill>
                <a:effectLst/>
                <a:latin typeface="Times New Roman" pitchFamily="18" charset="0"/>
                <a:ea typeface="ＭＳ Ｐ明朝" pitchFamily="18" charset="-128"/>
                <a:cs typeface="+mn-cs"/>
              </a:rPr>
              <a:t>(</a:t>
            </a:r>
            <a:r>
              <a:rPr kumimoji="1" lang="ja-JP" altLang="en-US" sz="1200" b="0" i="0" kern="1200" dirty="0">
                <a:solidFill>
                  <a:schemeClr val="tx1"/>
                </a:solidFill>
                <a:effectLst/>
                <a:latin typeface="Times New Roman" pitchFamily="18" charset="0"/>
                <a:ea typeface="ＭＳ Ｐ明朝" pitchFamily="18" charset="-128"/>
                <a:cs typeface="+mn-cs"/>
              </a:rPr>
              <a:t>e.g., will the change remove or replace a critical resource</a:t>
            </a:r>
            <a:r>
              <a:rPr kumimoji="1" lang="en-US" altLang="ja-JP" sz="1200" b="0" i="0" kern="1200" dirty="0">
                <a:solidFill>
                  <a:schemeClr val="tx1"/>
                </a:solidFill>
                <a:effectLst/>
                <a:latin typeface="Times New Roman" pitchFamily="18" charset="0"/>
                <a:ea typeface="ＭＳ Ｐ明朝" pitchFamily="18" charset="-128"/>
                <a:cs typeface="+mn-cs"/>
              </a:rPr>
              <a:t>).</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The deviation between the actual resources and the content of the </a:t>
            </a:r>
            <a:r>
              <a:rPr kumimoji="1" lang="en-US" altLang="ja-JP" sz="1200" b="0" i="0" kern="1200" dirty="0">
                <a:solidFill>
                  <a:schemeClr val="tx1"/>
                </a:solidFill>
                <a:effectLst/>
                <a:latin typeface="Times New Roman" pitchFamily="18" charset="0"/>
                <a:ea typeface="ＭＳ Ｐ明朝" pitchFamily="18" charset="-128"/>
                <a:cs typeface="+mn-cs"/>
              </a:rPr>
              <a:t>CloudFormation </a:t>
            </a:r>
            <a:r>
              <a:rPr kumimoji="1" lang="ja-JP" altLang="en-US" sz="1200" b="0" i="0" kern="1200" dirty="0">
                <a:solidFill>
                  <a:schemeClr val="tx1"/>
                </a:solidFill>
                <a:effectLst/>
                <a:latin typeface="Times New Roman" pitchFamily="18" charset="0"/>
                <a:ea typeface="ＭＳ Ｐ明朝" pitchFamily="18" charset="-128"/>
                <a:cs typeface="+mn-cs"/>
              </a:rPr>
              <a:t>template is called drift.</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161</a:t>
            </a:fld>
            <a:endParaRPr lang="en-US" altLang="ja-JP"/>
          </a:p>
        </p:txBody>
      </p:sp>
    </p:spTree>
    <p:extLst>
      <p:ext uri="{BB962C8B-B14F-4D97-AF65-F5344CB8AC3E}">
        <p14:creationId xmlns:p14="http://schemas.microsoft.com/office/powerpoint/2010/main" val="51481710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162</a:t>
            </a:fld>
            <a:endParaRPr lang="en-US" altLang="ja-JP"/>
          </a:p>
        </p:txBody>
      </p:sp>
    </p:spTree>
    <p:extLst>
      <p:ext uri="{BB962C8B-B14F-4D97-AF65-F5344CB8AC3E}">
        <p14:creationId xmlns:p14="http://schemas.microsoft.com/office/powerpoint/2010/main" val="37317175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163</a:t>
            </a:fld>
            <a:endParaRPr lang="en-US" altLang="ja-JP"/>
          </a:p>
        </p:txBody>
      </p:sp>
    </p:spTree>
    <p:extLst>
      <p:ext uri="{BB962C8B-B14F-4D97-AF65-F5344CB8AC3E}">
        <p14:creationId xmlns:p14="http://schemas.microsoft.com/office/powerpoint/2010/main" val="63764932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 CloudFormation, a template is a JSON or a YAML-formatted text file that describes your AWS infrastructure. Templates include several major sections. The Resources section is the only required section. Some sections in a template can be in any order. However, as you build your template, it might be helpful to use the logical ordering of the following list, as values in one section might refer to values from a previous section. Take note that all of the sections here are optional, except for Resources, which is the only one required.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-Format Version</a:t>
            </a:r>
          </a:p>
          <a:p>
            <a:r>
              <a:rPr kumimoji="1" lang="en-US" altLang="ja-JP" sz="1200" b="0" i="0" kern="1200" dirty="0">
                <a:solidFill>
                  <a:schemeClr val="tx1"/>
                </a:solidFill>
                <a:effectLst/>
                <a:latin typeface="Times New Roman" pitchFamily="18" charset="0"/>
                <a:ea typeface="ＭＳ Ｐ明朝" pitchFamily="18" charset="-128"/>
                <a:cs typeface="+mn-cs"/>
              </a:rPr>
              <a:t>-Description</a:t>
            </a:r>
          </a:p>
          <a:p>
            <a:r>
              <a:rPr kumimoji="1" lang="en-US" altLang="ja-JP" sz="1200" b="0" i="0" kern="1200" dirty="0">
                <a:solidFill>
                  <a:schemeClr val="tx1"/>
                </a:solidFill>
                <a:effectLst/>
                <a:latin typeface="Times New Roman" pitchFamily="18" charset="0"/>
                <a:ea typeface="ＭＳ Ｐ明朝" pitchFamily="18" charset="-128"/>
                <a:cs typeface="+mn-cs"/>
              </a:rPr>
              <a:t>-Metadata</a:t>
            </a:r>
          </a:p>
          <a:p>
            <a:r>
              <a:rPr kumimoji="1" lang="en-US" altLang="ja-JP" sz="1200" b="0" i="0" kern="1200" dirty="0">
                <a:solidFill>
                  <a:schemeClr val="tx1"/>
                </a:solidFill>
                <a:effectLst/>
                <a:latin typeface="Times New Roman" pitchFamily="18" charset="0"/>
                <a:ea typeface="ＭＳ Ｐ明朝" pitchFamily="18" charset="-128"/>
                <a:cs typeface="+mn-cs"/>
              </a:rPr>
              <a:t>-Parameters</a:t>
            </a:r>
          </a:p>
          <a:p>
            <a:r>
              <a:rPr kumimoji="1" lang="en-US" altLang="ja-JP" sz="1200" b="0" i="0" kern="1200" dirty="0">
                <a:solidFill>
                  <a:schemeClr val="tx1"/>
                </a:solidFill>
                <a:effectLst/>
                <a:latin typeface="Times New Roman" pitchFamily="18" charset="0"/>
                <a:ea typeface="ＭＳ Ｐ明朝" pitchFamily="18" charset="-128"/>
                <a:cs typeface="+mn-cs"/>
              </a:rPr>
              <a:t>-Mappings</a:t>
            </a:r>
          </a:p>
          <a:p>
            <a:r>
              <a:rPr kumimoji="1" lang="en-US" altLang="ja-JP" sz="1200" b="0" i="0" kern="1200" dirty="0">
                <a:solidFill>
                  <a:schemeClr val="tx1"/>
                </a:solidFill>
                <a:effectLst/>
                <a:latin typeface="Times New Roman" pitchFamily="18" charset="0"/>
                <a:ea typeface="ＭＳ Ｐ明朝" pitchFamily="18" charset="-128"/>
                <a:cs typeface="+mn-cs"/>
              </a:rPr>
              <a:t>-Conditions</a:t>
            </a:r>
          </a:p>
          <a:p>
            <a:r>
              <a:rPr kumimoji="1" lang="en-US" altLang="ja-JP" sz="1200" b="0" i="0" kern="1200" dirty="0">
                <a:solidFill>
                  <a:schemeClr val="tx1"/>
                </a:solidFill>
                <a:effectLst/>
                <a:latin typeface="Times New Roman" pitchFamily="18" charset="0"/>
                <a:ea typeface="ＭＳ Ｐ明朝" pitchFamily="18" charset="-128"/>
                <a:cs typeface="+mn-cs"/>
              </a:rPr>
              <a:t>-Transform</a:t>
            </a:r>
          </a:p>
          <a:p>
            <a:r>
              <a:rPr kumimoji="1" lang="en-US" altLang="ja-JP" sz="1200" b="0" i="0" kern="1200" dirty="0">
                <a:solidFill>
                  <a:schemeClr val="tx1"/>
                </a:solidFill>
                <a:effectLst/>
                <a:latin typeface="Times New Roman" pitchFamily="18" charset="0"/>
                <a:ea typeface="ＭＳ Ｐ明朝" pitchFamily="18" charset="-128"/>
                <a:cs typeface="+mn-cs"/>
              </a:rPr>
              <a:t>-Resources (required)</a:t>
            </a:r>
          </a:p>
          <a:p>
            <a:r>
              <a:rPr kumimoji="1" lang="en-US" altLang="ja-JP" sz="1200" b="0" i="0" kern="1200" dirty="0">
                <a:solidFill>
                  <a:schemeClr val="tx1"/>
                </a:solidFill>
                <a:effectLst/>
                <a:latin typeface="Times New Roman" pitchFamily="18" charset="0"/>
                <a:ea typeface="ＭＳ Ｐ明朝" pitchFamily="18" charset="-128"/>
                <a:cs typeface="+mn-cs"/>
              </a:rPr>
              <a:t>-Outputs</a:t>
            </a:r>
          </a:p>
          <a:p>
            <a:r>
              <a:rPr kumimoji="1" lang="en-US" altLang="ja-JP" sz="1200" b="0" i="0" kern="1200" dirty="0">
                <a:solidFill>
                  <a:schemeClr val="tx1"/>
                </a:solidFill>
                <a:effectLst/>
                <a:latin typeface="Times New Roman" pitchFamily="18" charset="0"/>
                <a:ea typeface="ＭＳ Ｐ明朝" pitchFamily="18" charset="-128"/>
                <a:cs typeface="+mn-cs"/>
              </a:rPr>
              <a:t> </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http://docs.aws.amazon.com/AWSCloudFormation/latest/UserGuide/template-anatomy.html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Outputs is an optional section of the CloudFormation template that describes the values that are returned whenever you view your stack's properties. </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https://docs.aws.amazon.com/AWSCloudFormation/latest/UserGuide/template-anatomy.html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https://aws.amazon.com/cloudformation/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Check out this AWS CloudFormation Cheat Sheet: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https://tutorialsdojo.com/aws-cheat-sheet-aws-cloudformation/</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164</a:t>
            </a:fld>
            <a:endParaRPr lang="en-US" altLang="ja-JP"/>
          </a:p>
        </p:txBody>
      </p:sp>
    </p:spTree>
    <p:extLst>
      <p:ext uri="{BB962C8B-B14F-4D97-AF65-F5344CB8AC3E}">
        <p14:creationId xmlns:p14="http://schemas.microsoft.com/office/powerpoint/2010/main" val="28546395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allows any IP to pass through on the HTTP port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configures a security group's inbound rules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lets traffic flow from one IP on port 22</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 security group acts as a virtual firewall that controls the traffic for one or more instances. When you launch an instance, you can specify one or more security groups; otherwise, we use the default security group. You can add rules to each security group that allows traffic to or from its associated instances. You can modify the rules for a security group at any time; the new rules are automatically applied to all instances that are associated with the security group. When we decide whether to allow traffic to reach an instance, we evaluate all the rules from all the security groups that are associated with the instance.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following are the characteristics of security group rules: 1. By default, security groups allow all outbound traffic. 2. Security group rules are always permissive; you can't create rules that deny access. 3. Security groups are stateful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CloudFormation provides a common language for you to model and provision AWS and third-party application resources in your cloud environment. AWS CloudFormation allows you to use programming languages or a simple text file to model and provision, in an automated and secure manner, all the resources needed for your applications across all regions and accounts. This gives you a single source of truth for your AWS and third-party resources.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Considering the given CloudFormation snippet, 0.0.0.0/0 means any IP, not the IP 0.0.0.0. Ingress means traffic going into your instance, and Security Groups are different from NACL. Each "-" in our security group rule represents a different rule (YAML syntax)</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Therefore the CloudFormation snippet creates two Security Group inbound rules that allow any IP to pass through on the HTTP port and lets traffic flow from one source IP (192.168.1.1) on port 22.</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configures an NACL's inbound rules - A Network Access Control List (NACL) is an optional layer of security for your VPC that acts as a firewall for controlling traffic in and out of one or more subnets. You might set up network ACLs with rules similar to your security groups to add an additional layer of security to your VPC.</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only allows the IP 0.0.0.0 to reach HTTP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prevents traffic from reaching on HTTP unless from the IP 192.168.1.1</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It configures a security group's outbound rules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These three options contradict the description provided above. So these are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https://docs.aws.amazon.com/AWSEC2/latest/UserGuide/ec2-security-groups.html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https://aws.amazon.com/cloudformation/</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165</a:t>
            </a:fld>
            <a:endParaRPr lang="en-US" altLang="ja-JP"/>
          </a:p>
        </p:txBody>
      </p:sp>
    </p:spTree>
    <p:extLst>
      <p:ext uri="{BB962C8B-B14F-4D97-AF65-F5344CB8AC3E}">
        <p14:creationId xmlns:p14="http://schemas.microsoft.com/office/powerpoint/2010/main" val="54204583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166</a:t>
            </a:fld>
            <a:endParaRPr lang="en-US" altLang="ja-JP"/>
          </a:p>
        </p:txBody>
      </p:sp>
    </p:spTree>
    <p:extLst>
      <p:ext uri="{BB962C8B-B14F-4D97-AF65-F5344CB8AC3E}">
        <p14:creationId xmlns:p14="http://schemas.microsoft.com/office/powerpoint/2010/main" val="1395995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a:t>
            </a:fld>
            <a:endParaRPr lang="en-US" altLang="ja-JP"/>
          </a:p>
        </p:txBody>
      </p:sp>
    </p:spTree>
    <p:extLst>
      <p:ext uri="{BB962C8B-B14F-4D97-AF65-F5344CB8AC3E}">
        <p14:creationId xmlns:p14="http://schemas.microsoft.com/office/powerpoint/2010/main" val="381477360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167</a:t>
            </a:fld>
            <a:endParaRPr lang="en-US" altLang="ja-JP"/>
          </a:p>
        </p:txBody>
      </p:sp>
    </p:spTree>
    <p:extLst>
      <p:ext uri="{BB962C8B-B14F-4D97-AF65-F5344CB8AC3E}">
        <p14:creationId xmlns:p14="http://schemas.microsoft.com/office/powerpoint/2010/main" val="33850261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168</a:t>
            </a:fld>
            <a:endParaRPr lang="en-US" altLang="ja-JP"/>
          </a:p>
        </p:txBody>
      </p:sp>
    </p:spTree>
    <p:extLst>
      <p:ext uri="{BB962C8B-B14F-4D97-AF65-F5344CB8AC3E}">
        <p14:creationId xmlns:p14="http://schemas.microsoft.com/office/powerpoint/2010/main" val="6534210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169</a:t>
            </a:fld>
            <a:endParaRPr lang="en-US" altLang="ja-JP"/>
          </a:p>
        </p:txBody>
      </p:sp>
    </p:spTree>
    <p:extLst>
      <p:ext uri="{BB962C8B-B14F-4D97-AF65-F5344CB8AC3E}">
        <p14:creationId xmlns:p14="http://schemas.microsoft.com/office/powerpoint/2010/main" val="318653558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170</a:t>
            </a:fld>
            <a:endParaRPr lang="en-US" altLang="ja-JP"/>
          </a:p>
        </p:txBody>
      </p:sp>
    </p:spTree>
    <p:extLst>
      <p:ext uri="{BB962C8B-B14F-4D97-AF65-F5344CB8AC3E}">
        <p14:creationId xmlns:p14="http://schemas.microsoft.com/office/powerpoint/2010/main" val="331386343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171</a:t>
            </a:fld>
            <a:endParaRPr lang="en-US" altLang="ja-JP"/>
          </a:p>
        </p:txBody>
      </p:sp>
    </p:spTree>
    <p:extLst>
      <p:ext uri="{BB962C8B-B14F-4D97-AF65-F5344CB8AC3E}">
        <p14:creationId xmlns:p14="http://schemas.microsoft.com/office/powerpoint/2010/main" val="7033754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172</a:t>
            </a:fld>
            <a:endParaRPr lang="en-US" altLang="ja-JP"/>
          </a:p>
        </p:txBody>
      </p:sp>
    </p:spTree>
    <p:extLst>
      <p:ext uri="{BB962C8B-B14F-4D97-AF65-F5344CB8AC3E}">
        <p14:creationId xmlns:p14="http://schemas.microsoft.com/office/powerpoint/2010/main" val="3396647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173</a:t>
            </a:fld>
            <a:endParaRPr lang="en-US" altLang="ja-JP"/>
          </a:p>
        </p:txBody>
      </p:sp>
    </p:spTree>
    <p:extLst>
      <p:ext uri="{BB962C8B-B14F-4D97-AF65-F5344CB8AC3E}">
        <p14:creationId xmlns:p14="http://schemas.microsoft.com/office/powerpoint/2010/main" val="7539337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174</a:t>
            </a:fld>
            <a:endParaRPr lang="en-US" altLang="ja-JP"/>
          </a:p>
        </p:txBody>
      </p:sp>
    </p:spTree>
    <p:extLst>
      <p:ext uri="{BB962C8B-B14F-4D97-AF65-F5344CB8AC3E}">
        <p14:creationId xmlns:p14="http://schemas.microsoft.com/office/powerpoint/2010/main" val="27289805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175</a:t>
            </a:fld>
            <a:endParaRPr lang="en-US" altLang="ja-JP"/>
          </a:p>
        </p:txBody>
      </p:sp>
    </p:spTree>
    <p:extLst>
      <p:ext uri="{BB962C8B-B14F-4D97-AF65-F5344CB8AC3E}">
        <p14:creationId xmlns:p14="http://schemas.microsoft.com/office/powerpoint/2010/main" val="99470247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176</a:t>
            </a:fld>
            <a:endParaRPr lang="en-US" altLang="ja-JP"/>
          </a:p>
        </p:txBody>
      </p:sp>
    </p:spTree>
    <p:extLst>
      <p:ext uri="{BB962C8B-B14F-4D97-AF65-F5344CB8AC3E}">
        <p14:creationId xmlns:p14="http://schemas.microsoft.com/office/powerpoint/2010/main" val="308491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1,2,3</a:t>
            </a:r>
          </a:p>
          <a:p>
            <a:r>
              <a:rPr kumimoji="1" lang="en-US" altLang="ja-JP" sz="1200" b="0" i="0" kern="1200" dirty="0">
                <a:solidFill>
                  <a:schemeClr val="tx1"/>
                </a:solidFill>
                <a:effectLst/>
                <a:latin typeface="Times New Roman" pitchFamily="18" charset="0"/>
                <a:ea typeface="ＭＳ Ｐ明朝" pitchFamily="18" charset="-128"/>
                <a:cs typeface="+mn-cs"/>
              </a:rPr>
              <a:t>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security group of RDS should have an inbound rule from the security group of the EC2 instances in the ASG on port 5432</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security group of the EC2 instances should have an inbound rule from the security group of the ALB on port 80</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security group of the ALB should have an inbound rule from anywhere on port 443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 security group acts as a virtual firewall that controls the traffic for one or more instances. When you launch an instance, you can specify one or more security groups; otherwise, we use the default security group. You can add rules to each security group that allows traffic to or from its associated instances. You can modify the rules for a security group at any time; the new rules are automatically applied to all instances that are associated with the security group. When we decide whether to allow traffic to reach an instance, we evaluate all the rules from all the security groups that are associated with the instance. The following are the characteristics of security group rules: By default, security groups allow all outbound traffic. Security group rules are always permissive; you can't create rules that deny access. Security groups are stateful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PostgreSQL port = 5432 HTTP port = 80 HTTPS port = 443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traffic goes like this : The client sends an HTTPS request to ALB on port 443. This is handled by the rule - The security group of the ALB should have an inbound rule from anywhere on port 443. The ALB then forwards the request to one of the EC2 instances. This is handled by the rule - The security group of the EC2 instances should have an inbound rule from the security group of the ALB on port 80. The EC2 instance further accesses the PostgreSQL database managed by RDS on port 5432. This is handled by the rule - The security group of RDS should have an inbound rule from the security group of the EC2 instances in the ASG on port 5432.</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security group of the ALB should have an inbound rule from anywhere on port 80 - The client sends an HTTPS request to ALB on port 443 and not on port 80, so this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security group of the EC2 instances should have an inbound rule from the security group of the RDS database on port 5432 - The security group of the EC2 instances should have an inbound rule from the security group of the ALB and not from the security group of the RDS database,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security group of RDS should have an inbound rule from the security group of the EC2 instances in the ASG on port 80 - The EC2 instance further accesses the PostgreSQL database managed by RDS on port 5432 and not on port 80,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https://docs.aws.amazon.com/AWSEC2/latest/UserGuide/ec2-security-groups.html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177</a:t>
            </a:fld>
            <a:endParaRPr lang="en-US" altLang="ja-JP"/>
          </a:p>
        </p:txBody>
      </p:sp>
    </p:spTree>
    <p:extLst>
      <p:ext uri="{BB962C8B-B14F-4D97-AF65-F5344CB8AC3E}">
        <p14:creationId xmlns:p14="http://schemas.microsoft.com/office/powerpoint/2010/main" val="378918999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179</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180</a:t>
            </a:fld>
            <a:endParaRPr lang="en-US" altLang="ja-JP"/>
          </a:p>
        </p:txBody>
      </p:sp>
    </p:spTree>
    <p:extLst>
      <p:ext uri="{BB962C8B-B14F-4D97-AF65-F5344CB8AC3E}">
        <p14:creationId xmlns:p14="http://schemas.microsoft.com/office/powerpoint/2010/main" val="43644654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181</a:t>
            </a:fld>
            <a:endParaRPr lang="en-US" altLang="ja-JP"/>
          </a:p>
        </p:txBody>
      </p:sp>
    </p:spTree>
    <p:extLst>
      <p:ext uri="{BB962C8B-B14F-4D97-AF65-F5344CB8AC3E}">
        <p14:creationId xmlns:p14="http://schemas.microsoft.com/office/powerpoint/2010/main" val="108003664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1</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Application Load Balancer + dynamic port mapping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Application Load Balancer can automatically distribute incoming application traffic across multiple targets, such as Amazon EC2 instances, containers, IP addresses, and Lambda functions. It can handle the varying load of your application traffic in a single Availability Zone or across multiple Availability Zones.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Dynamic port mapping with an Application Load Balancer makes it easier to run multiple tasks on the same Amazon ECS service on an Amazon ECS cluster.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Application Load Balancer + Reverse Proxy running as a Docker daemon on each ECS host - Dynamic Port Mapping is available for the Application Load Balancer. A reverse proxy solution would work but would be too much work to manage. Here the ALB has a feature that provides a direct dynamic port mapping feature and integration with the ECS service so we will leverage that.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Classic Load Balancer + dynamic port mapping - Classic Load Balancer provides basic load balancing across multiple Amazon EC2 instances and operates at both the request level and connection level. Classic Load Balancer is intended for applications that were built within the EC2-Classic network.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With the Classic Load Balancer, you must statically map port numbers on a container instance. The Classic Load Balancer does not allow you to run multiple copies of a task on the same instance because of the ports conflict. An Application Load Balancer uses dynamic port mapping so that you can run multiple tasks from a single service on the same container instance.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Network Load Balancer + dynamic port mapping - Network Load Balancer is best suited for use-cases involving low latency and high throughput workloads that involve scaling to millions of requests per second. Network Load Balancer operates at the connection level (Layer 4), routing connections to targets - Amazon EC2 instances, microservices, and containers - within Amazon Virtual Private Cloud (Amazon VPC) based on IP protocol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https://aws.amazon.com/premiumsupport/knowledge-center/dynamic-port-mapping-ecs/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https://docs.aws.amazon.com/elasticloadbalancing/latest/application/load-balancer-listeners.html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Que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182</a:t>
            </a:fld>
            <a:endParaRPr lang="en-US" altLang="ja-JP"/>
          </a:p>
        </p:txBody>
      </p:sp>
    </p:spTree>
    <p:extLst>
      <p:ext uri="{BB962C8B-B14F-4D97-AF65-F5344CB8AC3E}">
        <p14:creationId xmlns:p14="http://schemas.microsoft.com/office/powerpoint/2010/main" val="14292112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183</a:t>
            </a:fld>
            <a:endParaRPr lang="en-US" altLang="ja-JP"/>
          </a:p>
        </p:txBody>
      </p:sp>
    </p:spTree>
    <p:extLst>
      <p:ext uri="{BB962C8B-B14F-4D97-AF65-F5344CB8AC3E}">
        <p14:creationId xmlns:p14="http://schemas.microsoft.com/office/powerpoint/2010/main" val="240651216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184</a:t>
            </a:fld>
            <a:endParaRPr lang="en-US" altLang="ja-JP"/>
          </a:p>
        </p:txBody>
      </p:sp>
    </p:spTree>
    <p:extLst>
      <p:ext uri="{BB962C8B-B14F-4D97-AF65-F5344CB8AC3E}">
        <p14:creationId xmlns:p14="http://schemas.microsoft.com/office/powerpoint/2010/main" val="33659114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185</a:t>
            </a:fld>
            <a:endParaRPr lang="en-US" altLang="ja-JP"/>
          </a:p>
        </p:txBody>
      </p:sp>
    </p:spTree>
    <p:extLst>
      <p:ext uri="{BB962C8B-B14F-4D97-AF65-F5344CB8AC3E}">
        <p14:creationId xmlns:p14="http://schemas.microsoft.com/office/powerpoint/2010/main" val="188805832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186</a:t>
            </a:fld>
            <a:endParaRPr lang="en-US" altLang="ja-JP"/>
          </a:p>
        </p:txBody>
      </p:sp>
    </p:spTree>
    <p:extLst>
      <p:ext uri="{BB962C8B-B14F-4D97-AF65-F5344CB8AC3E}">
        <p14:creationId xmlns:p14="http://schemas.microsoft.com/office/powerpoint/2010/main" val="51834056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Explanation４，５If you do not want to manage EC2 instances you must use the AWS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which is a serverless infrastructure managed by AWS.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only supports container images hosted on Elastic Container Registry (ECR) or Docker Hub.</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following image articulates the key differences between EC2 Launch Type and </a:t>
            </a:r>
            <a:r>
              <a:rPr kumimoji="1" lang="en-US" altLang="ja-JP" sz="1200" b="0" i="0" kern="1200" dirty="0" err="1">
                <a:solidFill>
                  <a:schemeClr val="tx1"/>
                </a:solidFill>
                <a:effectLst/>
                <a:latin typeface="Times New Roman" pitchFamily="18" charset="0"/>
                <a:ea typeface="ＭＳ Ｐ明朝" pitchFamily="18" charset="-128"/>
                <a:cs typeface="+mn-cs"/>
              </a:rPr>
              <a:t>Fargate</a:t>
            </a:r>
            <a:r>
              <a:rPr kumimoji="1" lang="en-US" altLang="ja-JP" sz="1200" b="0" i="0" kern="1200" dirty="0">
                <a:solidFill>
                  <a:schemeClr val="tx1"/>
                </a:solidFill>
                <a:effectLst/>
                <a:latin typeface="Times New Roman" pitchFamily="18" charset="0"/>
                <a:ea typeface="ＭＳ Ｐ明朝" pitchFamily="18" charset="-128"/>
                <a:cs typeface="+mn-cs"/>
              </a:rPr>
              <a: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"Use the Elastic Container Service (ECS) with the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"Put your container images in the Elastic Container Registry (ECR)"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"Put your container images in a private repository" is incorrect. Private repositories are only supported by the EC2 Launch Type. The EC2 Launch Type allows you to run containers on EC2 instances that you manage.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"Use the Elastic Container Service (ECS) with the EC2 Launch Type"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"Use CloudFront to deploy Docker on EC2" is incorrect. You cannot use CloudFront (a CDN) to deploy Docker on EC2.</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https://docs.aws.amazon.com/AmazonECS/latest/developerguide/AWS_Fargate.html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https://digitalcloud.training/certification-training/aws-solutions-architect-associate/compute/amazon-ecs/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187</a:t>
            </a:fld>
            <a:endParaRPr lang="en-US" altLang="ja-JP"/>
          </a:p>
        </p:txBody>
      </p:sp>
    </p:spTree>
    <p:extLst>
      <p:ext uri="{BB962C8B-B14F-4D97-AF65-F5344CB8AC3E}">
        <p14:creationId xmlns:p14="http://schemas.microsoft.com/office/powerpoint/2010/main" val="337704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a:t>
            </a:fld>
            <a:endParaRPr lang="en-US" altLang="ja-JP"/>
          </a:p>
        </p:txBody>
      </p:sp>
    </p:spTree>
    <p:extLst>
      <p:ext uri="{BB962C8B-B14F-4D97-AF65-F5344CB8AC3E}">
        <p14:creationId xmlns:p14="http://schemas.microsoft.com/office/powerpoint/2010/main" val="390134240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188</a:t>
            </a:fld>
            <a:endParaRPr lang="en-US" altLang="ja-JP"/>
          </a:p>
        </p:txBody>
      </p:sp>
    </p:spTree>
    <p:extLst>
      <p:ext uri="{BB962C8B-B14F-4D97-AF65-F5344CB8AC3E}">
        <p14:creationId xmlns:p14="http://schemas.microsoft.com/office/powerpoint/2010/main" val="107974215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ECS with EC2 launch type is charged based on EC2 instances and EBS volumes used. ECS with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is charged based on vCPU and memory resources that the containerized application requests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Elastic Container Service (Amazon ECS) is a fully managed container orchestration service. ECS allows you to easily run, scale, and secure Docker container applications on AWS.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ECS Overview: via - https://aws.amazon.com/ecs/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With the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you pay for the amount of vCPU and memory resources that your containerized application requests. vCPU and memory resources are calculated from the time your container images are pulled until the Amazon ECS Task* terminates, rounded up to the nearest second. With the EC2 launch type, there is no additional charge for the EC2 launch type. You pay for AWS resources (e.g. EC2 instances or EBS volumes) you create to store and run your application.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Both ECS with EC2 launch type and ECS with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are charged based on vCPU and memory resources that the containerized application requests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Both ECS with EC2 launch type and ECS with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are charged based on EC2 instances and EBS volumes used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As mentioned above - with the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you pay for the amount of vCPU and memory resources. With EC2 launch type, you pay for AWS resources (e.g. EC2 instances or EBS volumes). Hence both these options are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Both ECS with EC2 launch type and ECS with </a:t>
            </a:r>
            <a:r>
              <a:rPr kumimoji="1" lang="en-US" altLang="ja-JP" sz="1200" b="0" i="0" kern="1200" dirty="0" err="1">
                <a:solidFill>
                  <a:schemeClr val="tx1"/>
                </a:solidFill>
                <a:effectLst/>
                <a:latin typeface="Times New Roman" pitchFamily="18" charset="0"/>
                <a:ea typeface="ＭＳ Ｐ明朝" pitchFamily="18" charset="-128"/>
                <a:cs typeface="+mn-cs"/>
              </a:rPr>
              <a:t>Fargate </a:t>
            </a:r>
            <a:r>
              <a:rPr kumimoji="1" lang="en-US" altLang="ja-JP" sz="1200" b="0" i="0" kern="1200" dirty="0">
                <a:solidFill>
                  <a:schemeClr val="tx1"/>
                </a:solidFill>
                <a:effectLst/>
                <a:latin typeface="Times New Roman" pitchFamily="18" charset="0"/>
                <a:ea typeface="ＭＳ Ｐ明朝" pitchFamily="18" charset="-128"/>
                <a:cs typeface="+mn-cs"/>
              </a:rPr>
              <a:t>launch type are just charged based on Elastic Container Service used per hour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This is a made-up option and has been added as a distractor.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https://aws.amazon.com/ecs/pricing/</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189</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190</a:t>
            </a:fld>
            <a:endParaRPr lang="en-US" altLang="ja-JP"/>
          </a:p>
        </p:txBody>
      </p:sp>
    </p:spTree>
    <p:extLst>
      <p:ext uri="{BB962C8B-B14F-4D97-AF65-F5344CB8AC3E}">
        <p14:creationId xmlns:p14="http://schemas.microsoft.com/office/powerpoint/2010/main" val="130083785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191</a:t>
            </a:fld>
            <a:endParaRPr lang="en-US" altLang="ja-JP"/>
          </a:p>
        </p:txBody>
      </p:sp>
    </p:spTree>
    <p:extLst>
      <p:ext uri="{BB962C8B-B14F-4D97-AF65-F5344CB8AC3E}">
        <p14:creationId xmlns:p14="http://schemas.microsoft.com/office/powerpoint/2010/main" val="267210312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222222"/>
                </a:solidFill>
                <a:effectLst/>
                <a:latin typeface="-apple-system"/>
              </a:rPr>
              <a:t>When you run a container in </a:t>
            </a:r>
            <a:r>
              <a:rPr lang="en-US" altLang="ja-JP" b="0" i="0" dirty="0">
                <a:solidFill>
                  <a:srgbClr val="222222"/>
                </a:solidFill>
                <a:effectLst/>
                <a:latin typeface="-apple-system"/>
              </a:rPr>
              <a:t>ECS, you </a:t>
            </a:r>
            <a:r>
              <a:rPr lang="ja-JP" altLang="en-US" b="0" i="0" dirty="0">
                <a:solidFill>
                  <a:srgbClr val="222222"/>
                </a:solidFill>
                <a:effectLst/>
                <a:latin typeface="-apple-system"/>
              </a:rPr>
              <a:t>run the container in units called "tasks". To do this, we need to</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192</a:t>
            </a:fld>
            <a:endParaRPr lang="en-US" altLang="ja-JP"/>
          </a:p>
        </p:txBody>
      </p:sp>
    </p:spTree>
    <p:extLst>
      <p:ext uri="{BB962C8B-B14F-4D97-AF65-F5344CB8AC3E}">
        <p14:creationId xmlns:p14="http://schemas.microsoft.com/office/powerpoint/2010/main" val="263712300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To specify permissions for a specific task on Amazon ECS you should use IAM Roles for Tasks. The permissions policy can be applied to tasks when creating the task definition, or by using an IAM task role override using the AWS CLI or SDKs. The </a:t>
            </a:r>
            <a:r>
              <a:rPr kumimoji="1" lang="en-US" altLang="ja-JP" sz="1200" b="0" i="0" kern="1200" dirty="0" err="1">
                <a:solidFill>
                  <a:schemeClr val="tx1"/>
                </a:solidFill>
                <a:effectLst/>
                <a:latin typeface="Times New Roman" pitchFamily="18" charset="0"/>
                <a:ea typeface="ＭＳ Ｐ明朝" pitchFamily="18" charset="-128"/>
                <a:cs typeface="+mn-cs"/>
              </a:rPr>
              <a:t>taskRoleArn </a:t>
            </a:r>
            <a:r>
              <a:rPr kumimoji="1" lang="en-US" altLang="ja-JP" sz="1200" b="0" i="0" kern="1200" dirty="0">
                <a:solidFill>
                  <a:schemeClr val="tx1"/>
                </a:solidFill>
                <a:effectLst/>
                <a:latin typeface="Times New Roman" pitchFamily="18" charset="0"/>
                <a:ea typeface="ＭＳ Ｐ明朝" pitchFamily="18" charset="-128"/>
                <a:cs typeface="+mn-cs"/>
              </a:rPr>
              <a:t>parameter is used to specify the policy.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"Create an IAM policy with permissions to DynamoDB and assign It to a task using the </a:t>
            </a:r>
            <a:r>
              <a:rPr kumimoji="1" lang="en-US" altLang="ja-JP" sz="1200" b="0" i="0" kern="1200" dirty="0" err="1">
                <a:solidFill>
                  <a:schemeClr val="tx1"/>
                </a:solidFill>
                <a:effectLst/>
                <a:latin typeface="Times New Roman" pitchFamily="18" charset="0"/>
                <a:ea typeface="ＭＳ Ｐ明朝" pitchFamily="18" charset="-128"/>
                <a:cs typeface="+mn-cs"/>
              </a:rPr>
              <a:t>taskRoleArn </a:t>
            </a:r>
            <a:r>
              <a:rPr kumimoji="1" lang="en-US" altLang="ja-JP" sz="1200" b="0" i="0" kern="1200" dirty="0">
                <a:solidFill>
                  <a:schemeClr val="tx1"/>
                </a:solidFill>
                <a:effectLst/>
                <a:latin typeface="Times New Roman" pitchFamily="18" charset="0"/>
                <a:ea typeface="ＭＳ Ｐ明朝" pitchFamily="18" charset="-128"/>
                <a:cs typeface="+mn-cs"/>
              </a:rPr>
              <a:t>parameter"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"Create an IAM policy with permissions to DynamoDB and attach it to the container instance" is incorrect. You should not apply the permissions to the container instance as they will then apply to all tasks running on the instance as well as the instance itself.</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"Use a security group to allow outbound connections to DynamoDB and assign it to the container instance" is incorrect. Though you will need a security group to allow outbound connections to DynamoDB, the question is asking how to assign permissions to write data to DynamoDB and a security group cannot provide those permissions.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"Modify the </a:t>
            </a:r>
            <a:r>
              <a:rPr kumimoji="1" lang="en-US" altLang="ja-JP" sz="1200" b="0" i="0" kern="1200" dirty="0" err="1">
                <a:solidFill>
                  <a:schemeClr val="tx1"/>
                </a:solidFill>
                <a:effectLst/>
                <a:latin typeface="Times New Roman" pitchFamily="18" charset="0"/>
                <a:ea typeface="ＭＳ Ｐ明朝" pitchFamily="18" charset="-128"/>
                <a:cs typeface="+mn-cs"/>
              </a:rPr>
              <a:t>AmazonECSTaskExecutionRolePolicy </a:t>
            </a:r>
            <a:r>
              <a:rPr kumimoji="1" lang="en-US" altLang="ja-JP" sz="1200" b="0" i="0" kern="1200" dirty="0">
                <a:solidFill>
                  <a:schemeClr val="tx1"/>
                </a:solidFill>
                <a:effectLst/>
                <a:latin typeface="Times New Roman" pitchFamily="18" charset="0"/>
                <a:ea typeface="ＭＳ Ｐ明朝" pitchFamily="18" charset="-128"/>
                <a:cs typeface="+mn-cs"/>
              </a:rPr>
              <a:t>policy to add permissions for DynamoDB" is incorrect. The </a:t>
            </a:r>
            <a:r>
              <a:rPr kumimoji="1" lang="en-US" altLang="ja-JP" sz="1200" b="0" i="0" kern="1200" dirty="0" err="1">
                <a:solidFill>
                  <a:schemeClr val="tx1"/>
                </a:solidFill>
                <a:effectLst/>
                <a:latin typeface="Times New Roman" pitchFamily="18" charset="0"/>
                <a:ea typeface="ＭＳ Ｐ明朝" pitchFamily="18" charset="-128"/>
                <a:cs typeface="+mn-cs"/>
              </a:rPr>
              <a:t>AmazonECSTaskExecutionRolePolicy </a:t>
            </a:r>
            <a:r>
              <a:rPr kumimoji="1" lang="en-US" altLang="ja-JP" sz="1200" b="0" i="0" kern="1200" dirty="0">
                <a:solidFill>
                  <a:schemeClr val="tx1"/>
                </a:solidFill>
                <a:effectLst/>
                <a:latin typeface="Times New Roman" pitchFamily="18" charset="0"/>
                <a:ea typeface="ＭＳ Ｐ明朝" pitchFamily="18" charset="-128"/>
                <a:cs typeface="+mn-cs"/>
              </a:rPr>
              <a:t>policy is the Task Execution IAM Role. This is used by the container agent to be able to pull container images, write log file etc.</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https://docs.aws.amazon.com/AmazonECS/latest/developerguide/task-iam-roles.html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https://digitalcloud.training/certification-training/aws-solutions-architect-associate/compute/amazon-ecs/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193</a:t>
            </a:fld>
            <a:endParaRPr lang="en-US" altLang="ja-JP"/>
          </a:p>
        </p:txBody>
      </p:sp>
    </p:spTree>
    <p:extLst>
      <p:ext uri="{BB962C8B-B14F-4D97-AF65-F5344CB8AC3E}">
        <p14:creationId xmlns:p14="http://schemas.microsoft.com/office/powerpoint/2010/main" val="5976647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194</a:t>
            </a:fld>
            <a:endParaRPr lang="en-US" altLang="ja-JP"/>
          </a:p>
        </p:txBody>
      </p:sp>
    </p:spTree>
    <p:extLst>
      <p:ext uri="{BB962C8B-B14F-4D97-AF65-F5344CB8AC3E}">
        <p14:creationId xmlns:p14="http://schemas.microsoft.com/office/powerpoint/2010/main" val="17984328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Application Load Balancer + dynamic port mapping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Application Load Balancer can automatically distribute incoming application traffic across multiple targets, such as Amazon EC2 instances, containers, IP addresses, and Lambda functions. It can handle the varying load of your application traffic in a single Availability Zone or across multiple Availability Zones.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Dynamic port mapping with an Application Load Balancer makes it easier to run multiple tasks on the same Amazon ECS service on an Amazon ECS cluster.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Application Load Balancer + Reverse Proxy running as a Docker daemon on each ECS host - Dynamic Port Mapping is available for the Application Load Balancer. A reverse proxy solution would work but would be too much work to manage. Here the ALB has a feature that provides a direct dynamic port mapping feature and integration with the ECS service so we will leverage that.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Classic Load Balancer + dynamic port mapping - Classic Load Balancer provides basic load balancing across multiple Amazon EC2 instances and operates at both the request level and connection level. Classic Load Balancer is intended for applications that were built within the EC2-Classic network.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With the Classic Load Balancer, you must statically map port numbers on a container instance. The Classic Load Balancer does not allow you to run multiple copies of a task on the same instance because of the ports conflict. An Application Load Balancer uses dynamic port mapping so that you can run multiple tasks from a single service on the same container instance.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Network Load Balancer + dynamic port mapping - Network Load Balancer is best suited for use-cases involving low latency and high throughput workloads that involve scaling to millions of requests per second. Network Load Balancer operates at the connection level (Layer 4), routing connections to targets - Amazon EC2 instances, microservices, and containers - within Amazon Virtual Private Cloud (Amazon VPC) based on IP protocol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https://aws.amazon.com/premiumsupport/knowledge-center/dynamic-port-mapping-ecs/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https://docs.aws.amazon.com/elasticloadbalancing/latest/application/load-balancer-listeners.html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Que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195</a:t>
            </a:fld>
            <a:endParaRPr lang="en-US" altLang="ja-JP"/>
          </a:p>
        </p:txBody>
      </p:sp>
    </p:spTree>
    <p:extLst>
      <p:ext uri="{BB962C8B-B14F-4D97-AF65-F5344CB8AC3E}">
        <p14:creationId xmlns:p14="http://schemas.microsoft.com/office/powerpoint/2010/main" val="34362264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196</a:t>
            </a:fld>
            <a:endParaRPr lang="en-US" altLang="ja-JP"/>
          </a:p>
        </p:txBody>
      </p:sp>
    </p:spTree>
    <p:extLst>
      <p:ext uri="{BB962C8B-B14F-4D97-AF65-F5344CB8AC3E}">
        <p14:creationId xmlns:p14="http://schemas.microsoft.com/office/powerpoint/2010/main" val="388531618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197</a:t>
            </a:fld>
            <a:endParaRPr lang="en-US" altLang="ja-JP"/>
          </a:p>
        </p:txBody>
      </p:sp>
    </p:spTree>
    <p:extLst>
      <p:ext uri="{BB962C8B-B14F-4D97-AF65-F5344CB8AC3E}">
        <p14:creationId xmlns:p14="http://schemas.microsoft.com/office/powerpoint/2010/main" val="1134402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a:t>
            </a:fld>
            <a:endParaRPr lang="en-US" altLang="ja-JP"/>
          </a:p>
        </p:txBody>
      </p:sp>
    </p:spTree>
    <p:extLst>
      <p:ext uri="{BB962C8B-B14F-4D97-AF65-F5344CB8AC3E}">
        <p14:creationId xmlns:p14="http://schemas.microsoft.com/office/powerpoint/2010/main" val="183764533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198</a:t>
            </a:fld>
            <a:endParaRPr lang="en-US" altLang="ja-JP"/>
          </a:p>
        </p:txBody>
      </p:sp>
    </p:spTree>
    <p:extLst>
      <p:ext uri="{BB962C8B-B14F-4D97-AF65-F5344CB8AC3E}">
        <p14:creationId xmlns:p14="http://schemas.microsoft.com/office/powerpoint/2010/main" val="214753756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200</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201</a:t>
            </a:fld>
            <a:endParaRPr lang="en-US" altLang="ja-JP"/>
          </a:p>
        </p:txBody>
      </p:sp>
    </p:spTree>
    <p:extLst>
      <p:ext uri="{BB962C8B-B14F-4D97-AF65-F5344CB8AC3E}">
        <p14:creationId xmlns:p14="http://schemas.microsoft.com/office/powerpoint/2010/main" val="33506454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202</a:t>
            </a:fld>
            <a:endParaRPr lang="en-US" altLang="ja-JP"/>
          </a:p>
        </p:txBody>
      </p:sp>
    </p:spTree>
    <p:extLst>
      <p:ext uri="{BB962C8B-B14F-4D97-AF65-F5344CB8AC3E}">
        <p14:creationId xmlns:p14="http://schemas.microsoft.com/office/powerpoint/2010/main" val="423959021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RedShift is a columnar data warehouse DB that is ideal for running long complex queries. RedShift can also improve performance for repeat queries by caching the result and returning the cached result when queries are re-run. Dashboard, visualization, and business intelligence (BI) tools that execute repeat queries see a significant boost in performance due to result caching.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"RedShift for both use cases"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"RDS for both use cases" is incorrect. RDS may be a good fit for the fast queries (not for the complex queries) but you now have multiple DBs to manage and multiple sets of data which is not going to be cost-effective.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"RedShift for the analytics use case and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in front of RedShift for the customer support dashboard" is incorrect. You could put </a:t>
            </a:r>
            <a:r>
              <a:rPr kumimoji="1" lang="en-US" altLang="ja-JP" sz="1200" b="0" i="0" kern="1200" dirty="0" err="1">
                <a:solidFill>
                  <a:schemeClr val="tx1"/>
                </a:solidFill>
                <a:effectLst/>
                <a:latin typeface="Times New Roman" pitchFamily="18" charset="0"/>
                <a:ea typeface="ＭＳ Ｐ明朝" pitchFamily="18" charset="-128"/>
                <a:cs typeface="+mn-cs"/>
              </a:rPr>
              <a:t>ElastiCache </a:t>
            </a:r>
            <a:r>
              <a:rPr kumimoji="1" lang="en-US" altLang="ja-JP" sz="1200" b="0" i="0" kern="1200" dirty="0">
                <a:solidFill>
                  <a:schemeClr val="tx1"/>
                </a:solidFill>
                <a:effectLst/>
                <a:latin typeface="Times New Roman" pitchFamily="18" charset="0"/>
                <a:ea typeface="ＭＳ Ｐ明朝" pitchFamily="18" charset="-128"/>
                <a:cs typeface="+mn-cs"/>
              </a:rPr>
              <a:t>in front of the RedShift DB and this would provide good performance for the fast, repeat queries. However, it is not essential and would add cost to the solution so is not the most cost-effective option available.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"RedShift for the analytics use case and RDS for the customer support dashboard" is incorrect as RedShift is a better fit for both use cases.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https://aws.amazon.com/about-aws/whats-new/2017/11/amazon-redshift-introduces-result-caching-for-sub-second-response-for-repeat-queries/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https://digitalcloud.training/certification-training/aws-solutions-architect-associate/database/amazon-redshift/</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203</a:t>
            </a:fld>
            <a:endParaRPr lang="en-US" altLang="ja-JP"/>
          </a:p>
        </p:txBody>
      </p:sp>
    </p:spTree>
    <p:extLst>
      <p:ext uri="{BB962C8B-B14F-4D97-AF65-F5344CB8AC3E}">
        <p14:creationId xmlns:p14="http://schemas.microsoft.com/office/powerpoint/2010/main" val="12792333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205</a:t>
            </a:fld>
            <a:endParaRPr lang="en-US" altLang="ja-JP"/>
          </a:p>
        </p:txBody>
      </p:sp>
    </p:spTree>
    <p:extLst>
      <p:ext uri="{BB962C8B-B14F-4D97-AF65-F5344CB8AC3E}">
        <p14:creationId xmlns:p14="http://schemas.microsoft.com/office/powerpoint/2010/main" val="34084754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207</a:t>
            </a:fld>
            <a:endParaRPr lang="en-US" altLang="ja-JP"/>
          </a:p>
        </p:txBody>
      </p:sp>
    </p:spTree>
    <p:extLst>
      <p:ext uri="{BB962C8B-B14F-4D97-AF65-F5344CB8AC3E}">
        <p14:creationId xmlns:p14="http://schemas.microsoft.com/office/powerpoint/2010/main" val="39351887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You can configure Amazon Redshift to copy snapshots for a cluster to another region. To configure cross-region snapshot copy, you need to enable this copy feature for each cluster and configure where to copy snapshots and how long to keep copied automated snapshots in the destination region. When cross-region copy is enabled for a cluster, all new manual and automatic snapshots are copied to the specified region.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Create a scheduled job that will automatically take the snapshot of your Redshift Cluster and store it to an S3 bucket. Restore the snapshot in case of an AWS region outage is incorrect because although this option is possible, this entails a lot of manual work and hence, not the best option. You should configure cross-region snapshot copy instead.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Do nothing because Amazon Redshift is a highly available, fully-managed data warehouse which can withstand an outage of an entire AWS region is incorrect because although Amazon Redshift is a fully-managed data warehouse, you will still need to configure cross-region snapshot copy to ensure that your data is properly replicated to another region.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Automated snapshots of your Redshift Cluster is incorrect because using automated snapshots is not enough and will not be available in case the entire AWS region is down.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https://docs.aws.amazon.com/redshift/latest/mgmt/managing-snapshots-console.html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Check out this Amazon Redshift Cheat Sheet: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https://tutorialsdojo.com/aws-cheat-sheet-amazon-redshift/</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208</a:t>
            </a:fld>
            <a:endParaRPr lang="en-US" altLang="ja-JP"/>
          </a:p>
        </p:txBody>
      </p:sp>
    </p:spTree>
    <p:extLst>
      <p:ext uri="{BB962C8B-B14F-4D97-AF65-F5344CB8AC3E}">
        <p14:creationId xmlns:p14="http://schemas.microsoft.com/office/powerpoint/2010/main" val="55280503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209</a:t>
            </a:fld>
            <a:endParaRPr lang="en-US" altLang="ja-JP"/>
          </a:p>
        </p:txBody>
      </p:sp>
    </p:spTree>
    <p:extLst>
      <p:ext uri="{BB962C8B-B14F-4D97-AF65-F5344CB8AC3E}">
        <p14:creationId xmlns:p14="http://schemas.microsoft.com/office/powerpoint/2010/main" val="376023221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210</a:t>
            </a:fld>
            <a:endParaRPr lang="en-US" altLang="ja-JP"/>
          </a:p>
        </p:txBody>
      </p:sp>
    </p:spTree>
    <p:extLst>
      <p:ext uri="{BB962C8B-B14F-4D97-AF65-F5344CB8AC3E}">
        <p14:creationId xmlns:p14="http://schemas.microsoft.com/office/powerpoint/2010/main" val="325541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a:t>
            </a:fld>
            <a:endParaRPr lang="en-US" altLang="ja-JP"/>
          </a:p>
        </p:txBody>
      </p:sp>
    </p:spTree>
    <p:extLst>
      <p:ext uri="{BB962C8B-B14F-4D97-AF65-F5344CB8AC3E}">
        <p14:creationId xmlns:p14="http://schemas.microsoft.com/office/powerpoint/2010/main" val="1645564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211</a:t>
            </a:fld>
            <a:endParaRPr lang="en-US" altLang="ja-JP"/>
          </a:p>
        </p:txBody>
      </p:sp>
    </p:spTree>
    <p:extLst>
      <p:ext uri="{BB962C8B-B14F-4D97-AF65-F5344CB8AC3E}">
        <p14:creationId xmlns:p14="http://schemas.microsoft.com/office/powerpoint/2010/main" val="23834725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When you use Amazon Redshift Enhanced VPC Routing, Amazon Redshift forces all COPY and UNLOAD traffic between your cluster and your data repositories through your Amazon VPC. By using Enhanced VPC Routing, you can use standard VPC features, such as VPC security groups, network access control lists (ACLs), VPC endpoints, VPC endpoint policies, internet gateways, and Domain Name System (DNS) servers. Hence, enabling Enhanced VPC routing on your Amazon Redshift cluster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use these features to tightly manage the flow of data between your Amazon Redshift cluster and other resources. When you use Enhanced VPC Routing to route traffic through your VPC, you can also use VPC flow logs to monitor COPY and UNLOAD traffic. If Enhanced VPC Routing is not enabled, Amazon Redshift routes traffic through the Internet, including traffic to other services within the AWS network.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Enabling Audit Logging in your Amazon Redshift cluster is incorrect because the Audit Logging feature is primarily used to get the information about the connection, queries, and user activities in your Redshift cluster.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the Amazon Redshift Spectrum feature is incorrect because this is primarily used to run queries against exabytes of unstructured data in Amazon S3, with no loading or ETL required.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Creating a new flow log that tracks the traffic of your Amazon Redshift cluster is incorrect because, by default, you cannot create a flow log for your Amazon Redshift cluster. You have to enable Enhanced VPC Routing and set up the required VPC configuration.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https://docs.aws.amazon.com/redshift/latest/mgmt/enhanced-vpc-routing.html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Check out this Amazon Redshift Cheat Sheet: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https://tutorialsdojo.com/aws-cheat-sheet-amazon-redshift/</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212</a:t>
            </a:fld>
            <a:endParaRPr lang="en-US" altLang="ja-JP"/>
          </a:p>
        </p:txBody>
      </p:sp>
    </p:spTree>
    <p:extLst>
      <p:ext uri="{BB962C8B-B14F-4D97-AF65-F5344CB8AC3E}">
        <p14:creationId xmlns:p14="http://schemas.microsoft.com/office/powerpoint/2010/main" val="84818374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213</a:t>
            </a:fld>
            <a:endParaRPr lang="en-US" altLang="ja-JP"/>
          </a:p>
        </p:txBody>
      </p:sp>
    </p:spTree>
    <p:extLst>
      <p:ext uri="{BB962C8B-B14F-4D97-AF65-F5344CB8AC3E}">
        <p14:creationId xmlns:p14="http://schemas.microsoft.com/office/powerpoint/2010/main" val="346647776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Amazon Redshift allows you to </a:t>
            </a:r>
            <a:r>
              <a:rPr kumimoji="1" lang="ja-JP" altLang="en-US" sz="1200" b="0" i="0" kern="1200" dirty="0">
                <a:solidFill>
                  <a:schemeClr val="tx1"/>
                </a:solidFill>
                <a:effectLst/>
                <a:latin typeface="Times New Roman" pitchFamily="18" charset="0"/>
                <a:ea typeface="ＭＳ Ｐ明朝" pitchFamily="18" charset="-128"/>
                <a:cs typeface="+mn-cs"/>
              </a:rPr>
              <a:t>enable database encryption on a cluster to protect your data at rest. When encryption is enabled for a cluster, the data blocks and system metadata for the cluster and its snapshots are encrypted.</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Redshift </a:t>
            </a:r>
            <a:r>
              <a:rPr kumimoji="1" lang="ja-JP" altLang="en-US" sz="1200" b="0" i="0" kern="1200" dirty="0">
                <a:solidFill>
                  <a:schemeClr val="tx1"/>
                </a:solidFill>
                <a:effectLst/>
                <a:latin typeface="Times New Roman" pitchFamily="18" charset="0"/>
                <a:ea typeface="ＭＳ Ｐ明朝" pitchFamily="18" charset="-128"/>
                <a:cs typeface="+mn-cs"/>
              </a:rPr>
              <a:t>encrypts your database using a hierarchy of encryption keys; you can use either the </a:t>
            </a:r>
            <a:r>
              <a:rPr kumimoji="1" lang="en-US" altLang="ja-JP" sz="1200" b="0" i="0" kern="1200" dirty="0">
                <a:solidFill>
                  <a:schemeClr val="tx1"/>
                </a:solidFill>
                <a:effectLst/>
                <a:latin typeface="Times New Roman" pitchFamily="18" charset="0"/>
                <a:ea typeface="ＭＳ Ｐ明朝" pitchFamily="18" charset="-128"/>
                <a:cs typeface="+mn-cs"/>
              </a:rPr>
              <a:t>AWS Key Management Service (AWS KMS) </a:t>
            </a:r>
            <a:r>
              <a:rPr kumimoji="1" lang="ja-JP" altLang="en-US" sz="1200" b="0" i="0" kern="1200" dirty="0">
                <a:solidFill>
                  <a:schemeClr val="tx1"/>
                </a:solidFill>
                <a:effectLst/>
                <a:latin typeface="Times New Roman" pitchFamily="18" charset="0"/>
                <a:ea typeface="ＭＳ Ｐ明朝" pitchFamily="18" charset="-128"/>
                <a:cs typeface="+mn-cs"/>
              </a:rPr>
              <a:t>or the Hardware Security Module </a:t>
            </a:r>
            <a:r>
              <a:rPr kumimoji="1" lang="en-US" altLang="ja-JP" sz="1200" b="0" i="0" kern="1200" dirty="0">
                <a:solidFill>
                  <a:schemeClr val="tx1"/>
                </a:solidFill>
                <a:effectLst/>
                <a:latin typeface="Times New Roman" pitchFamily="18" charset="0"/>
                <a:ea typeface="ＭＳ Ｐ明朝" pitchFamily="18" charset="-128"/>
                <a:cs typeface="+mn-cs"/>
              </a:rPr>
              <a:t>(HSM) to </a:t>
            </a:r>
            <a:r>
              <a:rPr kumimoji="1" lang="ja-JP" altLang="en-US" sz="1200" b="0" i="0" kern="1200" dirty="0">
                <a:solidFill>
                  <a:schemeClr val="tx1"/>
                </a:solidFill>
                <a:effectLst/>
                <a:latin typeface="Times New Roman" pitchFamily="18" charset="0"/>
                <a:ea typeface="ＭＳ Ｐ明朝" pitchFamily="18" charset="-128"/>
                <a:cs typeface="+mn-cs"/>
              </a:rPr>
              <a:t>manage the top-level encryption key in this hierarchy The process used for encryption in </a:t>
            </a:r>
            <a:r>
              <a:rPr kumimoji="1" lang="en-US" altLang="ja-JP" sz="1200" b="0" i="0" kern="1200" dirty="0">
                <a:solidFill>
                  <a:schemeClr val="tx1"/>
                </a:solidFill>
                <a:effectLst/>
                <a:latin typeface="Times New Roman" pitchFamily="18" charset="0"/>
                <a:ea typeface="ＭＳ Ｐ明朝" pitchFamily="18" charset="-128"/>
                <a:cs typeface="+mn-cs"/>
              </a:rPr>
              <a:t>Amazon Redshift depends on </a:t>
            </a:r>
            <a:r>
              <a:rPr kumimoji="1" lang="ja-JP" altLang="en-US" sz="1200" b="0" i="0" kern="1200" dirty="0">
                <a:solidFill>
                  <a:schemeClr val="tx1"/>
                </a:solidFill>
                <a:effectLst/>
                <a:latin typeface="Times New Roman" pitchFamily="18" charset="0"/>
                <a:ea typeface="ＭＳ Ｐ明朝" pitchFamily="18" charset="-128"/>
                <a:cs typeface="+mn-cs"/>
              </a:rPr>
              <a:t>how the keys are managed. Therefore, option 2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 </a:t>
            </a:r>
            <a:r>
              <a:rPr kumimoji="1" lang="en-US" altLang="ja-JP" sz="1200" b="0" i="0" kern="1200" dirty="0">
                <a:solidFill>
                  <a:schemeClr val="tx1"/>
                </a:solidFill>
                <a:effectLst/>
                <a:latin typeface="Times New Roman" pitchFamily="18" charset="0"/>
                <a:ea typeface="ＭＳ Ｐ明朝" pitchFamily="18" charset="-128"/>
                <a:cs typeface="+mn-cs"/>
              </a:rPr>
              <a:t>Amazon Redshift </a:t>
            </a:r>
            <a:r>
              <a:rPr kumimoji="1" lang="ja-JP" altLang="en-US" sz="1200" b="0" i="0" kern="1200" dirty="0">
                <a:solidFill>
                  <a:schemeClr val="tx1"/>
                </a:solidFill>
                <a:effectLst/>
                <a:latin typeface="Times New Roman" pitchFamily="18" charset="0"/>
                <a:ea typeface="ＭＳ Ｐ明朝" pitchFamily="18" charset="-128"/>
                <a:cs typeface="+mn-cs"/>
              </a:rPr>
              <a:t>automatically integrates with </a:t>
            </a:r>
            <a:r>
              <a:rPr kumimoji="1" lang="en-US" altLang="ja-JP" sz="1200" b="0" i="0" kern="1200" dirty="0">
                <a:solidFill>
                  <a:schemeClr val="tx1"/>
                </a:solidFill>
                <a:effectLst/>
                <a:latin typeface="Times New Roman" pitchFamily="18" charset="0"/>
                <a:ea typeface="ＭＳ Ｐ明朝" pitchFamily="18" charset="-128"/>
                <a:cs typeface="+mn-cs"/>
              </a:rPr>
              <a:t>AWS KMS, but </a:t>
            </a:r>
            <a:r>
              <a:rPr kumimoji="1" lang="ja-JP" altLang="en-US" sz="1200" b="0" i="0" kern="1200" dirty="0">
                <a:solidFill>
                  <a:schemeClr val="tx1"/>
                </a:solidFill>
                <a:effectLst/>
                <a:latin typeface="Times New Roman" pitchFamily="18" charset="0"/>
                <a:ea typeface="ＭＳ Ｐ明朝" pitchFamily="18" charset="-128"/>
                <a:cs typeface="+mn-cs"/>
              </a:rPr>
              <a:t>not with </a:t>
            </a:r>
            <a:r>
              <a:rPr kumimoji="1" lang="en-US" altLang="ja-JP" sz="1200" b="0" i="0" kern="1200" dirty="0">
                <a:solidFill>
                  <a:schemeClr val="tx1"/>
                </a:solidFill>
                <a:effectLst/>
                <a:latin typeface="Times New Roman" pitchFamily="18" charset="0"/>
                <a:ea typeface="ＭＳ Ｐ明朝" pitchFamily="18" charset="-128"/>
                <a:cs typeface="+mn-cs"/>
              </a:rPr>
              <a:t>HSM; </a:t>
            </a:r>
            <a:r>
              <a:rPr kumimoji="1" lang="ja-JP" altLang="en-US" sz="1200" b="0" i="0" kern="1200" dirty="0">
                <a:solidFill>
                  <a:schemeClr val="tx1"/>
                </a:solidFill>
                <a:effectLst/>
                <a:latin typeface="Times New Roman" pitchFamily="18" charset="0"/>
                <a:ea typeface="ＭＳ Ｐ明朝" pitchFamily="18" charset="-128"/>
                <a:cs typeface="+mn-cs"/>
              </a:rPr>
              <a:t>when using </a:t>
            </a:r>
            <a:r>
              <a:rPr kumimoji="1" lang="en-US" altLang="ja-JP" sz="1200" b="0" i="0" kern="1200" dirty="0">
                <a:solidFill>
                  <a:schemeClr val="tx1"/>
                </a:solidFill>
                <a:effectLst/>
                <a:latin typeface="Times New Roman" pitchFamily="18" charset="0"/>
                <a:ea typeface="ＭＳ Ｐ明朝" pitchFamily="18" charset="-128"/>
                <a:cs typeface="+mn-cs"/>
              </a:rPr>
              <a:t>HSM, you </a:t>
            </a:r>
            <a:r>
              <a:rPr kumimoji="1" lang="ja-JP" altLang="en-US" sz="1200" b="0" i="0" kern="1200" dirty="0">
                <a:solidFill>
                  <a:schemeClr val="tx1"/>
                </a:solidFill>
                <a:effectLst/>
                <a:latin typeface="Times New Roman" pitchFamily="18" charset="0"/>
                <a:ea typeface="ＭＳ Ｐ明朝" pitchFamily="18" charset="-128"/>
                <a:cs typeface="+mn-cs"/>
              </a:rPr>
              <a:t>need to set up a trusted connection between </a:t>
            </a:r>
            <a:r>
              <a:rPr kumimoji="1" lang="en-US" altLang="ja-JP" sz="1200" b="0" i="0" kern="1200" dirty="0">
                <a:solidFill>
                  <a:schemeClr val="tx1"/>
                </a:solidFill>
                <a:effectLst/>
                <a:latin typeface="Times New Roman" pitchFamily="18" charset="0"/>
                <a:ea typeface="ＭＳ Ｐ明朝" pitchFamily="18" charset="-128"/>
                <a:cs typeface="+mn-cs"/>
              </a:rPr>
              <a:t>Amazon Redshift </a:t>
            </a:r>
            <a:r>
              <a:rPr kumimoji="1" lang="ja-JP" altLang="en-US"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a:solidFill>
                  <a:schemeClr val="tx1"/>
                </a:solidFill>
                <a:effectLst/>
                <a:latin typeface="Times New Roman" pitchFamily="18" charset="0"/>
                <a:ea typeface="ＭＳ Ｐ明朝" pitchFamily="18" charset="-128"/>
                <a:cs typeface="+mn-cs"/>
              </a:rPr>
              <a:t>HSM</a:t>
            </a:r>
            <a:r>
              <a:rPr kumimoji="1" lang="ja-JP" altLang="en-US" sz="1200" b="0" i="0" kern="1200" dirty="0">
                <a:solidFill>
                  <a:schemeClr val="tx1"/>
                </a:solidFill>
                <a:effectLst/>
                <a:latin typeface="Times New Roman" pitchFamily="18" charset="0"/>
                <a:ea typeface="ＭＳ Ｐ明朝" pitchFamily="18" charset="-128"/>
                <a:cs typeface="+mn-cs"/>
              </a:rPr>
              <a:t>, using client and server credentials. Therefore, option 3 is the correct answer.</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214</a:t>
            </a:fld>
            <a:endParaRPr lang="en-US" altLang="ja-JP"/>
          </a:p>
        </p:txBody>
      </p:sp>
    </p:spTree>
    <p:extLst>
      <p:ext uri="{BB962C8B-B14F-4D97-AF65-F5344CB8AC3E}">
        <p14:creationId xmlns:p14="http://schemas.microsoft.com/office/powerpoint/2010/main" val="21568805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215</a:t>
            </a:fld>
            <a:endParaRPr lang="en-US" altLang="ja-JP"/>
          </a:p>
        </p:txBody>
      </p:sp>
    </p:spTree>
    <p:extLst>
      <p:ext uri="{BB962C8B-B14F-4D97-AF65-F5344CB8AC3E}">
        <p14:creationId xmlns:p14="http://schemas.microsoft.com/office/powerpoint/2010/main" val="135548851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Redshift</a:t>
            </a:r>
            <a:r>
              <a:rPr kumimoji="1" lang="ja-JP" altLang="en-US" sz="1200" b="0" i="0" kern="1200" dirty="0">
                <a:solidFill>
                  <a:schemeClr val="tx1"/>
                </a:solidFill>
                <a:effectLst/>
                <a:latin typeface="Times New Roman" pitchFamily="18" charset="0"/>
                <a:ea typeface="ＭＳ Ｐ明朝" pitchFamily="18" charset="-128"/>
                <a:cs typeface="+mn-cs"/>
              </a:rPr>
              <a:t>'s </a:t>
            </a:r>
            <a:r>
              <a:rPr kumimoji="1" lang="en-US" altLang="ja-JP" sz="1200" b="0" i="0" kern="1200" dirty="0">
                <a:solidFill>
                  <a:schemeClr val="tx1"/>
                </a:solidFill>
                <a:effectLst/>
                <a:latin typeface="Times New Roman" pitchFamily="18" charset="0"/>
                <a:ea typeface="ＭＳ Ｐ明朝" pitchFamily="18" charset="-128"/>
                <a:cs typeface="+mn-cs"/>
              </a:rPr>
              <a:t>Work Load Management (WLM) allows you to </a:t>
            </a:r>
            <a:r>
              <a:rPr kumimoji="1" lang="ja-JP" altLang="en-US" sz="1200" b="0" i="0" kern="1200" dirty="0">
                <a:solidFill>
                  <a:schemeClr val="tx1"/>
                </a:solidFill>
                <a:effectLst/>
                <a:latin typeface="Times New Roman" pitchFamily="18" charset="0"/>
                <a:ea typeface="ＭＳ Ｐ明朝" pitchFamily="18" charset="-128"/>
                <a:cs typeface="+mn-cs"/>
              </a:rPr>
              <a:t>route the query to a queue when processing a query; </a:t>
            </a:r>
            <a:r>
              <a:rPr kumimoji="1" lang="en-US" altLang="ja-JP" sz="1200" b="0" i="0" kern="1200" dirty="0">
                <a:solidFill>
                  <a:schemeClr val="tx1"/>
                </a:solidFill>
                <a:effectLst/>
                <a:latin typeface="Times New Roman" pitchFamily="18" charset="0"/>
                <a:ea typeface="ＭＳ Ｐ明朝" pitchFamily="18" charset="-128"/>
                <a:cs typeface="+mn-cs"/>
              </a:rPr>
              <a:t>WLM </a:t>
            </a:r>
            <a:r>
              <a:rPr kumimoji="1" lang="ja-JP" altLang="en-US" sz="1200" b="0" i="0" kern="1200" dirty="0">
                <a:solidFill>
                  <a:schemeClr val="tx1"/>
                </a:solidFill>
                <a:effectLst/>
                <a:latin typeface="Times New Roman" pitchFamily="18" charset="0"/>
                <a:ea typeface="ＭＳ Ｐ明朝" pitchFamily="18" charset="-128"/>
                <a:cs typeface="+mn-cs"/>
              </a:rPr>
              <a:t>allows you to specify the </a:t>
            </a:r>
            <a:r>
              <a:rPr kumimoji="1" lang="en-US" altLang="ja-JP" sz="1200" b="0" i="0" kern="1200" dirty="0">
                <a:solidFill>
                  <a:schemeClr val="tx1"/>
                </a:solidFill>
                <a:effectLst/>
                <a:latin typeface="Times New Roman" pitchFamily="18" charset="0"/>
                <a:ea typeface="ＭＳ Ｐ明朝" pitchFamily="18" charset="-128"/>
                <a:cs typeface="+mn-cs"/>
              </a:rPr>
              <a:t>Redshift </a:t>
            </a:r>
            <a:r>
              <a:rPr kumimoji="1" lang="ja-JP" altLang="en-US" sz="1200" b="0" i="0" kern="1200" dirty="0">
                <a:solidFill>
                  <a:schemeClr val="tx1"/>
                </a:solidFill>
                <a:effectLst/>
                <a:latin typeface="Times New Roman" pitchFamily="18" charset="0"/>
                <a:ea typeface="ＭＳ Ｐ明朝" pitchFamily="18" charset="-128"/>
                <a:cs typeface="+mn-cs"/>
              </a:rPr>
              <a:t>resources to be allocated for a query that is thrown to </a:t>
            </a:r>
            <a:r>
              <a:rPr kumimoji="1" lang="en-US" altLang="ja-JP" sz="1200" b="0" i="0" kern="1200" dirty="0">
                <a:solidFill>
                  <a:schemeClr val="tx1"/>
                </a:solidFill>
                <a:effectLst/>
                <a:latin typeface="Times New Roman" pitchFamily="18" charset="0"/>
                <a:ea typeface="ＭＳ Ｐ明朝" pitchFamily="18" charset="-128"/>
                <a:cs typeface="+mn-cs"/>
              </a:rPr>
              <a:t>Redshift</a:t>
            </a:r>
            <a:r>
              <a:rPr kumimoji="1" lang="ja-JP" altLang="en-US" sz="1200" b="0" i="0" kern="1200" dirty="0">
                <a:solidFill>
                  <a:schemeClr val="tx1"/>
                </a:solidFill>
                <a:effectLst/>
                <a:latin typeface="Times New Roman" pitchFamily="18" charset="0"/>
                <a:ea typeface="ＭＳ Ｐ明朝" pitchFamily="18" charset="-128"/>
                <a:cs typeface="+mn-cs"/>
              </a:rPr>
              <a:t> WLM. You can prepare a queue as </a:t>
            </a:r>
            <a:r>
              <a:rPr kumimoji="1" lang="en-US" altLang="ja-JP" sz="1200" b="0" i="0" kern="1200" dirty="0">
                <a:solidFill>
                  <a:schemeClr val="tx1"/>
                </a:solidFill>
                <a:effectLst/>
                <a:latin typeface="Times New Roman" pitchFamily="18" charset="0"/>
                <a:ea typeface="ＭＳ Ｐ明朝" pitchFamily="18" charset="-128"/>
                <a:cs typeface="+mn-cs"/>
              </a:rPr>
              <a:t>WLM in </a:t>
            </a:r>
            <a:r>
              <a:rPr kumimoji="1" lang="ja-JP" altLang="en-US" sz="1200" b="0" i="0" kern="1200" dirty="0">
                <a:solidFill>
                  <a:schemeClr val="tx1"/>
                </a:solidFill>
                <a:effectLst/>
                <a:latin typeface="Times New Roman" pitchFamily="18" charset="0"/>
                <a:ea typeface="ＭＳ Ｐ明朝" pitchFamily="18" charset="-128"/>
                <a:cs typeface="+mn-cs"/>
              </a:rPr>
              <a:t>advance and specify the percentage of memory to be allocated to the queue, the degree of parallelism, and the time of the timeout to determine the allocation of resources to a query or to stop a long-running query to avoid wasting cluster resources. Therefore, option 1 is the correct answer.</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216</a:t>
            </a:fld>
            <a:endParaRPr lang="en-US" altLang="ja-JP"/>
          </a:p>
        </p:txBody>
      </p:sp>
    </p:spTree>
    <p:extLst>
      <p:ext uri="{BB962C8B-B14F-4D97-AF65-F5344CB8AC3E}">
        <p14:creationId xmlns:p14="http://schemas.microsoft.com/office/powerpoint/2010/main" val="249731426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217</a:t>
            </a:fld>
            <a:endParaRPr lang="en-US" altLang="ja-JP"/>
          </a:p>
        </p:txBody>
      </p:sp>
    </p:spTree>
    <p:extLst>
      <p:ext uri="{BB962C8B-B14F-4D97-AF65-F5344CB8AC3E}">
        <p14:creationId xmlns:p14="http://schemas.microsoft.com/office/powerpoint/2010/main" val="162336527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218</a:t>
            </a:fld>
            <a:endParaRPr lang="en-US" altLang="ja-JP"/>
          </a:p>
        </p:txBody>
      </p:sp>
    </p:spTree>
    <p:extLst>
      <p:ext uri="{BB962C8B-B14F-4D97-AF65-F5344CB8AC3E}">
        <p14:creationId xmlns:p14="http://schemas.microsoft.com/office/powerpoint/2010/main" val="31204397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 </a:t>
            </a:r>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Redshift Spectrum to create Redshift cluster tables pointing to the underlying historical data in S3. The analytics team can then query this historical data to cross-reference with the daily reports from Redshift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Redshift is a fully-managed petabyte-scale cloud-based data warehouse product designed for large scale data set storage and analysis.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Amazon Redshift Spectrum, you can efficiently query and retrieve structured and </a:t>
            </a:r>
            <a:r>
              <a:rPr kumimoji="1" lang="en-US" altLang="ja-JP" sz="1200" b="0" i="0" kern="1200" dirty="0" err="1">
                <a:solidFill>
                  <a:schemeClr val="tx1"/>
                </a:solidFill>
                <a:effectLst/>
                <a:latin typeface="Times New Roman" pitchFamily="18" charset="0"/>
                <a:ea typeface="ＭＳ Ｐ明朝" pitchFamily="18" charset="-128"/>
                <a:cs typeface="+mn-cs"/>
              </a:rPr>
              <a:t>semistructured </a:t>
            </a:r>
            <a:r>
              <a:rPr kumimoji="1" lang="en-US" altLang="ja-JP" sz="1200" b="0" i="0" kern="1200" dirty="0">
                <a:solidFill>
                  <a:schemeClr val="tx1"/>
                </a:solidFill>
                <a:effectLst/>
                <a:latin typeface="Times New Roman" pitchFamily="18" charset="0"/>
                <a:ea typeface="ＭＳ Ｐ明朝" pitchFamily="18" charset="-128"/>
                <a:cs typeface="+mn-cs"/>
              </a:rPr>
              <a:t>data from files in Amazon S3 without having to load the data into Amazon Redshift tables. Amazon Redshift Spectrum resides on dedicated Amazon Redshift servers that are independent of your cluster. Redshift Spectrum pushes many compute-intensive tasks, such as predicate filtering and aggregation, down to the Redshift Spectrum layer. Thus, Redshift Spectrum queries use much less of your cluster's processing capacity than other queries.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Redshift Spectrum Overview via - https://aws.amazon.com/blogs/big-data/amazon-redshift-spectrum-extends-data-warehousing-out-to-exabytes-no-loading-required/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Setup access to the historical data via Athena. The analytics team can run historical data queries on Athena and continue the daily reporting on Redshift. In case the reports need to be cross-referenced, the analytics team need to export these in flat files and then do further analysis Amazon Athena is an interactive query service that makes it easy to analyze data directly in Amazon S3 using standard SQL. Athena is serverless, so there is no infrastructure to set up or manage, and customers pay only for the queries they run. You can use Athena to process logs, perform ad-hoc analysis, and run interactive queries. Providing access to historical data via Athena would mean that historical data reconciliation would become difficult as the daily report would still be produced via Redshift. Such a setup is cumbersome to maintain on a day to day basis. Hence the option to use Athena is ruled 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the Redshift COPY command to load the S3 based historical data into Redshift. Once the ad-hoc queries are run for the historic data, it can be removed from Redshift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Glue ETL job to load the S3 based historical data into Redshift. Once the ad-hoc queries are run for the historic data, it can be removed from Redshift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Loading historical data into Redshift via COPY command or Glue ETL job would cost heavy for a one-time ad-hoc process. The same result can be achieved more cost-efficiently by using Redshift Spectrum. Therefore both these options to load historical data into Redshift are also incorrect for the given use-case.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https://docs.aws.amazon.com/redshift/latest/dg/c-using-spectrum.html#c-spectrum-overview https://aws.amazon.com/blogs/big-data/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amazon-redshift-spectrum-extends-data-warehousing-out-to-exabytes-no-loading-required/</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219</a:t>
            </a:fld>
            <a:endParaRPr lang="en-US" altLang="ja-JP"/>
          </a:p>
        </p:txBody>
      </p:sp>
    </p:spTree>
    <p:extLst>
      <p:ext uri="{BB962C8B-B14F-4D97-AF65-F5344CB8AC3E}">
        <p14:creationId xmlns:p14="http://schemas.microsoft.com/office/powerpoint/2010/main" val="182660762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220</a:t>
            </a:fld>
            <a:endParaRPr lang="en-US" altLang="ja-JP"/>
          </a:p>
        </p:txBody>
      </p:sp>
    </p:spTree>
    <p:extLst>
      <p:ext uri="{BB962C8B-B14F-4D97-AF65-F5344CB8AC3E}">
        <p14:creationId xmlns:p14="http://schemas.microsoft.com/office/powerpoint/2010/main" val="290802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a:t>
            </a:fld>
            <a:endParaRPr lang="en-US" altLang="ja-JP"/>
          </a:p>
        </p:txBody>
      </p:sp>
    </p:spTree>
    <p:extLst>
      <p:ext uri="{BB962C8B-B14F-4D97-AF65-F5344CB8AC3E}">
        <p14:creationId xmlns:p14="http://schemas.microsoft.com/office/powerpoint/2010/main" val="269406959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221</a:t>
            </a:fld>
            <a:endParaRPr lang="en-US" altLang="ja-JP"/>
          </a:p>
        </p:txBody>
      </p:sp>
    </p:spTree>
    <p:extLst>
      <p:ext uri="{BB962C8B-B14F-4D97-AF65-F5344CB8AC3E}">
        <p14:creationId xmlns:p14="http://schemas.microsoft.com/office/powerpoint/2010/main" val="42461297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222</a:t>
            </a:fld>
            <a:endParaRPr lang="en-US" altLang="ja-JP"/>
          </a:p>
        </p:txBody>
      </p:sp>
    </p:spTree>
    <p:extLst>
      <p:ext uri="{BB962C8B-B14F-4D97-AF65-F5344CB8AC3E}">
        <p14:creationId xmlns:p14="http://schemas.microsoft.com/office/powerpoint/2010/main" val="115350575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In this scenario, </a:t>
            </a:r>
            <a:r>
              <a:rPr kumimoji="1" lang="en-US" altLang="ja-JP" sz="1200" b="0" i="0" kern="1200" dirty="0">
                <a:solidFill>
                  <a:schemeClr val="tx1"/>
                </a:solidFill>
                <a:effectLst/>
                <a:latin typeface="Times New Roman" pitchFamily="18" charset="0"/>
                <a:ea typeface="ＭＳ Ｐ明朝" pitchFamily="18" charset="-128"/>
                <a:cs typeface="+mn-cs"/>
              </a:rPr>
              <a:t>Redshift will be </a:t>
            </a:r>
            <a:r>
              <a:rPr kumimoji="1" lang="ja-JP" altLang="en-US" sz="1200" b="0" i="0" kern="1200" dirty="0">
                <a:solidFill>
                  <a:schemeClr val="tx1"/>
                </a:solidFill>
                <a:effectLst/>
                <a:latin typeface="Times New Roman" pitchFamily="18" charset="0"/>
                <a:ea typeface="ＭＳ Ｐ明朝" pitchFamily="18" charset="-128"/>
                <a:cs typeface="+mn-cs"/>
              </a:rPr>
              <a:t>used throughout the year, so you can save money by using a reserved node. Therefore, option 1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2 is incorrect. Since on-demand nodes incur normal charges, the discount is not applicable and is not cost-optimal.</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The service called Scheduled Reserved Node cannot be selected.</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a:t>
            </a:r>
            <a:r>
              <a:rPr kumimoji="1" lang="en-US" altLang="ja-JP" sz="1200" b="0" i="0" kern="1200" dirty="0">
                <a:solidFill>
                  <a:schemeClr val="tx1"/>
                </a:solidFill>
                <a:effectLst/>
                <a:latin typeface="Times New Roman" pitchFamily="18" charset="0"/>
                <a:ea typeface="ＭＳ Ｐ明朝" pitchFamily="18" charset="-128"/>
                <a:cs typeface="+mn-cs"/>
              </a:rPr>
              <a:t>Redshift </a:t>
            </a:r>
            <a:r>
              <a:rPr kumimoji="1" lang="ja-JP" altLang="en-US" sz="1200" b="0" i="0" kern="1200" dirty="0">
                <a:solidFill>
                  <a:schemeClr val="tx1"/>
                </a:solidFill>
                <a:effectLst/>
                <a:latin typeface="Times New Roman" pitchFamily="18" charset="0"/>
                <a:ea typeface="ＭＳ Ｐ明朝" pitchFamily="18" charset="-128"/>
                <a:cs typeface="+mn-cs"/>
              </a:rPr>
              <a:t>does not allow you to set up a spot instance.</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223</a:t>
            </a:fld>
            <a:endParaRPr lang="en-US" altLang="ja-JP"/>
          </a:p>
        </p:txBody>
      </p:sp>
    </p:spTree>
    <p:extLst>
      <p:ext uri="{BB962C8B-B14F-4D97-AF65-F5344CB8AC3E}">
        <p14:creationId xmlns:p14="http://schemas.microsoft.com/office/powerpoint/2010/main" val="134288540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224</a:t>
            </a:fld>
            <a:endParaRPr lang="en-US" altLang="ja-JP"/>
          </a:p>
        </p:txBody>
      </p:sp>
    </p:spTree>
    <p:extLst>
      <p:ext uri="{BB962C8B-B14F-4D97-AF65-F5344CB8AC3E}">
        <p14:creationId xmlns:p14="http://schemas.microsoft.com/office/powerpoint/2010/main" val="325213153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226</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227</a:t>
            </a:fld>
            <a:endParaRPr lang="en-US" altLang="ja-JP"/>
          </a:p>
        </p:txBody>
      </p:sp>
    </p:spTree>
    <p:extLst>
      <p:ext uri="{BB962C8B-B14F-4D97-AF65-F5344CB8AC3E}">
        <p14:creationId xmlns:p14="http://schemas.microsoft.com/office/powerpoint/2010/main" val="149939388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You can use a Lambda function to process Amazon Simple Notification Service notifications. Amazon SNS supports Lambda functions as a target for messages sent to a topic. This solution decouples the Amazon EC2 application from Lambda and ensures the Lambda function is invoked.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"Amazon SNS"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SQS" is incorrect. You cannot invoke a Lambda function using Amazon SQS. Lambda can be configured to poll a queue, as SQS is pull-based, but it is not push-based like SNS which is what this solution is looking for.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MQ" is incorrect. Amazon MQ is similar to SQS but is used for existing applications that are being migrated into AWS. SQS should be used for new applications being created in the cloud.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"AWS Step Functions" is incorrect. AWS Step Functions is a workflow service. It is not the best solution for this scenario.</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https://docs.aws.amazon.com/lambda/latest/dg/with-sns.html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https://aws.amazon.com/sns/features/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https://digitalcloud.training/certification-training/aws-solutions-architect-associate/compute/aws-lambda/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https://digitalcloud.training/certification-training/aws-solutions-architect-associate/application-integration/amazon-sns/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228</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229</a:t>
            </a:fld>
            <a:endParaRPr lang="en-US" altLang="ja-JP"/>
          </a:p>
        </p:txBody>
      </p:sp>
    </p:spTree>
    <p:extLst>
      <p:ext uri="{BB962C8B-B14F-4D97-AF65-F5344CB8AC3E}">
        <p14:creationId xmlns:p14="http://schemas.microsoft.com/office/powerpoint/2010/main" val="235879356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230</a:t>
            </a:fld>
            <a:endParaRPr lang="en-US" altLang="ja-JP"/>
          </a:p>
        </p:txBody>
      </p:sp>
    </p:spTree>
    <p:extLst>
      <p:ext uri="{BB962C8B-B14F-4D97-AF65-F5344CB8AC3E}">
        <p14:creationId xmlns:p14="http://schemas.microsoft.com/office/powerpoint/2010/main" val="151986655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4, 5</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231</a:t>
            </a:fld>
            <a:endParaRPr lang="en-US" altLang="ja-JP"/>
          </a:p>
        </p:txBody>
      </p:sp>
    </p:spTree>
    <p:extLst>
      <p:ext uri="{BB962C8B-B14F-4D97-AF65-F5344CB8AC3E}">
        <p14:creationId xmlns:p14="http://schemas.microsoft.com/office/powerpoint/2010/main" val="4005598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a:t>
            </a:fld>
            <a:endParaRPr lang="en-US" altLang="ja-JP"/>
          </a:p>
        </p:txBody>
      </p:sp>
    </p:spTree>
    <p:extLst>
      <p:ext uri="{BB962C8B-B14F-4D97-AF65-F5344CB8AC3E}">
        <p14:creationId xmlns:p14="http://schemas.microsoft.com/office/powerpoint/2010/main" val="149896503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232</a:t>
            </a:fld>
            <a:endParaRPr lang="en-US" altLang="ja-JP"/>
          </a:p>
        </p:txBody>
      </p:sp>
    </p:spTree>
    <p:extLst>
      <p:ext uri="{BB962C8B-B14F-4D97-AF65-F5344CB8AC3E}">
        <p14:creationId xmlns:p14="http://schemas.microsoft.com/office/powerpoint/2010/main" val="353252847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233</a:t>
            </a:fld>
            <a:endParaRPr lang="en-US" altLang="ja-JP"/>
          </a:p>
        </p:txBody>
      </p:sp>
    </p:spTree>
    <p:extLst>
      <p:ext uri="{BB962C8B-B14F-4D97-AF65-F5344CB8AC3E}">
        <p14:creationId xmlns:p14="http://schemas.microsoft.com/office/powerpoint/2010/main" val="26359618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234</a:t>
            </a:fld>
            <a:endParaRPr lang="en-US" altLang="ja-JP"/>
          </a:p>
        </p:txBody>
      </p:sp>
    </p:spTree>
    <p:extLst>
      <p:ext uri="{BB962C8B-B14F-4D97-AF65-F5344CB8AC3E}">
        <p14:creationId xmlns:p14="http://schemas.microsoft.com/office/powerpoint/2010/main" val="286920150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SNS message deliveries to AWS Lambda have crossed the account concurrency quota for Lambda, so the team needs to contact AWS support to raise the account limit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Simple Notification Service (SNS) is a highly available, durable, secure, fully managed pub/sub messaging service that enables you to decouple microservices, distributed systems, and serverless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SNS Works: via - https://aws.amazon.com/sns/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With AWS Lambda, you can run code without provisioning or managing servers. You pay only for the compute time that you consume-there's no charge when your code isn't running.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Lambda currently supports 1000 concurrent executions per AWS account per region. If your Amazon SNS message deliveries to AWS Lambda contribute to crossing these concurrency quotas, your Amazon SNS message deliveries will be throttled. You need to contact AWS support to raise the account limit. Therefore this option is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SNS has hit a scalability limit, so the team needs to contact AWS support to raise the account limit - Amazon SNS leverages the proven AWS cloud to dynamically scale with your application. You don't need to contact AWS support, as SNS is a fully managed service, taking care of the heavy lifting related to capacity planning, provisioning, monitoring, and patching.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engineering team needs to provision more servers running the SNS service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engineering team needs to provision more servers running the Lambda service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As both Lambda and SNS are serverless and fully managed services, the engineering team cannot provision more servers. Both of these options are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https://aws.amazon.com/sns/faqs/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235</a:t>
            </a:fld>
            <a:endParaRPr lang="en-US" altLang="ja-JP"/>
          </a:p>
        </p:txBody>
      </p:sp>
    </p:spTree>
    <p:extLst>
      <p:ext uri="{BB962C8B-B14F-4D97-AF65-F5344CB8AC3E}">
        <p14:creationId xmlns:p14="http://schemas.microsoft.com/office/powerpoint/2010/main" val="3950913790"/>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236</a:t>
            </a:fld>
            <a:endParaRPr lang="en-US" altLang="ja-JP"/>
          </a:p>
        </p:txBody>
      </p:sp>
    </p:spTree>
    <p:extLst>
      <p:ext uri="{BB962C8B-B14F-4D97-AF65-F5344CB8AC3E}">
        <p14:creationId xmlns:p14="http://schemas.microsoft.com/office/powerpoint/2010/main" val="160960692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238</a:t>
            </a:fld>
            <a:endParaRPr lang="en-US" altLang="ja-JP"/>
          </a:p>
        </p:txBody>
      </p:sp>
    </p:spTree>
    <p:extLst>
      <p:ext uri="{BB962C8B-B14F-4D97-AF65-F5344CB8AC3E}">
        <p14:creationId xmlns:p14="http://schemas.microsoft.com/office/powerpoint/2010/main" val="317129970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239</a:t>
            </a:fld>
            <a:endParaRPr lang="en-US" altLang="ja-JP"/>
          </a:p>
        </p:txBody>
      </p:sp>
    </p:spTree>
    <p:extLst>
      <p:ext uri="{BB962C8B-B14F-4D97-AF65-F5344CB8AC3E}">
        <p14:creationId xmlns:p14="http://schemas.microsoft.com/office/powerpoint/2010/main" val="392955771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services that encrypt stored data by default are </a:t>
            </a:r>
            <a:r>
              <a:rPr kumimoji="1" lang="en-US" altLang="ja-JP" sz="1200" b="0" i="0" kern="1200" dirty="0">
                <a:solidFill>
                  <a:schemeClr val="tx1"/>
                </a:solidFill>
                <a:effectLst/>
                <a:latin typeface="Times New Roman" pitchFamily="18" charset="0"/>
                <a:ea typeface="ＭＳ Ｐ明朝" pitchFamily="18" charset="-128"/>
                <a:cs typeface="+mn-cs"/>
              </a:rPr>
              <a:t>AWS Storage Gateway </a:t>
            </a:r>
            <a:r>
              <a:rPr kumimoji="1" lang="ja-JP" altLang="en-US"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a:solidFill>
                  <a:schemeClr val="tx1"/>
                </a:solidFill>
                <a:effectLst/>
                <a:latin typeface="Times New Roman" pitchFamily="18" charset="0"/>
                <a:ea typeface="ＭＳ Ｐ明朝" pitchFamily="18" charset="-128"/>
                <a:cs typeface="+mn-cs"/>
              </a:rPr>
              <a:t>Amazon Glacier.</a:t>
            </a:r>
            <a:r>
              <a:rPr kumimoji="1" lang="ja-JP" altLang="en-US" sz="1200" b="0" i="0" kern="1200" dirty="0">
                <a:solidFill>
                  <a:schemeClr val="tx1"/>
                </a:solidFill>
                <a:effectLst/>
                <a:latin typeface="Times New Roman" pitchFamily="18" charset="0"/>
                <a:ea typeface="ＭＳ Ｐ明朝" pitchFamily="18" charset="-128"/>
                <a:cs typeface="+mn-cs"/>
              </a:rPr>
              <a:t> Therefore, options 1 and 2 are correct.</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All data stored by the </a:t>
            </a:r>
            <a:r>
              <a:rPr kumimoji="1" lang="en-US" altLang="ja-JP" sz="1200" b="0" i="0" kern="1200" dirty="0">
                <a:solidFill>
                  <a:schemeClr val="tx1"/>
                </a:solidFill>
                <a:effectLst/>
                <a:latin typeface="Times New Roman" pitchFamily="18" charset="0"/>
                <a:ea typeface="ＭＳ Ｐ明朝" pitchFamily="18" charset="-128"/>
                <a:cs typeface="+mn-cs"/>
              </a:rPr>
              <a:t>AWS Storage Gateway is encrypted on the </a:t>
            </a:r>
            <a:r>
              <a:rPr kumimoji="1" lang="ja-JP" altLang="en-US" sz="1200" b="0" i="0" kern="1200" dirty="0">
                <a:solidFill>
                  <a:schemeClr val="tx1"/>
                </a:solidFill>
                <a:effectLst/>
                <a:latin typeface="Times New Roman" pitchFamily="18" charset="0"/>
                <a:ea typeface="ＭＳ Ｐ明朝" pitchFamily="18" charset="-128"/>
                <a:cs typeface="+mn-cs"/>
              </a:rPr>
              <a:t>server side using the </a:t>
            </a:r>
            <a:r>
              <a:rPr kumimoji="1" lang="en-US" altLang="ja-JP" sz="1200" b="0" i="0" kern="1200" dirty="0">
                <a:solidFill>
                  <a:schemeClr val="tx1"/>
                </a:solidFill>
                <a:effectLst/>
                <a:latin typeface="Times New Roman" pitchFamily="18" charset="0"/>
                <a:ea typeface="ＭＳ Ｐ明朝" pitchFamily="18" charset="-128"/>
                <a:cs typeface="+mn-cs"/>
              </a:rPr>
              <a:t>Amazon S3 </a:t>
            </a:r>
            <a:r>
              <a:rPr kumimoji="1" lang="ja-JP" altLang="en-US" sz="1200" b="0" i="0" kern="1200" dirty="0">
                <a:solidFill>
                  <a:schemeClr val="tx1"/>
                </a:solidFill>
                <a:effectLst/>
                <a:latin typeface="Times New Roman" pitchFamily="18" charset="0"/>
                <a:ea typeface="ＭＳ Ｐ明朝" pitchFamily="18" charset="-128"/>
                <a:cs typeface="+mn-cs"/>
              </a:rPr>
              <a:t>Management Encryption Key (</a:t>
            </a:r>
            <a:r>
              <a:rPr kumimoji="1" lang="en-US" altLang="ja-JP" sz="1200" b="0" i="0" kern="1200" dirty="0">
                <a:solidFill>
                  <a:schemeClr val="tx1"/>
                </a:solidFill>
                <a:effectLst/>
                <a:latin typeface="Times New Roman" pitchFamily="18" charset="0"/>
                <a:ea typeface="ＭＳ Ｐ明朝" pitchFamily="18" charset="-128"/>
                <a:cs typeface="+mn-cs"/>
              </a:rPr>
              <a:t>SSE-S3</a:t>
            </a:r>
            <a:r>
              <a:rPr kumimoji="1" lang="ja-JP" altLang="en-US" sz="1200" b="0" i="0" kern="1200" dirty="0">
                <a:solidFill>
                  <a:schemeClr val="tx1"/>
                </a:solidFill>
                <a:effectLst/>
                <a:latin typeface="Times New Roman" pitchFamily="18" charset="0"/>
                <a:ea typeface="ＭＳ Ｐ明朝" pitchFamily="18" charset="-128"/>
                <a:cs typeface="+mn-cs"/>
              </a:rPr>
              <a:t>) by default. You can also optionally configure each file share to encrypt objects with an </a:t>
            </a:r>
            <a:r>
              <a:rPr kumimoji="1" lang="en-US" altLang="ja-JP" sz="1200" b="0" i="0" kern="1200" dirty="0">
                <a:solidFill>
                  <a:schemeClr val="tx1"/>
                </a:solidFill>
                <a:effectLst/>
                <a:latin typeface="Times New Roman" pitchFamily="18" charset="0"/>
                <a:ea typeface="ＭＳ Ｐ明朝" pitchFamily="18" charset="-128"/>
                <a:cs typeface="+mn-cs"/>
              </a:rPr>
              <a:t>AWS KMS </a:t>
            </a:r>
            <a:r>
              <a:rPr kumimoji="1" lang="ja-JP" altLang="en-US" sz="1200" b="0" i="0" kern="1200" dirty="0">
                <a:solidFill>
                  <a:schemeClr val="tx1"/>
                </a:solidFill>
                <a:effectLst/>
                <a:latin typeface="Times New Roman" pitchFamily="18" charset="0"/>
                <a:ea typeface="ＭＳ Ｐ明朝" pitchFamily="18" charset="-128"/>
                <a:cs typeface="+mn-cs"/>
              </a:rPr>
              <a:t>management key using </a:t>
            </a:r>
            <a:r>
              <a:rPr kumimoji="1" lang="en-US" altLang="ja-JP" sz="1200" b="0" i="0" kern="1200" dirty="0">
                <a:solidFill>
                  <a:schemeClr val="tx1"/>
                </a:solidFill>
                <a:effectLst/>
                <a:latin typeface="Times New Roman" pitchFamily="18" charset="0"/>
                <a:ea typeface="ＭＳ Ｐ明朝" pitchFamily="18" charset="-128"/>
                <a:cs typeface="+mn-cs"/>
              </a:rPr>
              <a:t>SSE-KMS </a:t>
            </a:r>
            <a:r>
              <a:rPr kumimoji="1" lang="ja-JP" altLang="en-US" sz="1200" b="0" i="0" kern="1200" dirty="0">
                <a:solidFill>
                  <a:schemeClr val="tx1"/>
                </a:solidFill>
                <a:effectLst/>
                <a:latin typeface="Times New Roman" pitchFamily="18" charset="0"/>
                <a:ea typeface="ＭＳ Ｐ明朝" pitchFamily="18" charset="-128"/>
                <a:cs typeface="+mn-cs"/>
              </a:rPr>
              <a:t>when using the File Gateway.</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Glacier </a:t>
            </a:r>
            <a:r>
              <a:rPr kumimoji="1" lang="ja-JP" altLang="en-US" sz="1200" b="0" i="0" kern="1200" dirty="0">
                <a:solidFill>
                  <a:schemeClr val="tx1"/>
                </a:solidFill>
                <a:effectLst/>
                <a:latin typeface="Times New Roman" pitchFamily="18" charset="0"/>
                <a:ea typeface="ＭＳ Ｐ明朝" pitchFamily="18" charset="-128"/>
                <a:cs typeface="+mn-cs"/>
              </a:rPr>
              <a:t>encrypts stored data by default and supports secure data transfer via </a:t>
            </a:r>
            <a:r>
              <a:rPr kumimoji="1" lang="en-US" altLang="ja-JP" sz="1200" b="0" i="0" kern="1200" dirty="0">
                <a:solidFill>
                  <a:schemeClr val="tx1"/>
                </a:solidFill>
                <a:effectLst/>
                <a:latin typeface="Times New Roman" pitchFamily="18" charset="0"/>
                <a:ea typeface="ＭＳ Ｐ明朝" pitchFamily="18" charset="-128"/>
                <a:cs typeface="+mn-cs"/>
              </a:rPr>
              <a:t>SSL.</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Other services do not enforce data encryption unless data encryption is set by the user.</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240</a:t>
            </a:fld>
            <a:endParaRPr lang="en-US" altLang="ja-JP"/>
          </a:p>
        </p:txBody>
      </p:sp>
    </p:spTree>
    <p:extLst>
      <p:ext uri="{BB962C8B-B14F-4D97-AF65-F5344CB8AC3E}">
        <p14:creationId xmlns:p14="http://schemas.microsoft.com/office/powerpoint/2010/main" val="91768674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241</a:t>
            </a:fld>
            <a:endParaRPr lang="en-US" altLang="ja-JP"/>
          </a:p>
        </p:txBody>
      </p:sp>
    </p:spTree>
    <p:extLst>
      <p:ext uri="{BB962C8B-B14F-4D97-AF65-F5344CB8AC3E}">
        <p14:creationId xmlns:p14="http://schemas.microsoft.com/office/powerpoint/2010/main" val="201609428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242</a:t>
            </a:fld>
            <a:endParaRPr lang="en-US" altLang="ja-JP"/>
          </a:p>
        </p:txBody>
      </p:sp>
    </p:spTree>
    <p:extLst>
      <p:ext uri="{BB962C8B-B14F-4D97-AF65-F5344CB8AC3E}">
        <p14:creationId xmlns:p14="http://schemas.microsoft.com/office/powerpoint/2010/main" val="800765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Kinesis Data Streams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Kinesis Data Streams (KDS) is a massively scalable and durable real-time data streaming service. KDS can continuously capture gigabytes of data per second from hundreds of thousands of sources such as website clickstreams, database event streams, financial transactions, social media feeds, IT logs, and location-tracking events. The data collected is available in milliseconds to enable real-time analytics use cases such as real-time dashboards, real-time anomaly detection, dynamic pricing, and more.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Kinesis Data Streams enables real-time processing of streaming big data. It provides ordering of records, as well as the ability to read and/or replay records in the same order to multiple Amazon Kinesis Applications. The Amazon Kinesis Client Library (KCL) delivers all records for a given partition key to the same record processor, making it easier to build multiple applications reading from the same Amazon Kinesis data stream (for example, to perform counting, aggregation, and filtering). Amazon Kinesis Data Streams is recommended when you need the ability for multiple applications to consume the same stream concurrently. For example, you have one application that updates a real-time dashboard and another application that archives data to Amazon Redshift. You want both applications to consume data from the same stream concurrently and independently.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KDS provides the ability for multiple applications to consume the same stream concurrently via - https://aws.amazon.com/kinesis/data-streams/faqs/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Kinesis Data Firehose - Amazon Kinesis Data Firehose is the easiest way to load streaming data into data stores and analytics tools. It can capture, transform, and load streaming data into Amazon S3, Amazon Redshift, Amazon Elasticsearch Service, and Splunk, enabling near real-time analytics with existing business intelligence tools and dashboards you're already using today. It is a fully managed service that automatically scales to match the throughput of your data and requires no ongoing administration. It can also batch, compress, and encrypt the data before loading it, minimizing the amount of storage used at the destination and increasing security. As Kinesis Data Firehose is used to load streaming data into data stores,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Kinesis Data Analytics - Amazon Kinesis Data Analytics is the easiest way to analyze streaming data in real-time. You can quickly build SQL queries and sophisticated Java applications using built-in templates and operators for common processing functions to organize, transform, aggregate, and analyze data at any scale. Kinesis Data Analytics enables you to easily and quickly build queries and sophisticated streaming applications in three simple steps: setup your streaming data sources, write your queries or streaming applications and set up your destination for processed data. As Kinesis Data Analytics is used to build SQL queries and sophisticated Java applications,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SQS - Amazon Simple Queue Service (SQS) is a fully managed message queuing service that enables you to decouple and scale microservices, distributed systems, and serverless applications. SQS offers two types of message queues. Standard queues offer maximum throughput, best-effort ordering, and at-least-once delivery. SQS FIFO queues are designed to guarantee that messages are processed exactly once, in the exact order that they are sent. For SQS, you cannot have the same message being consumed by multiple consumers at the same time,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remember that Kinesis Data Firehose is used to load streaming data into data stores (Amazon S3, Amazon Redshift, Amazon Elasticsearch Service, and Splunk) whereas Kinesis Data Streams provides support for real-time processing of streaming data. It provides ordering of records, as well as the ability to read and/or replay records in the same order to multiple downstream Amazon Kinesis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https://aws.amazon.com/kinesis/data-streams/faqs/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https://aws.amazon.com/kinesis/data-firehose/faqs/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https://aws.amazon.com/kinesis/data-analytics/faqs/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a:t>
            </a:fld>
            <a:endParaRPr lang="en-US" altLang="ja-JP"/>
          </a:p>
        </p:txBody>
      </p:sp>
    </p:spTree>
    <p:extLst>
      <p:ext uri="{BB962C8B-B14F-4D97-AF65-F5344CB8AC3E}">
        <p14:creationId xmlns:p14="http://schemas.microsoft.com/office/powerpoint/2010/main" val="256370216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Using a storage gateway's cached volumes, you can use </a:t>
            </a:r>
            <a:r>
              <a:rPr kumimoji="1" lang="en-US" altLang="ja-JP" sz="1200" b="0" i="0" kern="1200" dirty="0">
                <a:solidFill>
                  <a:schemeClr val="tx1"/>
                </a:solidFill>
                <a:effectLst/>
                <a:latin typeface="Times New Roman" pitchFamily="18" charset="0"/>
                <a:ea typeface="ＭＳ Ｐ明朝" pitchFamily="18" charset="-128"/>
                <a:cs typeface="+mn-cs"/>
              </a:rPr>
              <a:t>S3 </a:t>
            </a:r>
            <a:r>
              <a:rPr kumimoji="1" lang="ja-JP" altLang="en-US" sz="1200" b="0" i="0" kern="1200" dirty="0">
                <a:solidFill>
                  <a:schemeClr val="tx1"/>
                </a:solidFill>
                <a:effectLst/>
                <a:latin typeface="Times New Roman" pitchFamily="18" charset="0"/>
                <a:ea typeface="ＭＳ Ｐ明朝" pitchFamily="18" charset="-128"/>
                <a:cs typeface="+mn-cs"/>
              </a:rPr>
              <a:t>as your primary data storage while keeping frequently accessed data in your local environment. Therefore, option 1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Cached volumes minimize the need to scale on-premises storage infrastructure. At the same time, applications will continue to have low-latency access to frequently accessed data. The storage volume size that can be created is up to </a:t>
            </a:r>
            <a:r>
              <a:rPr kumimoji="1" lang="en-US" altLang="ja-JP" sz="1200" b="0" i="0" kern="1200" dirty="0">
                <a:solidFill>
                  <a:schemeClr val="tx1"/>
                </a:solidFill>
                <a:effectLst/>
                <a:latin typeface="Times New Roman" pitchFamily="18" charset="0"/>
                <a:ea typeface="ＭＳ Ｐ明朝" pitchFamily="18" charset="-128"/>
                <a:cs typeface="+mn-cs"/>
              </a:rPr>
              <a:t>32TiB</a:t>
            </a:r>
            <a:r>
              <a:rPr kumimoji="1" lang="ja-JP" altLang="en-US" sz="1200" b="0" i="0" kern="1200" dirty="0">
                <a:solidFill>
                  <a:schemeClr val="tx1"/>
                </a:solidFill>
                <a:effectLst/>
                <a:latin typeface="Times New Roman" pitchFamily="18" charset="0"/>
                <a:ea typeface="ＭＳ Ｐ明朝" pitchFamily="18" charset="-128"/>
                <a:cs typeface="+mn-cs"/>
              </a:rPr>
              <a:t>, which can be attached to an on-premises application server as an </a:t>
            </a:r>
            <a:r>
              <a:rPr kumimoji="1" lang="en-US" altLang="ja-JP" sz="1200" b="0" i="0" kern="1200" dirty="0">
                <a:solidFill>
                  <a:schemeClr val="tx1"/>
                </a:solidFill>
                <a:effectLst/>
                <a:latin typeface="Times New Roman" pitchFamily="18" charset="0"/>
                <a:ea typeface="ＭＳ Ｐ明朝" pitchFamily="18" charset="-128"/>
                <a:cs typeface="+mn-cs"/>
              </a:rPr>
              <a:t>iSCSI </a:t>
            </a:r>
            <a:r>
              <a:rPr kumimoji="1" lang="ja-JP" altLang="en-US" sz="1200" b="0" i="0" kern="1200" dirty="0">
                <a:solidFill>
                  <a:schemeClr val="tx1"/>
                </a:solidFill>
                <a:effectLst/>
                <a:latin typeface="Times New Roman" pitchFamily="18" charset="0"/>
                <a:ea typeface="ＭＳ Ｐ明朝" pitchFamily="18" charset="-128"/>
                <a:cs typeface="+mn-cs"/>
              </a:rPr>
              <a:t>device. The gateway stores stored data in storage volumes created in </a:t>
            </a:r>
            <a:r>
              <a:rPr kumimoji="1" lang="en-US" altLang="ja-JP" sz="1200" b="0" i="0" kern="1200" dirty="0">
                <a:solidFill>
                  <a:schemeClr val="tx1"/>
                </a:solidFill>
                <a:effectLst/>
                <a:latin typeface="Times New Roman" pitchFamily="18" charset="0"/>
                <a:ea typeface="ＭＳ Ｐ明朝" pitchFamily="18" charset="-128"/>
                <a:cs typeface="+mn-cs"/>
              </a:rPr>
              <a:t>Amazon S3 </a:t>
            </a:r>
            <a:r>
              <a:rPr kumimoji="1" lang="ja-JP" altLang="en-US" sz="1200" b="0" i="0" kern="1200" dirty="0">
                <a:solidFill>
                  <a:schemeClr val="tx1"/>
                </a:solidFill>
                <a:effectLst/>
                <a:latin typeface="Times New Roman" pitchFamily="18" charset="0"/>
                <a:ea typeface="ＭＳ Ｐ明朝" pitchFamily="18" charset="-128"/>
                <a:cs typeface="+mn-cs"/>
              </a:rPr>
              <a:t>and keeps recently loaded data in the on-premises storage gateway's cache and uploads it to buffer storage.</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2 is incorrect. Using a storage gateway's storage-type volume uses local storage as the primary and backs up its data to </a:t>
            </a:r>
            <a:r>
              <a:rPr kumimoji="1" lang="en-US" altLang="ja-JP" sz="1200" b="0" i="0" kern="1200" dirty="0">
                <a:solidFill>
                  <a:schemeClr val="tx1"/>
                </a:solidFill>
                <a:effectLst/>
                <a:latin typeface="Times New Roman" pitchFamily="18" charset="0"/>
                <a:ea typeface="ＭＳ Ｐ明朝" pitchFamily="18" charset="-128"/>
                <a:cs typeface="+mn-cs"/>
              </a:rPr>
              <a:t>S3 </a:t>
            </a:r>
            <a:r>
              <a:rPr kumimoji="1" lang="ja-JP" altLang="en-US" sz="1200" b="0" i="0" kern="1200" dirty="0">
                <a:solidFill>
                  <a:schemeClr val="tx1"/>
                </a:solidFill>
                <a:effectLst/>
                <a:latin typeface="Times New Roman" pitchFamily="18" charset="0"/>
                <a:ea typeface="ＭＳ Ｐ明朝" pitchFamily="18" charset="-128"/>
                <a:cs typeface="+mn-cs"/>
              </a:rPr>
              <a:t>asynchronously. In this case, a cached volume meets the requirements.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a:t>
            </a:r>
            <a:r>
              <a:rPr kumimoji="1" lang="en-US" altLang="ja-JP" sz="1200" b="0" i="0" kern="1200" dirty="0">
                <a:solidFill>
                  <a:schemeClr val="tx1"/>
                </a:solidFill>
                <a:effectLst/>
                <a:latin typeface="Times New Roman" pitchFamily="18" charset="0"/>
                <a:ea typeface="ＭＳ Ｐ明朝" pitchFamily="18" charset="-128"/>
                <a:cs typeface="+mn-cs"/>
              </a:rPr>
              <a:t>Glacier </a:t>
            </a:r>
            <a:r>
              <a:rPr kumimoji="1" lang="ja-JP" altLang="en-US" sz="1200" b="0" i="0" kern="1200" dirty="0">
                <a:solidFill>
                  <a:schemeClr val="tx1"/>
                </a:solidFill>
                <a:effectLst/>
                <a:latin typeface="Times New Roman" pitchFamily="18" charset="0"/>
                <a:ea typeface="ＭＳ Ｐ明朝" pitchFamily="18" charset="-128"/>
                <a:cs typeface="+mn-cs"/>
              </a:rPr>
              <a:t>is inappropriate because it uses </a:t>
            </a:r>
            <a:r>
              <a:rPr kumimoji="1" lang="en-US" altLang="ja-JP" sz="1200" b="0" i="0" kern="1200" dirty="0">
                <a:solidFill>
                  <a:schemeClr val="tx1"/>
                </a:solidFill>
                <a:effectLst/>
                <a:latin typeface="Times New Roman" pitchFamily="18" charset="0"/>
                <a:ea typeface="ＭＳ Ｐ明朝" pitchFamily="18" charset="-128"/>
                <a:cs typeface="+mn-cs"/>
              </a:rPr>
              <a:t>S3 </a:t>
            </a:r>
            <a:r>
              <a:rPr kumimoji="1" lang="ja-JP" altLang="en-US" sz="1200" b="0" i="0" kern="1200" dirty="0">
                <a:solidFill>
                  <a:schemeClr val="tx1"/>
                </a:solidFill>
                <a:effectLst/>
                <a:latin typeface="Times New Roman" pitchFamily="18" charset="0"/>
                <a:ea typeface="ＭＳ Ｐ明朝" pitchFamily="18" charset="-128"/>
                <a:cs typeface="+mn-cs"/>
              </a:rPr>
              <a:t>storage for hybrid configuration with a storage gateway. And since </a:t>
            </a:r>
            <a:r>
              <a:rPr kumimoji="1" lang="en-US" altLang="ja-JP" sz="1200" b="0" i="0" kern="1200" dirty="0">
                <a:solidFill>
                  <a:schemeClr val="tx1"/>
                </a:solidFill>
                <a:effectLst/>
                <a:latin typeface="Times New Roman" pitchFamily="18" charset="0"/>
                <a:ea typeface="ＭＳ Ｐ明朝" pitchFamily="18" charset="-128"/>
                <a:cs typeface="+mn-cs"/>
              </a:rPr>
              <a:t>Glacier </a:t>
            </a:r>
            <a:r>
              <a:rPr kumimoji="1" lang="ja-JP" altLang="en-US" sz="1200" b="0" i="0" kern="1200" dirty="0">
                <a:solidFill>
                  <a:schemeClr val="tx1"/>
                </a:solidFill>
                <a:effectLst/>
                <a:latin typeface="Times New Roman" pitchFamily="18" charset="0"/>
                <a:ea typeface="ＭＳ Ｐ明朝" pitchFamily="18" charset="-128"/>
                <a:cs typeface="+mn-cs"/>
              </a:rPr>
              <a:t>is used for storing files that are not used frequently in the medium to long term, option 3 is inappropriate for our requirements.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Option 4 is incorrect because virtual tape libraries are used for backup of tape format.</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243</a:t>
            </a:fld>
            <a:endParaRPr lang="en-US" altLang="ja-JP"/>
          </a:p>
        </p:txBody>
      </p:sp>
    </p:spTree>
    <p:extLst>
      <p:ext uri="{BB962C8B-B14F-4D97-AF65-F5344CB8AC3E}">
        <p14:creationId xmlns:p14="http://schemas.microsoft.com/office/powerpoint/2010/main" val="60915709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244</a:t>
            </a:fld>
            <a:endParaRPr lang="en-US" altLang="ja-JP"/>
          </a:p>
        </p:txBody>
      </p:sp>
    </p:spTree>
    <p:extLst>
      <p:ext uri="{BB962C8B-B14F-4D97-AF65-F5344CB8AC3E}">
        <p14:creationId xmlns:p14="http://schemas.microsoft.com/office/powerpoint/2010/main" val="420528904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245</a:t>
            </a:fld>
            <a:endParaRPr lang="en-US" altLang="ja-JP"/>
          </a:p>
        </p:txBody>
      </p:sp>
    </p:spTree>
    <p:extLst>
      <p:ext uri="{BB962C8B-B14F-4D97-AF65-F5344CB8AC3E}">
        <p14:creationId xmlns:p14="http://schemas.microsoft.com/office/powerpoint/2010/main" val="13078810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246</a:t>
            </a:fld>
            <a:endParaRPr lang="en-US" altLang="ja-JP"/>
          </a:p>
        </p:txBody>
      </p:sp>
    </p:spTree>
    <p:extLst>
      <p:ext uri="{BB962C8B-B14F-4D97-AF65-F5344CB8AC3E}">
        <p14:creationId xmlns:p14="http://schemas.microsoft.com/office/powerpoint/2010/main" val="398861580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247</a:t>
            </a:fld>
            <a:endParaRPr lang="en-US" altLang="ja-JP"/>
          </a:p>
        </p:txBody>
      </p:sp>
    </p:spTree>
    <p:extLst>
      <p:ext uri="{BB962C8B-B14F-4D97-AF65-F5344CB8AC3E}">
        <p14:creationId xmlns:p14="http://schemas.microsoft.com/office/powerpoint/2010/main" val="390588063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248</a:t>
            </a:fld>
            <a:endParaRPr lang="en-US" altLang="ja-JP"/>
          </a:p>
        </p:txBody>
      </p:sp>
    </p:spTree>
    <p:extLst>
      <p:ext uri="{BB962C8B-B14F-4D97-AF65-F5344CB8AC3E}">
        <p14:creationId xmlns:p14="http://schemas.microsoft.com/office/powerpoint/2010/main" val="202167020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250</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251</a:t>
            </a:fld>
            <a:endParaRPr lang="en-US" altLang="ja-JP"/>
          </a:p>
        </p:txBody>
      </p:sp>
    </p:spTree>
    <p:extLst>
      <p:ext uri="{BB962C8B-B14F-4D97-AF65-F5344CB8AC3E}">
        <p14:creationId xmlns:p14="http://schemas.microsoft.com/office/powerpoint/2010/main" val="320139891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252</a:t>
            </a:fld>
            <a:endParaRPr lang="en-US" altLang="ja-JP"/>
          </a:p>
        </p:txBody>
      </p:sp>
    </p:spTree>
    <p:extLst>
      <p:ext uri="{BB962C8B-B14F-4D97-AF65-F5344CB8AC3E}">
        <p14:creationId xmlns:p14="http://schemas.microsoft.com/office/powerpoint/2010/main" val="43776498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253</a:t>
            </a:fld>
            <a:endParaRPr lang="en-US" altLang="ja-JP"/>
          </a:p>
        </p:txBody>
      </p:sp>
    </p:spTree>
    <p:extLst>
      <p:ext uri="{BB962C8B-B14F-4D97-AF65-F5344CB8AC3E}">
        <p14:creationId xmlns:p14="http://schemas.microsoft.com/office/powerpoint/2010/main" val="1767260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a:t>
            </a:fld>
            <a:endParaRPr lang="en-US" altLang="ja-JP"/>
          </a:p>
        </p:txBody>
      </p:sp>
    </p:spTree>
    <p:extLst>
      <p:ext uri="{BB962C8B-B14F-4D97-AF65-F5344CB8AC3E}">
        <p14:creationId xmlns:p14="http://schemas.microsoft.com/office/powerpoint/2010/main" val="329015365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Remove the member account from the old organization. Send an invite to the new organization. Accept the invite to the new organization from the member account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Organizations helps you centrally govern your environment as you grow and scale your workloads on AWS. Using AWS Organizations, you can automate account creation, create groups of accounts to reflect your business needs, and apply policies for these groups for governance. You can also simplify billing by setting up a single payment method for all of your AWS accounts. Through integrations with other AWS services, you can use Organizations to define central configurations and resource sharing across accounts in your organization.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To migrate accounts from one organization to another, you must have root or IAM access to both the member and master accounts. Here are the steps to follow: 1. Remove the member account from the old organization 2. Send an invite to the new organization 3. Accept the invite to the new organization from the member account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Send an invite to the new organization. Accept the invite to the new organization from the member account. Remove the member account from the old organization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Send an invite to the new organization. Remove the member account from the old organization. Accept the invite to the new organization from the member account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These two options contradict the steps described earlier for account migration from one organization to another.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Open an AWS Support ticket to ask them to migrate the account - You don't need to contact AWS support for account migration.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https://aws.amazon.com/organizations/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https://aws.amazon.com/premiumsupport/knowledge-center/organizations-move-accounts/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254</a:t>
            </a:fld>
            <a:endParaRPr lang="en-US" altLang="ja-JP"/>
          </a:p>
        </p:txBody>
      </p:sp>
    </p:spTree>
    <p:extLst>
      <p:ext uri="{BB962C8B-B14F-4D97-AF65-F5344CB8AC3E}">
        <p14:creationId xmlns:p14="http://schemas.microsoft.com/office/powerpoint/2010/main" val="7478940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255</a:t>
            </a:fld>
            <a:endParaRPr lang="en-US" altLang="ja-JP"/>
          </a:p>
        </p:txBody>
      </p:sp>
    </p:spTree>
    <p:extLst>
      <p:ext uri="{BB962C8B-B14F-4D97-AF65-F5344CB8AC3E}">
        <p14:creationId xmlns:p14="http://schemas.microsoft.com/office/powerpoint/2010/main" val="306573390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256</a:t>
            </a:fld>
            <a:endParaRPr lang="en-US" altLang="ja-JP"/>
          </a:p>
        </p:txBody>
      </p:sp>
    </p:spTree>
    <p:extLst>
      <p:ext uri="{BB962C8B-B14F-4D97-AF65-F5344CB8AC3E}">
        <p14:creationId xmlns:p14="http://schemas.microsoft.com/office/powerpoint/2010/main" val="97341292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257</a:t>
            </a:fld>
            <a:endParaRPr lang="en-US" altLang="ja-JP"/>
          </a:p>
        </p:txBody>
      </p:sp>
    </p:spTree>
    <p:extLst>
      <p:ext uri="{BB962C8B-B14F-4D97-AF65-F5344CB8AC3E}">
        <p14:creationId xmlns:p14="http://schemas.microsoft.com/office/powerpoint/2010/main" val="352475124"/>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258</a:t>
            </a:fld>
            <a:endParaRPr lang="en-US" altLang="ja-JP"/>
          </a:p>
        </p:txBody>
      </p:sp>
    </p:spTree>
    <p:extLst>
      <p:ext uri="{BB962C8B-B14F-4D97-AF65-F5344CB8AC3E}">
        <p14:creationId xmlns:p14="http://schemas.microsoft.com/office/powerpoint/2010/main" val="346108063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If a user or role has an IAM permission policy that grants access to an action that is either not allowed or explicitly denied by the applicable SCPs, the user or role can't perform that action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SCPs affect all users and roles in attached accounts, including the root user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SCPs do not affect service-linked role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Service control policies (SCPs) are one type of policy that can be used to manage your organization. SCPs offer central control over the maximum available permissions for all accounts in your organization, allowing you to ensure your accounts stay within your organization's access control guidelines.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 SCPs, you can restrict which AWS services, resources, and individual API actions the users and roles in each member account can access. You can also define conditions for when to restrict access to AWS services, resources, and API actions. These restrictions even override the administrators of member accounts in the organization.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note the following effects on permissions vis-a-vis the SCPs: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If a user or role has an IAM permission policy that grants access to an action that is either not allowed or explicitly denied by the applicable SCPs, the user or role can't perform that action.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SCPs affect all users and roles in the attached accounts, including the root user.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SCPs do not affect any service-linked role.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If a user or role has an IAM permission policy that grants access to an action that is either not allowed or explicitly denied by the applicable SCPs, the user or role can still perform that action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SCPs affect all users and roles in attached accounts, excluding the root user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SCPs affect service-linked roles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These three options contradict the details provided in the explanation above.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https://docs.aws.amazon.com/organizations/latest/userguide/orgs_manage_policies_scp.html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259</a:t>
            </a:fld>
            <a:endParaRPr lang="en-US" altLang="ja-JP"/>
          </a:p>
        </p:txBody>
      </p:sp>
    </p:spTree>
    <p:extLst>
      <p:ext uri="{BB962C8B-B14F-4D97-AF65-F5344CB8AC3E}">
        <p14:creationId xmlns:p14="http://schemas.microsoft.com/office/powerpoint/2010/main" val="176565516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260</a:t>
            </a:fld>
            <a:endParaRPr lang="en-US" altLang="ja-JP"/>
          </a:p>
        </p:txBody>
      </p:sp>
    </p:spTree>
    <p:extLst>
      <p:ext uri="{BB962C8B-B14F-4D97-AF65-F5344CB8AC3E}">
        <p14:creationId xmlns:p14="http://schemas.microsoft.com/office/powerpoint/2010/main" val="2776369427"/>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261</a:t>
            </a:fld>
            <a:endParaRPr lang="en-US" altLang="ja-JP"/>
          </a:p>
        </p:txBody>
      </p:sp>
    </p:spTree>
    <p:extLst>
      <p:ext uri="{BB962C8B-B14F-4D97-AF65-F5344CB8AC3E}">
        <p14:creationId xmlns:p14="http://schemas.microsoft.com/office/powerpoint/2010/main" val="36456115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VPC sharing to share one or more subnets with other AWS accounts belonging to the same parent organization from AWS Organizations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VPC sharing (part of Resource Access Manager) allows multiple AWS accounts to create their application resources such as EC2 instances, RDS databases, Redshift clusters, and Lambda functions, into shared and centrally-managed Amazon Virtual Private Clouds (VPCs). To set this up, the account that owns the VPC (owner) shares one or more subnets with other accounts (participants) that belong to the same organization from AWS Organizations. After a subnet is shared, the participants can view, create, modify, and delete their application resources in the subnets shared with them. Participants cannot view, modify, or delete resources that belong to other participants or the VPC owner.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share Amazon VPCs to leverage the implicit routing within a VPC for applications that require a high degree of interconnectivity and are within the same trust boundaries. This reduces the number of VPCs that you create and manage while using separate accounts for billing and access control.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VPC sharing to share a VPC with other AWS accounts belonging to the same parent organization from AWS Organizations - Using VPC sharing, an account that owns the VPC (owner) shares one or more subnets with other accounts (participants) that belong to the same organization from AWS Organizations. The owner account cannot share the VPC itself.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VPC peering to share one or more subnets with other AWS accounts belonging to the same parent organization from AWS Organizations - A VPC peering connection is a networking connection between two VPCs that enables you to route traffic between them using private IPv4 addresses or IPv6 addresses. Instances in either VPC can communicate with each other as if they are within the same network. VPC peering does not facilitate centrally managed VPCs.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VPC peering to share a VPC with other AWS accounts belonging to the same parent organization from AWS Organizations - A VPC peering connection is a networking connection between two VPCs that enables you to route traffic between them using private IPv4 addresses or IPv6 addresses. Instances in either VPC can communicate with each other as if they are within the same network. VPC peering does not facilitate centrally managed VPCs. Moreover, an AWS owner account cannot share the VPC itself with another AWS account.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https://docs.aws.amazon.com/vpc/latest/userguide/vpc-sharing.html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https://docs.aws.amazon.com/vpc/latest/peering/what-is-vpc-peering.html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262</a:t>
            </a:fld>
            <a:endParaRPr lang="en-US" altLang="ja-JP"/>
          </a:p>
        </p:txBody>
      </p:sp>
    </p:spTree>
    <p:extLst>
      <p:ext uri="{BB962C8B-B14F-4D97-AF65-F5344CB8AC3E}">
        <p14:creationId xmlns:p14="http://schemas.microsoft.com/office/powerpoint/2010/main" val="395091379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263</a:t>
            </a:fld>
            <a:endParaRPr lang="en-US" altLang="ja-JP"/>
          </a:p>
        </p:txBody>
      </p:sp>
    </p:spTree>
    <p:extLst>
      <p:ext uri="{BB962C8B-B14F-4D97-AF65-F5344CB8AC3E}">
        <p14:creationId xmlns:p14="http://schemas.microsoft.com/office/powerpoint/2010/main" val="153094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a:t>
            </a:fld>
            <a:endParaRPr lang="en-US" altLang="ja-JP"/>
          </a:p>
        </p:txBody>
      </p:sp>
    </p:spTree>
    <p:extLst>
      <p:ext uri="{BB962C8B-B14F-4D97-AF65-F5344CB8AC3E}">
        <p14:creationId xmlns:p14="http://schemas.microsoft.com/office/powerpoint/2010/main" val="89502617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265</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266</a:t>
            </a:fld>
            <a:endParaRPr lang="en-US" altLang="ja-JP"/>
          </a:p>
        </p:txBody>
      </p:sp>
    </p:spTree>
    <p:extLst>
      <p:ext uri="{BB962C8B-B14F-4D97-AF65-F5344CB8AC3E}">
        <p14:creationId xmlns:p14="http://schemas.microsoft.com/office/powerpoint/2010/main" val="3929557710"/>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1, 4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web-tier EC2 instances in two Availability Zones, behind an Elastic Load Balancer. Deploy the Amazon RDS MySQL database in Multi-AZ configuration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Elastic Load Balancing automatically distributes incoming application traffic across multiple targets, such as Amazon EC2 instances, containers, IP addresses, and Lambda functions. It can handle the varying load of your application traffic in a single Availability Zone or across multiple Availability Zones. Therefore, deploying the web-tier EC2 instances in two Availability Zones, behind an Elastic Load Balancer would improve the availability of the application.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RDS Multi-AZ deployments provide enhanced availability and durability for RDS database (DB) instances, making them a natural fit for production database workloads. When you provision a Multi-AZ DB Instance, Amazon RDS automatically creates a primary DB Instance and synchronously replicates the data to a standby instance in a different Availability Zone (AZ). Each AZ runs on its own physically distinct, independent infrastructure, and is engineered to be highly reliable. Deploying the Amazon RDS MySQL database in Multi-AZ configuration would improve availability and hence this is the 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web-tier EC2 instances in two Availability Zones, behind an Elastic Load Balancer. Deploy the Amazon RDS MySQL database in read replica configuration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web-tier EC2 instances in two regions, behind an Elastic Load Balancer. Deploy the Amazon RDS MySQL database in read replica configuration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RDS Read Replicas provide enhanced performance and durability for RDS database (DB) instances. They make it easy to elastically scale out beyond the capacity constraints of a single DB instance for read-heavy database workloads. Read replicas are meant to address scalability issues. You cannot use read replicas for improving availability, so both these options are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review this comparison vis-a-vis Multi-AZ vs Read Replica for RDS: via - https://aws.amazon.com/rds/features/multi-az/</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web-tier EC2 instances in two regions, behind an Elastic Load Balancer. Deploy the Amazon RDS MySQL database in Multi-AZ configuration - As Elastic Load Balancing does not work across regions,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https://aws.amazon.com/rds/features/multi-az/</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267</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268</a:t>
            </a:fld>
            <a:endParaRPr lang="en-US" altLang="ja-JP"/>
          </a:p>
        </p:txBody>
      </p:sp>
    </p:spTree>
    <p:extLst>
      <p:ext uri="{BB962C8B-B14F-4D97-AF65-F5344CB8AC3E}">
        <p14:creationId xmlns:p14="http://schemas.microsoft.com/office/powerpoint/2010/main" val="25974374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instances in three Availability Zones. Launch two instances in each Availability Zone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correct option is to deploy the instances in three Availability Zones and launch two instances in each Availability Zone. Even if one of the AZs goes out of service, still we shall have 4 instances available and the application can maintain an acceptable level of end-user experience. Therefore, we can achieve high availability with just 6 instances in this 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instances in two Availability Zones. Launch two instances in each Availability Zone - When we launch two instances in two AZs, we run the risk of falling below the minimum acceptable threshold of 4 instances if one of the AZs fails. So this option is ruled 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instances in two Availability Zones. Launch four instances in each Availability Zone - When we launch four instances in two AZs, we have to bear costs for 8 instances which is NOT cost-optimal. So this option is ruled 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Deploy the instances in one Availability Zones. Launch two instances in the Availability Zone - We can't have just two instances in a single AZ as that is below the minimum acceptable threshold of 4 instances.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269</a:t>
            </a:fld>
            <a:endParaRPr lang="en-US" altLang="ja-JP"/>
          </a:p>
        </p:txBody>
      </p:sp>
    </p:spTree>
    <p:extLst>
      <p:ext uri="{BB962C8B-B14F-4D97-AF65-F5344CB8AC3E}">
        <p14:creationId xmlns:p14="http://schemas.microsoft.com/office/powerpoint/2010/main" val="21029268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270</a:t>
            </a:fld>
            <a:endParaRPr lang="en-US" altLang="ja-JP"/>
          </a:p>
        </p:txBody>
      </p:sp>
    </p:spTree>
    <p:extLst>
      <p:ext uri="{BB962C8B-B14F-4D97-AF65-F5344CB8AC3E}">
        <p14:creationId xmlns:p14="http://schemas.microsoft.com/office/powerpoint/2010/main" val="184840322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272</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273</a:t>
            </a:fld>
            <a:endParaRPr lang="en-US" altLang="ja-JP"/>
          </a:p>
        </p:txBody>
      </p:sp>
    </p:spTree>
    <p:extLst>
      <p:ext uri="{BB962C8B-B14F-4D97-AF65-F5344CB8AC3E}">
        <p14:creationId xmlns:p14="http://schemas.microsoft.com/office/powerpoint/2010/main" val="392955771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274</a:t>
            </a:fld>
            <a:endParaRPr lang="en-US" altLang="ja-JP"/>
          </a:p>
        </p:txBody>
      </p:sp>
    </p:spTree>
    <p:extLst>
      <p:ext uri="{BB962C8B-B14F-4D97-AF65-F5344CB8AC3E}">
        <p14:creationId xmlns:p14="http://schemas.microsoft.com/office/powerpoint/2010/main" val="4365454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 provides fully managed, highly reliable file storage that is accessible over the industry-standard Service Message Block (SMB) protocol. It is built on Windows Server, delivering a wide range of administrative features such as user quotas, end-user file restore, and Microsoft Active Directory (AD) integration.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supports the use of Microsoft's Distributed File System (DFS) to organize shares into a single folder structure up to hundreds of PB in size. So this option is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 Works: via - https://aws.amazon.com/fsx/windows/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makes it easy and cost-effective to launch and run the world's most popular high-performance file system. It is used for workloads such as machine learning, high-performance computing (HPC), video processing, and financial modeling.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enables you to use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file systems for any workload where storage speed matters.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does not support Microsoft's Distributed File System (DFS),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Managed Microsoft AD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Directory Service for Microsoft Active Directory, also known as AWS Managed Microsoft AD, enables your directory-aware workloads and AWS resources to use managed Active Directory in the AWS Cloud. AWS Managed Microsoft AD is built on the actual Microsoft Active Directory and does not require you to synchronize or replicate data from your existing Active Directory to the cloud. AWS Managed Microsoft AD does not support Microsoft's Distributed File System (DFS),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Microsoft SQL Server on Amazon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Microsoft SQL Server on AWS offers you the flexibility to run Microsoft SQL Server database on AWS Cloud. Microsoft SQL Server on AWS does not support Microsoft's Distributed File System (DFS),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https://aws.amazon.com/fsx/windows/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275</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a:t>
            </a:fld>
            <a:endParaRPr lang="en-US" altLang="ja-JP"/>
          </a:p>
        </p:txBody>
      </p:sp>
    </p:spTree>
    <p:extLst>
      <p:ext uri="{BB962C8B-B14F-4D97-AF65-F5344CB8AC3E}">
        <p14:creationId xmlns:p14="http://schemas.microsoft.com/office/powerpoint/2010/main" val="66806184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276</a:t>
            </a:fld>
            <a:endParaRPr lang="en-US" altLang="ja-JP"/>
          </a:p>
        </p:txBody>
      </p:sp>
    </p:spTree>
    <p:extLst>
      <p:ext uri="{BB962C8B-B14F-4D97-AF65-F5344CB8AC3E}">
        <p14:creationId xmlns:p14="http://schemas.microsoft.com/office/powerpoint/2010/main" val="283643491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Planation </a:t>
            </a:r>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makes it easy and cost-effective to launch and run the world's most popular high-performance file system. It is used for workloads such as machine learning, high-performance computing (HPC), video processing, and financial modeling. The open-source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file system is designed for applications that require fast storage - where you want your storage to keep up with your compute.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integrates with Amazon S3, making it easy to process data sets with the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file system. When linked to an S3 bucket, an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file system transparently presents S3 objects as files and allows you to write changed data back to S3.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provides the ability to both process the 'hot data' in a parallel and distributed fashion as well as easily store the 'cold data' on Amazon S3. Therefore this option is the BEST fit for the given problem statement.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 -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 provides fully managed, highly reliable file storage that is accessible over the industry-standard Service Message Block (SMB) protocol. It is built on Windows Server, delivering a wide range of administrative features such as user quotas, end-user file restore, and Microsoft Active Directory (AD) integration.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does not allow you to present S3 objects as files and does not allow you to write changed data back to S3. Therefore you cannot reference the "cold data" with quick access for reads and updates at low cost. Hence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EMR - Amazon EMR is the industry-leading cloud big data platform for processing vast amounts of data using open source tools such as Apache Spark, Apache Hive, Apache HBase, Apache </a:t>
            </a:r>
            <a:r>
              <a:rPr kumimoji="1" lang="en-US" altLang="ja-JP" sz="1200" b="0" i="0" kern="1200" dirty="0" err="1">
                <a:solidFill>
                  <a:schemeClr val="tx1"/>
                </a:solidFill>
                <a:effectLst/>
                <a:latin typeface="Times New Roman" pitchFamily="18" charset="0"/>
                <a:ea typeface="ＭＳ Ｐ明朝" pitchFamily="18" charset="-128"/>
                <a:cs typeface="+mn-cs"/>
              </a:rPr>
              <a:t>Flink</a:t>
            </a:r>
            <a:r>
              <a:rPr kumimoji="1" lang="en-US" altLang="ja-JP" sz="1200" b="0" i="0" kern="1200" dirty="0">
                <a:solidFill>
                  <a:schemeClr val="tx1"/>
                </a:solidFill>
                <a:effectLst/>
                <a:latin typeface="Times New Roman" pitchFamily="18" charset="0"/>
                <a:ea typeface="ＭＳ Ｐ明朝" pitchFamily="18" charset="-128"/>
                <a:cs typeface="+mn-cs"/>
              </a:rPr>
              <a:t>, Apache </a:t>
            </a:r>
            <a:r>
              <a:rPr kumimoji="1" lang="en-US" altLang="ja-JP" sz="1200" b="0" i="0" kern="1200" dirty="0" err="1">
                <a:solidFill>
                  <a:schemeClr val="tx1"/>
                </a:solidFill>
                <a:effectLst/>
                <a:latin typeface="Times New Roman" pitchFamily="18" charset="0"/>
                <a:ea typeface="ＭＳ Ｐ明朝" pitchFamily="18" charset="-128"/>
                <a:cs typeface="+mn-cs"/>
              </a:rPr>
              <a:t>Hudi</a:t>
            </a:r>
            <a:r>
              <a:rPr kumimoji="1" lang="en-US" altLang="ja-JP" sz="1200" b="0" i="0" kern="1200" dirty="0">
                <a:solidFill>
                  <a:schemeClr val="tx1"/>
                </a:solidFill>
                <a:effectLst/>
                <a:latin typeface="Times New Roman" pitchFamily="18" charset="0"/>
                <a:ea typeface="ＭＳ Ｐ明朝" pitchFamily="18" charset="-128"/>
                <a:cs typeface="+mn-cs"/>
              </a:rPr>
              <a:t>, and Presto. Amazon EMR uses Hadoop, an open-source framework, to distribute your data and processing across a resizable cluster of Amazon EC2 instances. EMR does not offer the same storage and processing speed as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a:t>
            </a:r>
            <a:r>
              <a:rPr kumimoji="1" lang="en-US" altLang="ja-JP" sz="1200" b="0" i="0" kern="1200" dirty="0">
                <a:solidFill>
                  <a:schemeClr val="tx1"/>
                </a:solidFill>
                <a:effectLst/>
                <a:latin typeface="Times New Roman" pitchFamily="18" charset="0"/>
                <a:ea typeface="ＭＳ Ｐ明朝" pitchFamily="18" charset="-128"/>
                <a:cs typeface="+mn-cs"/>
              </a:rPr>
              <a:t>. So it is not the right fit for the given high-performance workflow scenario.</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Glue - AWS Glue is a fully managed extract, transform, and load (ETL) service that makes it easy for customers to prepare and load their data for analytics. AWS Glue job is meant to be used for batch ETL data processing. AWS Glue does not offer the same storage and processing speed as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a:t>
            </a:r>
            <a:r>
              <a:rPr kumimoji="1" lang="en-US" altLang="ja-JP" sz="1200" b="0" i="0" kern="1200" dirty="0">
                <a:solidFill>
                  <a:schemeClr val="tx1"/>
                </a:solidFill>
                <a:effectLst/>
                <a:latin typeface="Times New Roman" pitchFamily="18" charset="0"/>
                <a:ea typeface="ＭＳ Ｐ明朝" pitchFamily="18" charset="-128"/>
                <a:cs typeface="+mn-cs"/>
              </a:rPr>
              <a:t>. So it is not the right fit for the given high-performance workflow scenario.</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https://aws.amazon.com/fsx/lustre/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https://aws.amazon.com/fsx/windows/faqs/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Fullscreen</a:t>
            </a:r>
          </a:p>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277</a:t>
            </a:fld>
            <a:endParaRPr lang="en-US" altLang="ja-JP"/>
          </a:p>
        </p:txBody>
      </p:sp>
    </p:spTree>
    <p:extLst>
      <p:ext uri="{BB962C8B-B14F-4D97-AF65-F5344CB8AC3E}">
        <p14:creationId xmlns:p14="http://schemas.microsoft.com/office/powerpoint/2010/main" val="343622649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278</a:t>
            </a:fld>
            <a:endParaRPr lang="en-US" altLang="ja-JP"/>
          </a:p>
        </p:txBody>
      </p:sp>
    </p:spTree>
    <p:extLst>
      <p:ext uri="{BB962C8B-B14F-4D97-AF65-F5344CB8AC3E}">
        <p14:creationId xmlns:p14="http://schemas.microsoft.com/office/powerpoint/2010/main" val="325011504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280</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281</a:t>
            </a:fld>
            <a:endParaRPr lang="en-US" altLang="ja-JP"/>
          </a:p>
        </p:txBody>
      </p:sp>
    </p:spTree>
    <p:extLst>
      <p:ext uri="{BB962C8B-B14F-4D97-AF65-F5344CB8AC3E}">
        <p14:creationId xmlns:p14="http://schemas.microsoft.com/office/powerpoint/2010/main" val="392955771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282</a:t>
            </a:fld>
            <a:endParaRPr lang="en-US" altLang="ja-JP"/>
          </a:p>
        </p:txBody>
      </p:sp>
    </p:spTree>
    <p:extLst>
      <p:ext uri="{BB962C8B-B14F-4D97-AF65-F5344CB8AC3E}">
        <p14:creationId xmlns:p14="http://schemas.microsoft.com/office/powerpoint/2010/main" val="301723607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283</a:t>
            </a:fld>
            <a:endParaRPr lang="en-US" altLang="ja-JP"/>
          </a:p>
        </p:txBody>
      </p:sp>
    </p:spTree>
    <p:extLst>
      <p:ext uri="{BB962C8B-B14F-4D97-AF65-F5344CB8AC3E}">
        <p14:creationId xmlns:p14="http://schemas.microsoft.com/office/powerpoint/2010/main" val="108491427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specify the instance store volumes for your instance only when you launch an instance. You can't attach instance store volumes to an instance after you've launched it.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"You can specify the instance store volumes for your instance only when you launch an instance"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"You must shutdown the instance in order to be able to add the instance store volume" is incorrect. You can use a block device mapping to specify additional EBS volumes when you launch your instance, or you can attach additional EBS volumes after your instance is running.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"You must use an Elastic Network Adapter (ENA) to add instance store volumes. First, attach an ENA, and then attach the instance store volume" is incorrect. An Elastic Network Adapter has nothing to do with adding instance store volumes.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"You can use a block device mapping to specify additional instance store volumes when you launch your instance, or you can attach additional instance store volumes after your instance is running" is incorrect. You can't attach instance store volumes to an instance after you've launched it.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https://docs.aws.amazon.com/AWSEC2/latest/UserGuide/add-instance-store-volumes.html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https://digitalcloud.training/certification-training/aws-solutions-architect-associate/compute/amazon-ebs/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284</a:t>
            </a:fld>
            <a:endParaRPr lang="en-US" altLang="ja-JP"/>
          </a:p>
        </p:txBody>
      </p:sp>
    </p:spTree>
    <p:extLst>
      <p:ext uri="{BB962C8B-B14F-4D97-AF65-F5344CB8AC3E}">
        <p14:creationId xmlns:p14="http://schemas.microsoft.com/office/powerpoint/2010/main" val="138159074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285</a:t>
            </a:fld>
            <a:endParaRPr lang="en-US" altLang="ja-JP"/>
          </a:p>
        </p:txBody>
      </p:sp>
    </p:spTree>
    <p:extLst>
      <p:ext uri="{BB962C8B-B14F-4D97-AF65-F5344CB8AC3E}">
        <p14:creationId xmlns:p14="http://schemas.microsoft.com/office/powerpoint/2010/main" val="332188220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287</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a:t>
            </a:fld>
            <a:endParaRPr lang="en-US" altLang="ja-JP"/>
          </a:p>
        </p:txBody>
      </p:sp>
    </p:spTree>
    <p:extLst>
      <p:ext uri="{BB962C8B-B14F-4D97-AF65-F5344CB8AC3E}">
        <p14:creationId xmlns:p14="http://schemas.microsoft.com/office/powerpoint/2010/main" val="16506170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288</a:t>
            </a:fld>
            <a:endParaRPr lang="en-US" altLang="ja-JP"/>
          </a:p>
        </p:txBody>
      </p:sp>
    </p:spTree>
    <p:extLst>
      <p:ext uri="{BB962C8B-B14F-4D97-AF65-F5344CB8AC3E}">
        <p14:creationId xmlns:p14="http://schemas.microsoft.com/office/powerpoint/2010/main" val="357856769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1, 4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EBS encryption offers seamless encryption of EBS data volumes, boot volumes, and snapshots, eliminating the need to build and maintain a secure key management infrastructure. EBS encryption enables data at rest security by encrypting your data using Amazon-managed keys, or keys you create and manage using the AWS Key Management Service (KMS). The encryption occurs on the servers that host EC2 instances, providing encryption of data as it moves between EC2 instances and EBS storage.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Hence, the correct answers are: using your own keys in AWS Key Management Service (KMS) and using Amazon-managed keys in AWS Key Management Service (KMS).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S3 Server-Side Encryption and using S3 Client-Side Encryption are both incorrect as these relate only to S3.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a password stored in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is incorrect as you only store keys in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and not passwords.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the SSL certificates provided by the AWS Certificate Manager (ACM) is incorrect as ACM only provides SSL certificates and not data encryption of EBS Volumes.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https://aws.amazon.com/ebs/faqs/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Check out this Amazon EBS Cheat Sheet: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https://tutorialsdojo.com/aws-cheat-sheet-amazon-ebs/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289</a:t>
            </a:fld>
            <a:endParaRPr lang="en-US" altLang="ja-JP"/>
          </a:p>
        </p:txBody>
      </p:sp>
    </p:spTree>
    <p:extLst>
      <p:ext uri="{BB962C8B-B14F-4D97-AF65-F5344CB8AC3E}">
        <p14:creationId xmlns:p14="http://schemas.microsoft.com/office/powerpoint/2010/main" val="330985988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290</a:t>
            </a:fld>
            <a:endParaRPr lang="en-US" altLang="ja-JP"/>
          </a:p>
        </p:txBody>
      </p:sp>
    </p:spTree>
    <p:extLst>
      <p:ext uri="{BB962C8B-B14F-4D97-AF65-F5344CB8AC3E}">
        <p14:creationId xmlns:p14="http://schemas.microsoft.com/office/powerpoint/2010/main" val="417465789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As the CMK was deleted a day ago, it must be in the 'pending deletion' status and hence you can just cancel the CMK deletion and recover the key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Key Management Service (KMS) makes it easy for you to create and manage cryptographic keys and control their use across a wide range of AWS services and in your applications. AWS KMS is a secure and resilient service that uses hardware security modules that have been validated under FIPS 140-2.</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Deleting a customer master key (CMK) in AWS Key Management Service (AWS KMS) is destructive and potentially dangerous. Therefore, AWS KMS enforces a waiting period. To delete a CMK in AWS KMS you schedule key deletion. You can set the waiting period from a minimum of 7 days up to a maximum of 30 days. The default waiting period is 30 days. During the waiting period, the CMK status and key state is Pending deletion. To recover the CMK, you can cancel key deletion before the waiting period ends. After the waiting period ends you cannot cancel key deletion, and AWS KMS deletes the CMK.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Deleting Customer Master Keys Works: via - https://docs.aws.amazon.com/kms/latest/developerguide/deleting-keys.html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Contact AWS support to retrieve the CMK from their backup</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CMK can be recovered by the AWS root account user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AWS root account user cannot recover CMK and the AWS support does not have access to CMK via any backups. Both these options just serve as distractors.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company should issue a notification on its web application informing the users about the loss of their data - This option is not required as the data can be recovered via the cancel key deletion feature.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https://docs.aws.amazon.com/kms/latest/developerguide/deleting-keys.html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291</a:t>
            </a:fld>
            <a:endParaRPr lang="en-US" altLang="ja-JP"/>
          </a:p>
        </p:txBody>
      </p:sp>
    </p:spTree>
    <p:extLst>
      <p:ext uri="{BB962C8B-B14F-4D97-AF65-F5344CB8AC3E}">
        <p14:creationId xmlns:p14="http://schemas.microsoft.com/office/powerpoint/2010/main" val="19848812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292</a:t>
            </a:fld>
            <a:endParaRPr lang="en-US" altLang="ja-JP"/>
          </a:p>
        </p:txBody>
      </p:sp>
    </p:spTree>
    <p:extLst>
      <p:ext uri="{BB962C8B-B14F-4D97-AF65-F5344CB8AC3E}">
        <p14:creationId xmlns:p14="http://schemas.microsoft.com/office/powerpoint/2010/main" val="3816447095"/>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When you encrypt your data, your data is protected, but you have to protect your encryption key. One strategy is to encrypt it. Envelope encryption is the practice of encrypting plaintext data with a data key, and then encrypting the data key under another key.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Envelope encryption offers several benefits: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Protecting data keys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When you encrypt a data key, you don't have to worry about storing the encrypted data key, because the data key is inherently protected by encryption. You can safely store the encrypted data key alongside the encrypted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Encrypting the same data under multiple master keys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Encryption operations can be time consuming, particularly when the data being encrypted are large objects. Instead of re-encrypting raw data multiple times with different keys, you can re-encrypt only the data keys that protect the raw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Combining the strengths of multiple algorithms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 general, symmetric key algorithms are faster and produce smaller ciphertexts than public key algorithms. But public key algorithms provide inherent separation of roles and easier key management. Envelope encryption lets you combine the strengths of each strategy.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"AWS KMS API"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"API Gateway with STS" is incorrect. The AWS Security Token Service (STS) is a web service that enables you to request temporary, limited-privilege credentials for AWS Identity and Access Management (IAM) users or for users that you authenticate (federated users).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"IAM Access Key" is incorrect. IAM access keys are used for signing programmatic requests you make to AWS.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"AWS Certificate Manager" is incorrect. AWS Certificate Manager is a service that lets you easily provision, manage, and deploy public and private Secure Sockets Layer/Transport Layer Security (SSL/TLS) certificates for use with AWS services and your internal connected resources.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https://docs.aws.amazon.com/kms/latest/developerguide/concepts.html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https://docs.aws.amazon.com/kms/latest/APIReference/Welcome.html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293</a:t>
            </a:fld>
            <a:endParaRPr lang="en-US" altLang="ja-JP"/>
          </a:p>
        </p:txBody>
      </p:sp>
    </p:spTree>
    <p:extLst>
      <p:ext uri="{BB962C8B-B14F-4D97-AF65-F5344CB8AC3E}">
        <p14:creationId xmlns:p14="http://schemas.microsoft.com/office/powerpoint/2010/main" val="3476236484"/>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294</a:t>
            </a:fld>
            <a:endParaRPr lang="en-US" altLang="ja-JP"/>
          </a:p>
        </p:txBody>
      </p:sp>
    </p:spTree>
    <p:extLst>
      <p:ext uri="{BB962C8B-B14F-4D97-AF65-F5344CB8AC3E}">
        <p14:creationId xmlns:p14="http://schemas.microsoft.com/office/powerpoint/2010/main" val="4243036703"/>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296</a:t>
            </a:fld>
            <a:endParaRPr lang="en-US" altLang="ja-JP"/>
          </a:p>
        </p:txBody>
      </p:sp>
    </p:spTree>
    <p:extLst>
      <p:ext uri="{BB962C8B-B14F-4D97-AF65-F5344CB8AC3E}">
        <p14:creationId xmlns:p14="http://schemas.microsoft.com/office/powerpoint/2010/main" val="223112641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297</a:t>
            </a:fld>
            <a:endParaRPr lang="en-US" altLang="ja-JP"/>
          </a:p>
        </p:txBody>
      </p:sp>
    </p:spTree>
    <p:extLst>
      <p:ext uri="{BB962C8B-B14F-4D97-AF65-F5344CB8AC3E}">
        <p14:creationId xmlns:p14="http://schemas.microsoft.com/office/powerpoint/2010/main" val="3929557710"/>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5 is correct: </a:t>
            </a:r>
            <a:r>
              <a:rPr kumimoji="1" lang="en-US" altLang="ja-JP" sz="1200" b="0" i="0" kern="1200" dirty="0">
                <a:solidFill>
                  <a:schemeClr val="tx1"/>
                </a:solidFill>
                <a:effectLst/>
                <a:latin typeface="Times New Roman" pitchFamily="18" charset="0"/>
                <a:ea typeface="ＭＳ Ｐ明朝" pitchFamily="18" charset="-128"/>
                <a:cs typeface="+mn-cs"/>
              </a:rPr>
              <a:t>Snowball Edge Storage Optimized has a </a:t>
            </a:r>
            <a:r>
              <a:rPr kumimoji="1" lang="ja-JP" altLang="en-US" sz="1200" b="0" i="0" kern="1200" dirty="0">
                <a:solidFill>
                  <a:schemeClr val="tx1"/>
                </a:solidFill>
                <a:effectLst/>
                <a:latin typeface="Times New Roman" pitchFamily="18" charset="0"/>
                <a:ea typeface="ＭＳ Ｐ明朝" pitchFamily="18" charset="-128"/>
                <a:cs typeface="+mn-cs"/>
              </a:rPr>
              <a:t>maximum capacity of </a:t>
            </a:r>
            <a:r>
              <a:rPr kumimoji="1" lang="en-US" altLang="ja-JP" sz="1200" b="0" i="0" kern="1200" dirty="0">
                <a:solidFill>
                  <a:schemeClr val="tx1"/>
                </a:solidFill>
                <a:effectLst/>
                <a:latin typeface="Times New Roman" pitchFamily="18" charset="0"/>
                <a:ea typeface="ＭＳ Ｐ明朝" pitchFamily="18" charset="-128"/>
                <a:cs typeface="+mn-cs"/>
              </a:rPr>
              <a:t>100 TB, but the available </a:t>
            </a:r>
            <a:r>
              <a:rPr kumimoji="1" lang="ja-JP" altLang="en-US" sz="1200" b="0" i="0" kern="1200" dirty="0">
                <a:solidFill>
                  <a:schemeClr val="tx1"/>
                </a:solidFill>
                <a:effectLst/>
                <a:latin typeface="Times New Roman" pitchFamily="18" charset="0"/>
                <a:ea typeface="ＭＳ Ｐ明朝" pitchFamily="18" charset="-128"/>
                <a:cs typeface="+mn-cs"/>
              </a:rPr>
              <a:t>space is </a:t>
            </a:r>
            <a:r>
              <a:rPr kumimoji="1" lang="en-US" altLang="ja-JP" sz="1200" b="0" i="0" kern="1200" dirty="0">
                <a:solidFill>
                  <a:schemeClr val="tx1"/>
                </a:solidFill>
                <a:effectLst/>
                <a:latin typeface="Times New Roman" pitchFamily="18" charset="0"/>
                <a:ea typeface="ＭＳ Ｐ明朝" pitchFamily="18" charset="-128"/>
                <a:cs typeface="+mn-cs"/>
              </a:rPr>
              <a:t>80 TB </a:t>
            </a:r>
            <a:r>
              <a:rPr kumimoji="1" lang="ja-JP" altLang="en-US" sz="1200" b="0" i="0" kern="1200" dirty="0">
                <a:solidFill>
                  <a:schemeClr val="tx1"/>
                </a:solidFill>
                <a:effectLst/>
                <a:latin typeface="Times New Roman" pitchFamily="18" charset="0"/>
                <a:ea typeface="ＭＳ Ｐ明朝" pitchFamily="18" charset="-128"/>
                <a:cs typeface="+mn-cs"/>
              </a:rPr>
              <a:t>and you need to use </a:t>
            </a:r>
            <a:r>
              <a:rPr kumimoji="1" lang="en-US" altLang="ja-JP" sz="1200" b="0" i="0" kern="1200" dirty="0">
                <a:solidFill>
                  <a:schemeClr val="tx1"/>
                </a:solidFill>
                <a:effectLst/>
                <a:latin typeface="Times New Roman" pitchFamily="18" charset="0"/>
                <a:ea typeface="ＭＳ Ｐ明朝" pitchFamily="18" charset="-128"/>
                <a:cs typeface="+mn-cs"/>
              </a:rPr>
              <a:t>two; Snowball</a:t>
            </a:r>
            <a:r>
              <a:rPr kumimoji="1" lang="ja-JP" altLang="en-US" sz="1200" b="0" i="0" kern="1200" dirty="0">
                <a:solidFill>
                  <a:schemeClr val="tx1"/>
                </a:solidFill>
                <a:effectLst/>
                <a:latin typeface="Times New Roman" pitchFamily="18" charset="0"/>
                <a:ea typeface="ＭＳ Ｐ明朝" pitchFamily="18" charset="-128"/>
                <a:cs typeface="+mn-cs"/>
              </a:rPr>
              <a:t>'s storage capacity is </a:t>
            </a:r>
            <a:r>
              <a:rPr kumimoji="1" lang="en-US" altLang="ja-JP" sz="1200" b="0" i="0" kern="1200" dirty="0">
                <a:solidFill>
                  <a:schemeClr val="tx1"/>
                </a:solidFill>
                <a:effectLst/>
                <a:latin typeface="Times New Roman" pitchFamily="18" charset="0"/>
                <a:ea typeface="ＭＳ Ｐ明朝" pitchFamily="18" charset="-128"/>
                <a:cs typeface="+mn-cs"/>
              </a:rPr>
              <a:t>-80 TB </a:t>
            </a:r>
            <a:r>
              <a:rPr kumimoji="1" lang="ja-JP" altLang="en-US" sz="1200" b="0" i="0" kern="1200" dirty="0">
                <a:solidFill>
                  <a:schemeClr val="tx1"/>
                </a:solidFill>
                <a:effectLst/>
                <a:latin typeface="Times New Roman" pitchFamily="18" charset="0"/>
                <a:ea typeface="ＭＳ Ｐ明朝" pitchFamily="18" charset="-128"/>
                <a:cs typeface="+mn-cs"/>
              </a:rPr>
              <a:t>(</a:t>
            </a:r>
            <a:r>
              <a:rPr kumimoji="1" lang="en-US" altLang="ja-JP" sz="1200" b="0" i="0" kern="1200" dirty="0">
                <a:solidFill>
                  <a:schemeClr val="tx1"/>
                </a:solidFill>
                <a:effectLst/>
                <a:latin typeface="Times New Roman" pitchFamily="18" charset="0"/>
                <a:ea typeface="ＭＳ Ｐ明朝" pitchFamily="18" charset="-128"/>
                <a:cs typeface="+mn-cs"/>
              </a:rPr>
              <a:t>72 TB </a:t>
            </a:r>
            <a:r>
              <a:rPr kumimoji="1" lang="ja-JP" altLang="en-US" sz="1200" b="0" i="0" kern="1200" dirty="0">
                <a:solidFill>
                  <a:schemeClr val="tx1"/>
                </a:solidFill>
                <a:effectLst/>
                <a:latin typeface="Times New Roman" pitchFamily="18" charset="0"/>
                <a:ea typeface="ＭＳ Ｐ明朝" pitchFamily="18" charset="-128"/>
                <a:cs typeface="+mn-cs"/>
              </a:rPr>
              <a:t>available) and </a:t>
            </a:r>
            <a:r>
              <a:rPr kumimoji="1" lang="en-US" altLang="ja-JP" sz="1200" b="0" i="0" kern="1200" dirty="0">
                <a:solidFill>
                  <a:schemeClr val="tx1"/>
                </a:solidFill>
                <a:effectLst/>
                <a:latin typeface="Times New Roman" pitchFamily="18" charset="0"/>
                <a:ea typeface="ＭＳ Ｐ明朝" pitchFamily="18" charset="-128"/>
                <a:cs typeface="+mn-cs"/>
              </a:rPr>
              <a:t>90 TB </a:t>
            </a:r>
            <a:r>
              <a:rPr kumimoji="1" lang="ja-JP" altLang="en-US" sz="1200" b="0" i="0" kern="1200" dirty="0">
                <a:solidFill>
                  <a:schemeClr val="tx1"/>
                </a:solidFill>
                <a:effectLst/>
                <a:latin typeface="Times New Roman" pitchFamily="18" charset="0"/>
                <a:ea typeface="ＭＳ Ｐ明朝" pitchFamily="18" charset="-128"/>
                <a:cs typeface="+mn-cs"/>
              </a:rPr>
              <a:t>Data transfer in Snowball Edge requires the use of </a:t>
            </a:r>
            <a:r>
              <a:rPr kumimoji="1" lang="en-US" altLang="ja-JP" sz="1200" b="0" i="0" kern="1200" dirty="0">
                <a:solidFill>
                  <a:schemeClr val="tx1"/>
                </a:solidFill>
                <a:effectLst/>
                <a:latin typeface="Times New Roman" pitchFamily="18" charset="0"/>
                <a:ea typeface="ＭＳ Ｐ明朝" pitchFamily="18" charset="-128"/>
                <a:cs typeface="+mn-cs"/>
              </a:rPr>
              <a:t>two. </a:t>
            </a:r>
            <a:r>
              <a:rPr kumimoji="1" lang="ja-JP" altLang="en-US" sz="1200" b="0" i="0" kern="1200" dirty="0">
                <a:solidFill>
                  <a:schemeClr val="tx1"/>
                </a:solidFill>
                <a:effectLst/>
                <a:latin typeface="Times New Roman" pitchFamily="18" charset="0"/>
                <a:ea typeface="ＭＳ Ｐ明朝" pitchFamily="18" charset="-128"/>
                <a:cs typeface="+mn-cs"/>
              </a:rPr>
              <a:t>However, the </a:t>
            </a:r>
            <a:r>
              <a:rPr kumimoji="1" lang="en-US" altLang="ja-JP" sz="1200" b="0" i="0" kern="1200" dirty="0" err="1">
                <a:solidFill>
                  <a:schemeClr val="tx1"/>
                </a:solidFill>
                <a:effectLst/>
                <a:latin typeface="Times New Roman" pitchFamily="18" charset="0"/>
                <a:ea typeface="ＭＳ Ｐ明朝" pitchFamily="18" charset="-128"/>
                <a:cs typeface="+mn-cs"/>
              </a:rPr>
              <a:t>SnowBall </a:t>
            </a:r>
            <a:r>
              <a:rPr kumimoji="1" lang="ja-JP" altLang="en-US" sz="1200" b="0" i="0" kern="1200" dirty="0">
                <a:solidFill>
                  <a:schemeClr val="tx1"/>
                </a:solidFill>
                <a:effectLst/>
                <a:latin typeface="Times New Roman" pitchFamily="18" charset="0"/>
                <a:ea typeface="ＭＳ Ｐ明朝" pitchFamily="18" charset="-128"/>
                <a:cs typeface="+mn-cs"/>
              </a:rPr>
              <a:t>specification is currently discouraged and requires the use of </a:t>
            </a:r>
            <a:r>
              <a:rPr kumimoji="1" lang="en-US" altLang="ja-JP" sz="1200" b="0" i="0" kern="1200" dirty="0">
                <a:solidFill>
                  <a:schemeClr val="tx1"/>
                </a:solidFill>
                <a:effectLst/>
                <a:latin typeface="Times New Roman" pitchFamily="18" charset="0"/>
                <a:ea typeface="ＭＳ Ｐ明朝" pitchFamily="18" charset="-128"/>
                <a:cs typeface="+mn-cs"/>
              </a:rPr>
              <a:t>Snowball Edge.</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a:t>
            </a:r>
            <a:r>
              <a:rPr kumimoji="1" lang="en-US" altLang="ja-JP" sz="1200" b="0" i="0" kern="1200" dirty="0">
                <a:solidFill>
                  <a:schemeClr val="tx1"/>
                </a:solidFill>
                <a:effectLst/>
                <a:latin typeface="Times New Roman" pitchFamily="18" charset="0"/>
                <a:ea typeface="ＭＳ Ｐ明朝" pitchFamily="18" charset="-128"/>
                <a:cs typeface="+mn-cs"/>
              </a:rPr>
              <a:t>1 </a:t>
            </a:r>
            <a:r>
              <a:rPr kumimoji="1" lang="ja-JP" altLang="en-US" sz="1200" b="0" i="0" kern="1200" dirty="0">
                <a:solidFill>
                  <a:schemeClr val="tx1"/>
                </a:solidFill>
                <a:effectLst/>
                <a:latin typeface="Times New Roman" pitchFamily="18" charset="0"/>
                <a:ea typeface="ＭＳ Ｐ明朝" pitchFamily="18" charset="-128"/>
                <a:cs typeface="+mn-cs"/>
              </a:rPr>
              <a:t>is incorrect. Currently, the </a:t>
            </a:r>
            <a:r>
              <a:rPr kumimoji="1" lang="en-US" altLang="ja-JP" sz="1200" b="0" i="0" kern="1200" dirty="0" err="1">
                <a:solidFill>
                  <a:schemeClr val="tx1"/>
                </a:solidFill>
                <a:effectLst/>
                <a:latin typeface="Times New Roman" pitchFamily="18" charset="0"/>
                <a:ea typeface="ＭＳ Ｐ明朝" pitchFamily="18" charset="-128"/>
                <a:cs typeface="+mn-cs"/>
              </a:rPr>
              <a:t>SnowBall </a:t>
            </a:r>
            <a:r>
              <a:rPr kumimoji="1" lang="ja-JP" altLang="en-US" sz="1200" b="0" i="0" kern="1200" dirty="0">
                <a:solidFill>
                  <a:schemeClr val="tx1"/>
                </a:solidFill>
                <a:effectLst/>
                <a:latin typeface="Times New Roman" pitchFamily="18" charset="0"/>
                <a:ea typeface="ＭＳ Ｐ明朝" pitchFamily="18" charset="-128"/>
                <a:cs typeface="+mn-cs"/>
              </a:rPr>
              <a:t>specification is not recommended and </a:t>
            </a:r>
            <a:r>
              <a:rPr kumimoji="1" lang="en-US" altLang="ja-JP" sz="1200" b="0" i="0" kern="1200" dirty="0">
                <a:solidFill>
                  <a:schemeClr val="tx1"/>
                </a:solidFill>
                <a:effectLst/>
                <a:latin typeface="Times New Roman" pitchFamily="18" charset="0"/>
                <a:ea typeface="ＭＳ Ｐ明朝" pitchFamily="18" charset="-128"/>
                <a:cs typeface="+mn-cs"/>
              </a:rPr>
              <a:t>Snowball Edge is </a:t>
            </a:r>
            <a:r>
              <a:rPr kumimoji="1" lang="ja-JP" altLang="en-US" sz="1200" b="0" i="0" kern="1200" dirty="0">
                <a:solidFill>
                  <a:schemeClr val="tx1"/>
                </a:solidFill>
                <a:effectLst/>
                <a:latin typeface="Times New Roman" pitchFamily="18" charset="0"/>
                <a:ea typeface="ＭＳ Ｐ明朝" pitchFamily="18" charset="-128"/>
                <a:cs typeface="+mn-cs"/>
              </a:rPr>
              <a:t>required.</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2 is incorrect: </a:t>
            </a:r>
            <a:r>
              <a:rPr kumimoji="1" lang="en-US" altLang="ja-JP" sz="1200" b="0" i="0" kern="1200" dirty="0">
                <a:solidFill>
                  <a:schemeClr val="tx1"/>
                </a:solidFill>
                <a:effectLst/>
                <a:latin typeface="Times New Roman" pitchFamily="18" charset="0"/>
                <a:ea typeface="ＭＳ Ｐ明朝" pitchFamily="18" charset="-128"/>
                <a:cs typeface="+mn-cs"/>
              </a:rPr>
              <a:t>Snowball Edge Storage Optimized has </a:t>
            </a:r>
            <a:r>
              <a:rPr kumimoji="1" lang="ja-JP" altLang="en-US" sz="1200" b="0" i="0" kern="1200" dirty="0">
                <a:solidFill>
                  <a:schemeClr val="tx1"/>
                </a:solidFill>
                <a:effectLst/>
                <a:latin typeface="Times New Roman" pitchFamily="18" charset="0"/>
                <a:ea typeface="ＭＳ Ｐ明朝" pitchFamily="18" charset="-128"/>
                <a:cs typeface="+mn-cs"/>
              </a:rPr>
              <a:t>up to </a:t>
            </a:r>
            <a:r>
              <a:rPr kumimoji="1" lang="en-US" altLang="ja-JP" sz="1200" b="0" i="0" kern="1200" dirty="0">
                <a:solidFill>
                  <a:schemeClr val="tx1"/>
                </a:solidFill>
                <a:effectLst/>
                <a:latin typeface="Times New Roman" pitchFamily="18" charset="0"/>
                <a:ea typeface="ＭＳ Ｐ明朝" pitchFamily="18" charset="-128"/>
                <a:cs typeface="+mn-cs"/>
              </a:rPr>
              <a:t>100TB </a:t>
            </a:r>
            <a:r>
              <a:rPr kumimoji="1" lang="ja-JP" altLang="en-US" sz="1200" b="0" i="0" kern="1200" dirty="0">
                <a:solidFill>
                  <a:schemeClr val="tx1"/>
                </a:solidFill>
                <a:effectLst/>
                <a:latin typeface="Times New Roman" pitchFamily="18" charset="0"/>
                <a:ea typeface="ＭＳ Ｐ明朝" pitchFamily="18" charset="-128"/>
                <a:cs typeface="+mn-cs"/>
              </a:rPr>
              <a:t>of capacity, but with </a:t>
            </a:r>
            <a:r>
              <a:rPr kumimoji="1" lang="en-US" altLang="ja-JP" sz="1200" b="0" i="0" kern="1200" dirty="0">
                <a:solidFill>
                  <a:schemeClr val="tx1"/>
                </a:solidFill>
                <a:effectLst/>
                <a:latin typeface="Times New Roman" pitchFamily="18" charset="0"/>
                <a:ea typeface="ＭＳ Ｐ明朝" pitchFamily="18" charset="-128"/>
                <a:cs typeface="+mn-cs"/>
              </a:rPr>
              <a:t>80TB of available </a:t>
            </a:r>
            <a:r>
              <a:rPr kumimoji="1" lang="ja-JP" altLang="en-US" sz="1200" b="0" i="0" kern="1200" dirty="0">
                <a:solidFill>
                  <a:schemeClr val="tx1"/>
                </a:solidFill>
                <a:effectLst/>
                <a:latin typeface="Times New Roman" pitchFamily="18" charset="0"/>
                <a:ea typeface="ＭＳ Ｐ明朝" pitchFamily="18" charset="-128"/>
                <a:cs typeface="+mn-cs"/>
              </a:rPr>
              <a:t>space, it is not efficient as you need to use </a:t>
            </a:r>
            <a:r>
              <a:rPr kumimoji="1" lang="en-US" altLang="ja-JP" sz="1200" b="0" i="0" kern="1200" dirty="0">
                <a:solidFill>
                  <a:schemeClr val="tx1"/>
                </a:solidFill>
                <a:effectLst/>
                <a:latin typeface="Times New Roman" pitchFamily="18" charset="0"/>
                <a:ea typeface="ＭＳ Ｐ明朝" pitchFamily="18" charset="-128"/>
                <a:cs typeface="+mn-cs"/>
              </a:rPr>
              <a:t>two.</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 See the following pages for more information</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https://docs.aws.amazon.com/ja_jp/snowball/latest/developer-guide/specifications.html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a:t>
            </a:r>
            <a:r>
              <a:rPr kumimoji="1" lang="en-US" altLang="ja-JP" sz="1200" b="0" i="0" kern="1200" dirty="0">
                <a:solidFill>
                  <a:schemeClr val="tx1"/>
                </a:solidFill>
                <a:effectLst/>
                <a:latin typeface="Times New Roman" pitchFamily="18" charset="0"/>
                <a:ea typeface="ＭＳ Ｐ明朝" pitchFamily="18" charset="-128"/>
                <a:cs typeface="+mn-cs"/>
              </a:rPr>
              <a:t>File Gateway </a:t>
            </a:r>
            <a:r>
              <a:rPr kumimoji="1" lang="ja-JP" altLang="en-US" sz="1200" b="0" i="0" kern="1200" dirty="0">
                <a:solidFill>
                  <a:schemeClr val="tx1"/>
                </a:solidFill>
                <a:effectLst/>
                <a:latin typeface="Times New Roman" pitchFamily="18" charset="0"/>
                <a:ea typeface="ＭＳ Ｐ明朝" pitchFamily="18" charset="-128"/>
                <a:cs typeface="+mn-cs"/>
              </a:rPr>
              <a:t>using the </a:t>
            </a:r>
            <a:r>
              <a:rPr kumimoji="1" lang="en-US" altLang="ja-JP" sz="1200" b="0" i="0" kern="1200" dirty="0">
                <a:solidFill>
                  <a:schemeClr val="tx1"/>
                </a:solidFill>
                <a:effectLst/>
                <a:latin typeface="Times New Roman" pitchFamily="18" charset="0"/>
                <a:ea typeface="ＭＳ Ｐ明朝" pitchFamily="18" charset="-128"/>
                <a:cs typeface="+mn-cs"/>
              </a:rPr>
              <a:t>AWS Storage Gateway </a:t>
            </a:r>
            <a:r>
              <a:rPr kumimoji="1" lang="ja-JP" altLang="en-US" sz="1200" b="0" i="0" kern="1200" dirty="0">
                <a:solidFill>
                  <a:schemeClr val="tx1"/>
                </a:solidFill>
                <a:effectLst/>
                <a:latin typeface="Times New Roman" pitchFamily="18" charset="0"/>
                <a:ea typeface="ＭＳ Ｐ明朝" pitchFamily="18" charset="-128"/>
                <a:cs typeface="+mn-cs"/>
              </a:rPr>
              <a:t>service is used for data transfer, not for backup retrieval.</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a:t>
            </a:r>
            <a:r>
              <a:rPr kumimoji="1" lang="en-US" altLang="ja-JP" sz="1200" b="0" i="0" kern="1200" dirty="0">
                <a:solidFill>
                  <a:schemeClr val="tx1"/>
                </a:solidFill>
                <a:effectLst/>
                <a:latin typeface="Times New Roman" pitchFamily="18" charset="0"/>
                <a:ea typeface="ＭＳ Ｐ明朝" pitchFamily="18" charset="-128"/>
                <a:cs typeface="+mn-cs"/>
              </a:rPr>
              <a:t>Direct Connect is used for a </a:t>
            </a:r>
            <a:r>
              <a:rPr kumimoji="1" lang="ja-JP" altLang="en-US" sz="1200" b="0" i="0" kern="1200" dirty="0">
                <a:solidFill>
                  <a:schemeClr val="tx1"/>
                </a:solidFill>
                <a:effectLst/>
                <a:latin typeface="Times New Roman" pitchFamily="18" charset="0"/>
                <a:ea typeface="ＭＳ Ｐ明朝" pitchFamily="18" charset="-128"/>
                <a:cs typeface="+mn-cs"/>
              </a:rPr>
              <a:t>leased line connection between on-premises and </a:t>
            </a:r>
            <a:r>
              <a:rPr kumimoji="1" lang="en-US" altLang="ja-JP" sz="1200" b="0" i="0" kern="1200" dirty="0">
                <a:solidFill>
                  <a:schemeClr val="tx1"/>
                </a:solidFill>
                <a:effectLst/>
                <a:latin typeface="Times New Roman" pitchFamily="18" charset="0"/>
                <a:ea typeface="ＭＳ Ｐ明朝" pitchFamily="18" charset="-128"/>
                <a:cs typeface="+mn-cs"/>
              </a:rPr>
              <a:t>AWS. You </a:t>
            </a:r>
            <a:r>
              <a:rPr kumimoji="1" lang="ja-JP" altLang="en-US" sz="1200" b="0" i="0" kern="1200" dirty="0">
                <a:solidFill>
                  <a:schemeClr val="tx1"/>
                </a:solidFill>
                <a:effectLst/>
                <a:latin typeface="Times New Roman" pitchFamily="18" charset="0"/>
                <a:ea typeface="ＭＳ Ｐ明朝" pitchFamily="18" charset="-128"/>
                <a:cs typeface="+mn-cs"/>
              </a:rPr>
              <a:t>can also use it to transfer data over the line, but if it takes more than </a:t>
            </a:r>
            <a:r>
              <a:rPr kumimoji="1" lang="en-US" altLang="ja-JP" sz="1200" b="0" i="0" kern="1200" dirty="0">
                <a:solidFill>
                  <a:schemeClr val="tx1"/>
                </a:solidFill>
                <a:effectLst/>
                <a:latin typeface="Times New Roman" pitchFamily="18" charset="0"/>
                <a:ea typeface="ＭＳ Ｐ明朝" pitchFamily="18" charset="-128"/>
                <a:cs typeface="+mn-cs"/>
              </a:rPr>
              <a:t>a </a:t>
            </a:r>
            <a:r>
              <a:rPr kumimoji="1" lang="ja-JP" altLang="en-US" sz="1200" b="0" i="0" kern="1200" dirty="0">
                <a:solidFill>
                  <a:schemeClr val="tx1"/>
                </a:solidFill>
                <a:effectLst/>
                <a:latin typeface="Times New Roman" pitchFamily="18" charset="0"/>
                <a:ea typeface="ＭＳ Ｐ明朝" pitchFamily="18" charset="-128"/>
                <a:cs typeface="+mn-cs"/>
              </a:rPr>
              <a:t>week to upload data to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using the free space of your existing Internet connection, you should consider using </a:t>
            </a:r>
            <a:r>
              <a:rPr kumimoji="1" lang="en-US" altLang="ja-JP" sz="1200" b="0" i="0" kern="1200" dirty="0">
                <a:solidFill>
                  <a:schemeClr val="tx1"/>
                </a:solidFill>
                <a:effectLst/>
                <a:latin typeface="Times New Roman" pitchFamily="18" charset="0"/>
                <a:ea typeface="ＭＳ Ｐ明朝" pitchFamily="18" charset="-128"/>
                <a:cs typeface="+mn-cs"/>
              </a:rPr>
              <a:t>Snowball.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298</a:t>
            </a:fld>
            <a:endParaRPr lang="en-US" altLang="ja-JP"/>
          </a:p>
        </p:txBody>
      </p:sp>
    </p:spTree>
    <p:extLst>
      <p:ext uri="{BB962C8B-B14F-4D97-AF65-F5344CB8AC3E}">
        <p14:creationId xmlns:p14="http://schemas.microsoft.com/office/powerpoint/2010/main" val="250158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a:t>
            </a:fld>
            <a:endParaRPr lang="en-US" altLang="ja-JP"/>
          </a:p>
        </p:txBody>
      </p:sp>
    </p:spTree>
    <p:extLst>
      <p:ext uri="{BB962C8B-B14F-4D97-AF65-F5344CB8AC3E}">
        <p14:creationId xmlns:p14="http://schemas.microsoft.com/office/powerpoint/2010/main" val="97659729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299</a:t>
            </a:fld>
            <a:endParaRPr lang="en-US" altLang="ja-JP"/>
          </a:p>
        </p:txBody>
      </p:sp>
    </p:spTree>
    <p:extLst>
      <p:ext uri="{BB962C8B-B14F-4D97-AF65-F5344CB8AC3E}">
        <p14:creationId xmlns:p14="http://schemas.microsoft.com/office/powerpoint/2010/main" val="2231126413"/>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300</a:t>
            </a:fld>
            <a:endParaRPr lang="en-US" altLang="ja-JP"/>
          </a:p>
        </p:txBody>
      </p:sp>
    </p:spTree>
    <p:extLst>
      <p:ext uri="{BB962C8B-B14F-4D97-AF65-F5344CB8AC3E}">
        <p14:creationId xmlns:p14="http://schemas.microsoft.com/office/powerpoint/2010/main" val="2231126413"/>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301</a:t>
            </a:fld>
            <a:endParaRPr lang="en-US" altLang="ja-JP"/>
          </a:p>
        </p:txBody>
      </p:sp>
    </p:spTree>
    <p:extLst>
      <p:ext uri="{BB962C8B-B14F-4D97-AF65-F5344CB8AC3E}">
        <p14:creationId xmlns:p14="http://schemas.microsoft.com/office/powerpoint/2010/main" val="374661984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A mechanism that allows restricted resources on a </a:t>
            </a:r>
            <a:r>
              <a:rPr kumimoji="1" lang="en-US" altLang="ja-JP" sz="1200" b="0" i="0" kern="1200" dirty="0">
                <a:solidFill>
                  <a:schemeClr val="tx1"/>
                </a:solidFill>
                <a:effectLst/>
                <a:latin typeface="Times New Roman" pitchFamily="18" charset="0"/>
                <a:ea typeface="ＭＳ Ｐ明朝" pitchFamily="18" charset="-128"/>
                <a:cs typeface="+mn-cs"/>
              </a:rPr>
              <a:t>web </a:t>
            </a:r>
            <a:r>
              <a:rPr kumimoji="1" lang="ja-JP" altLang="en-US" sz="1200" b="0" i="0" kern="1200" dirty="0">
                <a:solidFill>
                  <a:schemeClr val="tx1"/>
                </a:solidFill>
                <a:effectLst/>
                <a:latin typeface="Times New Roman" pitchFamily="18" charset="0"/>
                <a:ea typeface="ＭＳ Ｐ明朝" pitchFamily="18" charset="-128"/>
                <a:cs typeface="+mn-cs"/>
              </a:rPr>
              <a:t>page to be requested from another domain outside the domain where the first resource was provided </a:t>
            </a:r>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303</a:t>
            </a:fld>
            <a:endParaRPr lang="en-US" altLang="ja-JP"/>
          </a:p>
        </p:txBody>
      </p:sp>
    </p:spTree>
    <p:extLst>
      <p:ext uri="{BB962C8B-B14F-4D97-AF65-F5344CB8AC3E}">
        <p14:creationId xmlns:p14="http://schemas.microsoft.com/office/powerpoint/2010/main" val="2211393373"/>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304</a:t>
            </a:fld>
            <a:endParaRPr lang="en-US" altLang="ja-JP"/>
          </a:p>
        </p:txBody>
      </p:sp>
    </p:spTree>
    <p:extLst>
      <p:ext uri="{BB962C8B-B14F-4D97-AF65-F5344CB8AC3E}">
        <p14:creationId xmlns:p14="http://schemas.microsoft.com/office/powerpoint/2010/main" val="3427960939"/>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1, 3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Glacier is designed for durability of 99.999999999% of objects across multiple Availability Zones. Data is resilient in the event of one entire Availability Zone destruction. Glacier supports SSL for data in transit and encryption of data at rest. Glacier is extremely low cost and is ideal for long-term archival.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"Provides 99.999999999% durability of archives"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"Data is resilient in the event of one entire Availability Zone destruction"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"Data is replicated globally" is incorrect. Data is not replicated globally.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"Data is resilient in the event of one entire region destruction" is incorrect. Data is not resilient to the failure of an entire region.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"Provides 99.9% availability of archives" is incorrect. Glacier is "designed for" availability of 99.99%</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https://aws.amazon.com/s3/storage-classes/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https://digitalcloud.training/certification-training/aws-solutions-architect-associate/storage/amazon-s3/</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305</a:t>
            </a:fld>
            <a:endParaRPr lang="en-US" altLang="ja-JP"/>
          </a:p>
        </p:txBody>
      </p:sp>
    </p:spTree>
    <p:extLst>
      <p:ext uri="{BB962C8B-B14F-4D97-AF65-F5344CB8AC3E}">
        <p14:creationId xmlns:p14="http://schemas.microsoft.com/office/powerpoint/2010/main" val="365537543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A mechanism that allows restricted resources on a </a:t>
            </a:r>
            <a:r>
              <a:rPr kumimoji="1" lang="en-US" altLang="ja-JP" sz="1200" b="0" i="0" kern="1200" dirty="0">
                <a:solidFill>
                  <a:schemeClr val="tx1"/>
                </a:solidFill>
                <a:effectLst/>
                <a:latin typeface="Times New Roman" pitchFamily="18" charset="0"/>
                <a:ea typeface="ＭＳ Ｐ明朝" pitchFamily="18" charset="-128"/>
                <a:cs typeface="+mn-cs"/>
              </a:rPr>
              <a:t>web </a:t>
            </a:r>
            <a:r>
              <a:rPr kumimoji="1" lang="ja-JP" altLang="en-US" sz="1200" b="0" i="0" kern="1200" dirty="0">
                <a:solidFill>
                  <a:schemeClr val="tx1"/>
                </a:solidFill>
                <a:effectLst/>
                <a:latin typeface="Times New Roman" pitchFamily="18" charset="0"/>
                <a:ea typeface="ＭＳ Ｐ明朝" pitchFamily="18" charset="-128"/>
                <a:cs typeface="+mn-cs"/>
              </a:rPr>
              <a:t>page to be requested from another domain outside the domain where the first resource was provided </a:t>
            </a:r>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306</a:t>
            </a:fld>
            <a:endParaRPr lang="en-US" altLang="ja-JP"/>
          </a:p>
        </p:txBody>
      </p:sp>
    </p:spTree>
    <p:extLst>
      <p:ext uri="{BB962C8B-B14F-4D97-AF65-F5344CB8AC3E}">
        <p14:creationId xmlns:p14="http://schemas.microsoft.com/office/powerpoint/2010/main" val="150995732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307</a:t>
            </a:fld>
            <a:endParaRPr lang="en-US" altLang="ja-JP"/>
          </a:p>
        </p:txBody>
      </p:sp>
    </p:spTree>
    <p:extLst>
      <p:ext uri="{BB962C8B-B14F-4D97-AF65-F5344CB8AC3E}">
        <p14:creationId xmlns:p14="http://schemas.microsoft.com/office/powerpoint/2010/main" val="180796824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308</a:t>
            </a:fld>
            <a:endParaRPr lang="en-US" altLang="ja-JP"/>
          </a:p>
        </p:txBody>
      </p:sp>
    </p:spTree>
    <p:extLst>
      <p:ext uri="{BB962C8B-B14F-4D97-AF65-F5344CB8AC3E}">
        <p14:creationId xmlns:p14="http://schemas.microsoft.com/office/powerpoint/2010/main" val="138693481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Glacier</a:t>
            </a:r>
            <a:r>
              <a:rPr kumimoji="1" lang="ja-JP" altLang="en-US" sz="1200" b="0" i="0" kern="1200" dirty="0">
                <a:solidFill>
                  <a:schemeClr val="tx1"/>
                </a:solidFill>
                <a:effectLst/>
                <a:latin typeface="Times New Roman" pitchFamily="18" charset="0"/>
                <a:ea typeface="ＭＳ Ｐ明朝" pitchFamily="18" charset="-128"/>
                <a:cs typeface="+mn-cs"/>
              </a:rPr>
              <a:t>'s standard retrieval is the best setting for the requirement to retrieve data within </a:t>
            </a:r>
            <a:r>
              <a:rPr kumimoji="1" lang="en-US" altLang="ja-JP" sz="1200" b="0" i="0" kern="1200" dirty="0">
                <a:solidFill>
                  <a:schemeClr val="tx1"/>
                </a:solidFill>
                <a:effectLst/>
                <a:latin typeface="Times New Roman" pitchFamily="18" charset="0"/>
                <a:ea typeface="ＭＳ Ｐ明朝" pitchFamily="18" charset="-128"/>
                <a:cs typeface="+mn-cs"/>
              </a:rPr>
              <a:t>10 </a:t>
            </a:r>
            <a:r>
              <a:rPr kumimoji="1" lang="ja-JP" altLang="en-US" sz="1200" b="0" i="0" kern="1200" dirty="0">
                <a:solidFill>
                  <a:schemeClr val="tx1"/>
                </a:solidFill>
                <a:effectLst/>
                <a:latin typeface="Times New Roman" pitchFamily="18" charset="0"/>
                <a:ea typeface="ＭＳ Ｐ明朝" pitchFamily="18" charset="-128"/>
                <a:cs typeface="+mn-cs"/>
              </a:rPr>
              <a:t>hours, as directed by the administrator, if necessary. With standard retrieval, all archives can be accessed within </a:t>
            </a:r>
            <a:r>
              <a:rPr kumimoji="1" lang="en-US" altLang="ja-JP" sz="1200" b="0" i="0" kern="1200" dirty="0">
                <a:solidFill>
                  <a:schemeClr val="tx1"/>
                </a:solidFill>
                <a:effectLst/>
                <a:latin typeface="Times New Roman" pitchFamily="18" charset="0"/>
                <a:ea typeface="ＭＳ Ｐ明朝" pitchFamily="18" charset="-128"/>
                <a:cs typeface="+mn-cs"/>
              </a:rPr>
              <a:t>3-5 </a:t>
            </a:r>
            <a:r>
              <a:rPr kumimoji="1" lang="ja-JP" altLang="en-US" sz="1200" b="0" i="0" kern="1200" dirty="0">
                <a:solidFill>
                  <a:schemeClr val="tx1"/>
                </a:solidFill>
                <a:effectLst/>
                <a:latin typeface="Times New Roman" pitchFamily="18" charset="0"/>
                <a:ea typeface="ＭＳ Ｐ明朝" pitchFamily="18" charset="-128"/>
                <a:cs typeface="+mn-cs"/>
              </a:rPr>
              <a:t>hours. Therefore, option 2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1 is incorrect. Rapid Retrieval allows for quick access to data when a subset of archives is needed quickly. For all but the largest archives </a:t>
            </a:r>
            <a:r>
              <a:rPr kumimoji="1" lang="en-US" altLang="ja-JP" sz="1200" b="0" i="0" kern="1200" dirty="0">
                <a:solidFill>
                  <a:schemeClr val="tx1"/>
                </a:solidFill>
                <a:effectLst/>
                <a:latin typeface="Times New Roman" pitchFamily="18" charset="0"/>
                <a:ea typeface="ＭＳ Ｐ明朝" pitchFamily="18" charset="-128"/>
                <a:cs typeface="+mn-cs"/>
              </a:rPr>
              <a:t>(250 MB </a:t>
            </a:r>
            <a:r>
              <a:rPr kumimoji="1" lang="ja-JP" altLang="en-US" sz="1200" b="0" i="0" kern="1200" dirty="0">
                <a:solidFill>
                  <a:schemeClr val="tx1"/>
                </a:solidFill>
                <a:effectLst/>
                <a:latin typeface="Times New Roman" pitchFamily="18" charset="0"/>
                <a:ea typeface="ＭＳ Ｐ明朝" pitchFamily="18" charset="-128"/>
                <a:cs typeface="+mn-cs"/>
              </a:rPr>
              <a:t>and above</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data accessed by rapid retrieval is usually available within </a:t>
            </a:r>
            <a:r>
              <a:rPr kumimoji="1" lang="en-US" altLang="ja-JP" sz="1200" b="0" i="0" kern="1200" dirty="0">
                <a:solidFill>
                  <a:schemeClr val="tx1"/>
                </a:solidFill>
                <a:effectLst/>
                <a:latin typeface="Times New Roman" pitchFamily="18" charset="0"/>
                <a:ea typeface="ＭＳ Ｐ明朝" pitchFamily="18" charset="-128"/>
                <a:cs typeface="+mn-cs"/>
              </a:rPr>
              <a:t>one to five </a:t>
            </a:r>
            <a:r>
              <a:rPr kumimoji="1" lang="ja-JP" altLang="en-US" sz="1200" b="0" i="0" kern="1200" dirty="0">
                <a:solidFill>
                  <a:schemeClr val="tx1"/>
                </a:solidFill>
                <a:effectLst/>
                <a:latin typeface="Times New Roman" pitchFamily="18" charset="0"/>
                <a:ea typeface="ＭＳ Ｐ明朝" pitchFamily="18" charset="-128"/>
                <a:cs typeface="+mn-cs"/>
              </a:rPr>
              <a:t>minutes. Provisioned capacity ensures that the fetch capacity of rapid retrieval is available when you need it. Rapid Ejection is beyond retrieval performance, and the settings are sufficient for standard retrieval.</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Mass Retrieval is </a:t>
            </a:r>
            <a:r>
              <a:rPr kumimoji="1" lang="en-US" altLang="ja-JP" sz="1200" b="0" i="0" kern="1200" dirty="0">
                <a:solidFill>
                  <a:schemeClr val="tx1"/>
                </a:solidFill>
                <a:effectLst/>
                <a:latin typeface="Times New Roman" pitchFamily="18" charset="0"/>
                <a:ea typeface="ＭＳ Ｐ明朝" pitchFamily="18" charset="-128"/>
                <a:cs typeface="+mn-cs"/>
              </a:rPr>
              <a:t>Glacier</a:t>
            </a:r>
            <a:r>
              <a:rPr kumimoji="1" lang="ja-JP" altLang="en-US" sz="1200" b="0" i="0" kern="1200" dirty="0">
                <a:solidFill>
                  <a:schemeClr val="tx1"/>
                </a:solidFill>
                <a:effectLst/>
                <a:latin typeface="Times New Roman" pitchFamily="18" charset="0"/>
                <a:ea typeface="ＭＳ Ｐ明朝" pitchFamily="18" charset="-128"/>
                <a:cs typeface="+mn-cs"/>
              </a:rPr>
              <a:t>'s least expensive retrieval option, which allows you to retrieve large amounts of data </a:t>
            </a:r>
            <a:r>
              <a:rPr kumimoji="1" lang="en-US" altLang="ja-JP" sz="1200" b="0" i="0" kern="1200" dirty="0">
                <a:solidFill>
                  <a:schemeClr val="tx1"/>
                </a:solidFill>
                <a:effectLst/>
                <a:latin typeface="Times New Roman" pitchFamily="18" charset="0"/>
                <a:ea typeface="ＭＳ Ｐ明朝" pitchFamily="18" charset="-128"/>
                <a:cs typeface="+mn-cs"/>
              </a:rPr>
              <a:t>(</a:t>
            </a:r>
            <a:r>
              <a:rPr kumimoji="1" lang="ja-JP" altLang="en-US" sz="1200" b="0" i="0" kern="1200" dirty="0">
                <a:solidFill>
                  <a:schemeClr val="tx1"/>
                </a:solidFill>
                <a:effectLst/>
                <a:latin typeface="Times New Roman" pitchFamily="18" charset="0"/>
                <a:ea typeface="ＭＳ Ｐ明朝" pitchFamily="18" charset="-128"/>
                <a:cs typeface="+mn-cs"/>
              </a:rPr>
              <a:t>including petabytes of data</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within </a:t>
            </a:r>
            <a:r>
              <a:rPr kumimoji="1" lang="en-US" altLang="ja-JP" sz="1200" b="0" i="0" kern="1200" dirty="0">
                <a:solidFill>
                  <a:schemeClr val="tx1"/>
                </a:solidFill>
                <a:effectLst/>
                <a:latin typeface="Times New Roman" pitchFamily="18" charset="0"/>
                <a:ea typeface="ＭＳ Ｐ明朝" pitchFamily="18" charset="-128"/>
                <a:cs typeface="+mn-cs"/>
              </a:rPr>
              <a:t>a </a:t>
            </a:r>
            <a:r>
              <a:rPr kumimoji="1" lang="ja-JP" altLang="en-US" sz="1200" b="0" i="0" kern="1200" dirty="0">
                <a:solidFill>
                  <a:schemeClr val="tx1"/>
                </a:solidFill>
                <a:effectLst/>
                <a:latin typeface="Times New Roman" pitchFamily="18" charset="0"/>
                <a:ea typeface="ＭＳ Ｐ明朝" pitchFamily="18" charset="-128"/>
                <a:cs typeface="+mn-cs"/>
              </a:rPr>
              <a:t>day. Typically, mass retrieval takes </a:t>
            </a:r>
            <a:r>
              <a:rPr kumimoji="1" lang="en-US" altLang="ja-JP" sz="1200" b="0" i="0" kern="1200" dirty="0">
                <a:solidFill>
                  <a:schemeClr val="tx1"/>
                </a:solidFill>
                <a:effectLst/>
                <a:latin typeface="Times New Roman" pitchFamily="18" charset="0"/>
                <a:ea typeface="ＭＳ Ｐ明朝" pitchFamily="18" charset="-128"/>
                <a:cs typeface="+mn-cs"/>
              </a:rPr>
              <a:t>5-12 </a:t>
            </a:r>
            <a:r>
              <a:rPr kumimoji="1" lang="ja-JP" altLang="en-US" sz="1200" b="0" i="0" kern="1200" dirty="0">
                <a:solidFill>
                  <a:schemeClr val="tx1"/>
                </a:solidFill>
                <a:effectLst/>
                <a:latin typeface="Times New Roman" pitchFamily="18" charset="0"/>
                <a:ea typeface="ＭＳ Ｐ明朝" pitchFamily="18" charset="-128"/>
                <a:cs typeface="+mn-cs"/>
              </a:rPr>
              <a:t>hours, so it can't be done within </a:t>
            </a:r>
            <a:r>
              <a:rPr kumimoji="1" lang="en-US" altLang="ja-JP" sz="1200" b="0" i="0" kern="1200" dirty="0">
                <a:solidFill>
                  <a:schemeClr val="tx1"/>
                </a:solidFill>
                <a:effectLst/>
                <a:latin typeface="Times New Roman" pitchFamily="18" charset="0"/>
                <a:ea typeface="ＭＳ Ｐ明朝" pitchFamily="18" charset="-128"/>
                <a:cs typeface="+mn-cs"/>
              </a:rPr>
              <a:t>10 </a:t>
            </a:r>
            <a:r>
              <a:rPr kumimoji="1" lang="ja-JP" altLang="en-US" sz="1200" b="0" i="0" kern="1200" dirty="0">
                <a:solidFill>
                  <a:schemeClr val="tx1"/>
                </a:solidFill>
                <a:effectLst/>
                <a:latin typeface="Times New Roman" pitchFamily="18" charset="0"/>
                <a:ea typeface="ＭＳ Ｐ明朝" pitchFamily="18" charset="-128"/>
                <a:cs typeface="+mn-cs"/>
              </a:rPr>
              <a:t>hours.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With </a:t>
            </a:r>
            <a:r>
              <a:rPr kumimoji="1" lang="en-US" altLang="ja-JP" sz="1200" b="0" i="0" kern="1200" dirty="0">
                <a:solidFill>
                  <a:schemeClr val="tx1"/>
                </a:solidFill>
                <a:effectLst/>
                <a:latin typeface="Times New Roman" pitchFamily="18" charset="0"/>
                <a:ea typeface="ＭＳ Ｐ明朝" pitchFamily="18" charset="-128"/>
                <a:cs typeface="+mn-cs"/>
              </a:rPr>
              <a:t>Glacier </a:t>
            </a:r>
            <a:r>
              <a:rPr kumimoji="1" lang="ja-JP" altLang="en-US" sz="1200" b="0" i="0" kern="1200" dirty="0">
                <a:solidFill>
                  <a:schemeClr val="tx1"/>
                </a:solidFill>
                <a:effectLst/>
                <a:latin typeface="Times New Roman" pitchFamily="18" charset="0"/>
                <a:ea typeface="ＭＳ Ｐ明朝" pitchFamily="18" charset="-128"/>
                <a:cs typeface="+mn-cs"/>
              </a:rPr>
              <a:t>vault locking, you can easily deploy and apply compliance controls for each of </a:t>
            </a:r>
            <a:r>
              <a:rPr kumimoji="1" lang="en-US" altLang="ja-JP" sz="1200" b="0" i="0" kern="1200" dirty="0">
                <a:solidFill>
                  <a:schemeClr val="tx1"/>
                </a:solidFill>
                <a:effectLst/>
                <a:latin typeface="Times New Roman" pitchFamily="18" charset="0"/>
                <a:ea typeface="ＭＳ Ｐ明朝" pitchFamily="18" charset="-128"/>
                <a:cs typeface="+mn-cs"/>
              </a:rPr>
              <a:t>Glacier</a:t>
            </a:r>
            <a:r>
              <a:rPr kumimoji="1" lang="ja-JP" altLang="en-US" sz="1200" b="0" i="0" kern="1200" dirty="0">
                <a:solidFill>
                  <a:schemeClr val="tx1"/>
                </a:solidFill>
                <a:effectLst/>
                <a:latin typeface="Times New Roman" pitchFamily="18" charset="0"/>
                <a:ea typeface="ＭＳ Ｐ明朝" pitchFamily="18" charset="-128"/>
                <a:cs typeface="+mn-cs"/>
              </a:rPr>
              <a:t>'s vaults using a vault locking policy. You can specify controls in the vault lock policy, such as "</a:t>
            </a:r>
            <a:r>
              <a:rPr kumimoji="1" lang="en-US" altLang="ja-JP" sz="1200" b="0" i="0" kern="1200" dirty="0">
                <a:solidFill>
                  <a:schemeClr val="tx1"/>
                </a:solidFill>
                <a:effectLst/>
                <a:latin typeface="Times New Roman" pitchFamily="18" charset="0"/>
                <a:ea typeface="ＭＳ Ｐ明朝" pitchFamily="18" charset="-128"/>
                <a:cs typeface="+mn-cs"/>
              </a:rPr>
              <a:t>write once read many</a:t>
            </a:r>
            <a:r>
              <a:rPr kumimoji="1" lang="ja-JP" altLang="en-US" sz="1200" b="0" i="0" kern="1200" dirty="0">
                <a:solidFill>
                  <a:schemeClr val="tx1"/>
                </a:solidFill>
                <a:effectLst/>
                <a:latin typeface="Times New Roman" pitchFamily="18" charset="0"/>
                <a:ea typeface="ＭＳ Ｐ明朝" pitchFamily="18" charset="-128"/>
                <a:cs typeface="+mn-cs"/>
              </a:rPr>
              <a:t>" </a:t>
            </a:r>
            <a:r>
              <a:rPr kumimoji="1" lang="en-US" altLang="ja-JP" sz="1200" b="0" i="0" kern="1200" dirty="0">
                <a:solidFill>
                  <a:schemeClr val="tx1"/>
                </a:solidFill>
                <a:effectLst/>
                <a:latin typeface="Times New Roman" pitchFamily="18" charset="0"/>
                <a:ea typeface="ＭＳ Ｐ明朝" pitchFamily="18" charset="-128"/>
                <a:cs typeface="+mn-cs"/>
              </a:rPr>
              <a:t>(WORM), to </a:t>
            </a:r>
            <a:r>
              <a:rPr kumimoji="1" lang="ja-JP" altLang="en-US" sz="1200" b="0" i="0" kern="1200" dirty="0">
                <a:solidFill>
                  <a:schemeClr val="tx1"/>
                </a:solidFill>
                <a:effectLst/>
                <a:latin typeface="Times New Roman" pitchFamily="18" charset="0"/>
                <a:ea typeface="ＭＳ Ｐ明朝" pitchFamily="18" charset="-128"/>
                <a:cs typeface="+mn-cs"/>
              </a:rPr>
              <a:t>lock the policy and prevent it from being edited in the future. The feature is irrelevant to this requirement.</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309</a:t>
            </a:fld>
            <a:endParaRPr lang="en-US" altLang="ja-JP"/>
          </a:p>
        </p:txBody>
      </p:sp>
    </p:spTree>
    <p:extLst>
      <p:ext uri="{BB962C8B-B14F-4D97-AF65-F5344CB8AC3E}">
        <p14:creationId xmlns:p14="http://schemas.microsoft.com/office/powerpoint/2010/main" val="3478351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err="1">
                <a:solidFill>
                  <a:schemeClr val="tx1"/>
                </a:solidFill>
                <a:effectLst/>
                <a:latin typeface="Times New Roman" pitchFamily="18" charset="0"/>
                <a:ea typeface="ＭＳ Ｐ明朝" pitchFamily="18" charset="-128"/>
                <a:cs typeface="+mn-cs"/>
              </a:rPr>
              <a:t>xplanation</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Kinesis Data Streams supports changes to the data record retention period of your stream. A Kinesis data stream is an ordered sequence of data records meant to be written to and read from in real-time. Data records are therefore stored in shards in your stream temporarily.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time period from when a record is added to when it is no longer accessible is called the retention period. A Kinesis data stream stores records from 24 hours by default to a maximum of 168 hours.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This is the reason why there are missing data in your S3 bucket. To fix this, you can either configure your sensors to send the data everyday instead of every other day or alternatively, you can increase the retention period of your Kinesis data stream.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There is a problem in the sensors. They probably had some intermittent connection hence, the data is not sent to the stream is incorrect. You already verified that the sensors are working as they should be hence, this is not the root cause of the issue.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By default, Amazon S3 stores the data for 1 day and moves it to Amazon Glacier is incorrect because by default, Amazon S3 does not store the data for 1 day and moves it to Amazon Glacier.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Your AWS account was hacked and someone has deleted some data in your Kinesis stream is incorrect because although this could be a possibility, you should verify first if there are other more probable reasons for the missing data in your S3 bucket. Be sure to follow and apply security best practices as well to prevent being hacked by someone. By default, the data records are only accessible for 24 hours from the time they are added to a Kinesis stream, which depicts the root cause of this issue.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http://docs.aws.amazon.com/streams/latest/dev/kinesis-extended-retention.html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Check out this Amazon Kinesis Cheat Sheet: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https://tutorialsdojo.com/aws-cheat-sheet-amazon-kinesis/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30</a:t>
            </a:fld>
            <a:endParaRPr lang="en-US" altLang="ja-JP"/>
          </a:p>
        </p:txBody>
      </p:sp>
    </p:spTree>
    <p:extLst>
      <p:ext uri="{BB962C8B-B14F-4D97-AF65-F5344CB8AC3E}">
        <p14:creationId xmlns:p14="http://schemas.microsoft.com/office/powerpoint/2010/main" val="3489933065"/>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310</a:t>
            </a:fld>
            <a:endParaRPr lang="en-US" altLang="ja-JP"/>
          </a:p>
        </p:txBody>
      </p:sp>
    </p:spTree>
    <p:extLst>
      <p:ext uri="{BB962C8B-B14F-4D97-AF65-F5344CB8AC3E}">
        <p14:creationId xmlns:p14="http://schemas.microsoft.com/office/powerpoint/2010/main" val="65550129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150000"/>
              </a:lnSpc>
            </a:pPr>
            <a:endParaRPr lang="en-US" altLang="ja-JP" dirty="0"/>
          </a:p>
          <a:p>
            <a:pPr marL="342900" indent="-342900">
              <a:lnSpc>
                <a:spcPct val="150000"/>
              </a:lnSpc>
              <a:buAutoNum type="arabicParenR"/>
            </a:pPr>
            <a:r>
              <a:rPr lang="en-US" altLang="ja-JP" dirty="0"/>
              <a:t>Use S3 Glacier vault to store the sensitive archived data and then use a vault lock policy to enforce compliance controls</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Amazon S3 Glacier is a secure, durable, and extremely low-cost Amazon S3 cloud storage class for data archiving and long-term backup. It is designed to deliver 99.999999999% durability, and provide comprehensive security and compliance capabilities that can help meet even the most stringent regulatory requirements.</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An S3 Glacier vault is a container for storing archives. When you create a vault, you specify a vault name and the AWS Region in which you want to create the vault. S3 Glacier Vault Lock allows you to easily deploy and enforce compliance controls for individual S3 Glacier vaults with a vault lock policy. You can specify controls such as "write once read many" (WORM) in a vault lock policy and lock the policy from future edits. Therefore, this is the correct option.</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Incorrect options:</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Use S3 Glacier to store the sensitive archived data and then use an S3 lifecycle policy to enforce compliance controls - You can use lifecycle policy to define actions you want Amazon S3 to take during an object's lifetime. For example, use a lifecycle policy to transition objects to another storage class, archive them, or delete them after a specified period. It cannot be used to enforce compliance controls. Therefore, this option is incorrect.</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Use S3 Glacier vault to store the sensitive archived data and then use an S3 Access Control List to enforce compliance controls - Amazon S3 access control lists (ACLs) enable you to manage access to buckets and objects. It cannot be used to enforce compliance controls. Therefore, this option is incorrect.</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Use S3 Glacier to store the sensitive archived data and then use an S3 Access Control List to enforce compliance controls - Amazon S3 access control lists (ACLs) enable you to manage access to buckets and objects. It cannot be used to enforce compliance controls. Therefore, this option is incorrect.</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References:</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https://docs.aws.amazon.com/amazonglacier/latest/dev/working-with-vaults.html</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https://docs.aws.amazon.com/amazonglacier/latest/dev/vault-lock.html</a:t>
            </a:r>
          </a:p>
          <a:p>
            <a:pPr marL="342900" indent="-342900">
              <a:lnSpc>
                <a:spcPct val="150000"/>
              </a:lnSpc>
              <a:buAutoNum type="arabicParenR"/>
            </a:pPr>
            <a:endParaRPr lang="en-US" altLang="ja-JP" dirty="0"/>
          </a:p>
          <a:p>
            <a:pPr marL="342900" indent="-342900">
              <a:lnSpc>
                <a:spcPct val="150000"/>
              </a:lnSpc>
              <a:buAutoNum type="arabicParenR"/>
            </a:pPr>
            <a:r>
              <a:rPr lang="en-US" altLang="ja-JP" dirty="0"/>
              <a:t>https://docs.aws.amazon.com/AmazonS3/latest/user-guide/create-lifecycle.html</a:t>
            </a:r>
          </a:p>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312</a:t>
            </a:fld>
            <a:endParaRPr lang="en-US" altLang="ja-JP"/>
          </a:p>
        </p:txBody>
      </p:sp>
    </p:spTree>
    <p:extLst>
      <p:ext uri="{BB962C8B-B14F-4D97-AF65-F5344CB8AC3E}">
        <p14:creationId xmlns:p14="http://schemas.microsoft.com/office/powerpoint/2010/main" val="1887175553"/>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313</a:t>
            </a:fld>
            <a:endParaRPr lang="en-US" altLang="ja-JP"/>
          </a:p>
        </p:txBody>
      </p:sp>
    </p:spTree>
    <p:extLst>
      <p:ext uri="{BB962C8B-B14F-4D97-AF65-F5344CB8AC3E}">
        <p14:creationId xmlns:p14="http://schemas.microsoft.com/office/powerpoint/2010/main" val="2670264463"/>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A mechanism that allows restricted resources on a </a:t>
            </a:r>
            <a:r>
              <a:rPr kumimoji="1" lang="en-US" altLang="ja-JP" sz="1200" b="0" i="0" kern="1200" dirty="0">
                <a:solidFill>
                  <a:schemeClr val="tx1"/>
                </a:solidFill>
                <a:effectLst/>
                <a:latin typeface="Times New Roman" pitchFamily="18" charset="0"/>
                <a:ea typeface="ＭＳ Ｐ明朝" pitchFamily="18" charset="-128"/>
                <a:cs typeface="+mn-cs"/>
              </a:rPr>
              <a:t>web </a:t>
            </a:r>
            <a:r>
              <a:rPr kumimoji="1" lang="ja-JP" altLang="en-US" sz="1200" b="0" i="0" kern="1200" dirty="0">
                <a:solidFill>
                  <a:schemeClr val="tx1"/>
                </a:solidFill>
                <a:effectLst/>
                <a:latin typeface="Times New Roman" pitchFamily="18" charset="0"/>
                <a:ea typeface="ＭＳ Ｐ明朝" pitchFamily="18" charset="-128"/>
                <a:cs typeface="+mn-cs"/>
              </a:rPr>
              <a:t>page to be requested from another domain outside the domain where the first resource was provided </a:t>
            </a:r>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314</a:t>
            </a:fld>
            <a:endParaRPr lang="en-US" altLang="ja-JP"/>
          </a:p>
        </p:txBody>
      </p:sp>
    </p:spTree>
    <p:extLst>
      <p:ext uri="{BB962C8B-B14F-4D97-AF65-F5344CB8AC3E}">
        <p14:creationId xmlns:p14="http://schemas.microsoft.com/office/powerpoint/2010/main" val="3681547246"/>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A mechanism that allows restricted resources on a </a:t>
            </a:r>
            <a:r>
              <a:rPr kumimoji="1" lang="en-US" altLang="ja-JP" sz="1200" b="0" i="0" kern="1200" dirty="0">
                <a:solidFill>
                  <a:schemeClr val="tx1"/>
                </a:solidFill>
                <a:effectLst/>
                <a:latin typeface="Times New Roman" pitchFamily="18" charset="0"/>
                <a:ea typeface="ＭＳ Ｐ明朝" pitchFamily="18" charset="-128"/>
                <a:cs typeface="+mn-cs"/>
              </a:rPr>
              <a:t>web </a:t>
            </a:r>
            <a:r>
              <a:rPr kumimoji="1" lang="ja-JP" altLang="en-US" sz="1200" b="0" i="0" kern="1200" dirty="0">
                <a:solidFill>
                  <a:schemeClr val="tx1"/>
                </a:solidFill>
                <a:effectLst/>
                <a:latin typeface="Times New Roman" pitchFamily="18" charset="0"/>
                <a:ea typeface="ＭＳ Ｐ明朝" pitchFamily="18" charset="-128"/>
                <a:cs typeface="+mn-cs"/>
              </a:rPr>
              <a:t>page to be requested from another domain outside the domain where the first resource was provided </a:t>
            </a:r>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315</a:t>
            </a:fld>
            <a:endParaRPr lang="en-US" altLang="ja-JP"/>
          </a:p>
        </p:txBody>
      </p:sp>
    </p:spTree>
    <p:extLst>
      <p:ext uri="{BB962C8B-B14F-4D97-AF65-F5344CB8AC3E}">
        <p14:creationId xmlns:p14="http://schemas.microsoft.com/office/powerpoint/2010/main" val="642511068"/>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A mechanism that allows restricted resources on a </a:t>
            </a:r>
            <a:r>
              <a:rPr kumimoji="1" lang="en-US" altLang="ja-JP" sz="1200" b="0" i="0" kern="1200" dirty="0">
                <a:solidFill>
                  <a:schemeClr val="tx1"/>
                </a:solidFill>
                <a:effectLst/>
                <a:latin typeface="Times New Roman" pitchFamily="18" charset="0"/>
                <a:ea typeface="ＭＳ Ｐ明朝" pitchFamily="18" charset="-128"/>
                <a:cs typeface="+mn-cs"/>
              </a:rPr>
              <a:t>web </a:t>
            </a:r>
            <a:r>
              <a:rPr kumimoji="1" lang="ja-JP" altLang="en-US" sz="1200" b="0" i="0" kern="1200" dirty="0">
                <a:solidFill>
                  <a:schemeClr val="tx1"/>
                </a:solidFill>
                <a:effectLst/>
                <a:latin typeface="Times New Roman" pitchFamily="18" charset="0"/>
                <a:ea typeface="ＭＳ Ｐ明朝" pitchFamily="18" charset="-128"/>
                <a:cs typeface="+mn-cs"/>
              </a:rPr>
              <a:t>page to be requested from another domain outside the domain where the first resource was provided </a:t>
            </a:r>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316</a:t>
            </a:fld>
            <a:endParaRPr lang="en-US" altLang="ja-JP"/>
          </a:p>
        </p:txBody>
      </p:sp>
    </p:spTree>
    <p:extLst>
      <p:ext uri="{BB962C8B-B14F-4D97-AF65-F5344CB8AC3E}">
        <p14:creationId xmlns:p14="http://schemas.microsoft.com/office/powerpoint/2010/main" val="274149464"/>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4</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AWS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to automate and accelerate online data transfers to the given AWS storage services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is an online data transfer service that simplifies, automates, and accelerates copying large amounts of data to and from AWS storage services over the internet or AWS Direct Connect.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fully automates and accelerates moving large active datasets to AWS, up to 10 times faster than command-line tools. It is natively integrated with Amazon S3, Amazon EFS,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 Amazon CloudWatch, and AWS CloudTrail, which provides seamless and secure access to your storage services, as well as detailed monitoring of the transfer.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uses a purpose-built network protocol and scale-out architecture to transfer data. A single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agent is capable of saturating a 10 Gbps network link.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fully automates the data transfer. It comes with retry and network resiliency mechanisms, network optimizations, built-in task scheduling, monitoring via the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API and Console, and CloudWatch metrics, events, and logs that provide granular visibility into the transfer process.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performs data integrity verification both during the transfer and at the end of the transfer.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a:t>
            </a:r>
            <a:r>
              <a:rPr kumimoji="1" lang="en-US" altLang="ja-JP" sz="1200" b="0" i="0" kern="1200" dirty="0" err="1">
                <a:solidFill>
                  <a:schemeClr val="tx1"/>
                </a:solidFill>
                <a:effectLst/>
                <a:latin typeface="Times New Roman" pitchFamily="18" charset="0"/>
                <a:ea typeface="ＭＳ Ｐ明朝" pitchFamily="18" charset="-128"/>
                <a:cs typeface="+mn-cs"/>
              </a:rPr>
              <a:t>DataSync </a:t>
            </a:r>
            <a:r>
              <a:rPr kumimoji="1" lang="en-US" altLang="ja-JP" sz="1200" b="0" i="0" kern="1200" dirty="0">
                <a:solidFill>
                  <a:schemeClr val="tx1"/>
                </a:solidFill>
                <a:effectLst/>
                <a:latin typeface="Times New Roman" pitchFamily="18" charset="0"/>
                <a:ea typeface="ＭＳ Ｐ明朝" pitchFamily="18" charset="-128"/>
                <a:cs typeface="+mn-cs"/>
              </a:rPr>
              <a:t>Works via - https://aws.amazon.com/datasync/</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AWS Snowball Edge Storage Optimized device to automate and accelerate online data transfers to the given AWS storage services - Snowball Edge Storage Optimized is the optimal choice if you need to securely and quickly transfer dozens of terabytes to petabytes of data to AWS. It provides up to 80 TB of usable HDD storage, 40 vCPUs, 1 TB of SATA SSD storage, and up to 40 Gb network connectivity to address large scale data transfer and pre-processing use cases. As each Snowball Edge Storage Optimized device can handle 80TB of data, you can order 10 such devices to take care of the data transfer for all applications. The original Snowball devices were transitioned out of service and Snowball Edge Storage Optimized are now the primary devices used for data transfer. You may see the Snowball device on the exam, just remember that the original Snowball device had 80TB of storage space.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Snowball Edge is suitable for offline data transfers, for customers who are bandwidth constrained or transferring data from remote, disconnected, or austere environments. Therefore, it cannot support automated and accelerated online data transfers.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AWS Transfer Family to automate and accelerate online data transfers to the given AWS storage services - The AWS Transfer Family provides fully managed support for file transfers directly into and out of Amazon S3. Therefore, it cannot support migration into the other AWS storage services mentioned in the given use-case (such as EFS and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File Gateway to automate and accelerate online data transfers to the given AWS storage services - AWS Storage Gateway's file interface, or file gateway, offers you a seamless way to connect to the cloud to store application data files and backup images as durable objects on Amazon S3 cloud storage. File gateway offers SMB or NFS-based access to data in Amazon S3 with local caching. It can be used for on-premises applications, and for Amazon EC2-based applications that need file protocol access to S3 object storage. Therefore, it cannot support migration into the other AWS storage services mentioned in the given use-case (such as EFS and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Windows File Server).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https://aws.amazon.com/datasync/faqs/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https://aws.amazon.com/storagegateway/file/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https://aws.amazon.com/aws-transfer-family/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318</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319</a:t>
            </a:fld>
            <a:endParaRPr lang="en-US" altLang="ja-JP"/>
          </a:p>
        </p:txBody>
      </p:sp>
    </p:spTree>
    <p:extLst>
      <p:ext uri="{BB962C8B-B14F-4D97-AF65-F5344CB8AC3E}">
        <p14:creationId xmlns:p14="http://schemas.microsoft.com/office/powerpoint/2010/main" val="1300837857"/>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Warm Standby - The term warm standby is used to describe a DR scenario in which a scaled-down version of a fully functional environment is always running in the cloud. A warm standby solution extends the pilot light elements and preparation. It further decreases the recovery time because some services are always running. By identifying your business-critical systems, you can fully duplicate these systems on AWS and have them always 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Backup and Restore - In most traditional environments, data is backed up to tape and sent off-site regularly. If you use this method, it can take a long time to restore your system in the event of a disruption or disaster. Amazon S3 is an ideal destination for backup data that might be needed quickly to perform a restore. Transferring data to and from Amazon S3 is typically done through the network, and is therefore accessible from any location. Many commercial and open-source backup solutions integrate with Amazon S3.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Pilot Light - The term pilot light is often used to describe a DR scenario in which a minimal version of an environment is always running in the cloud. The idea of the pilot light is an analogy that comes from the gas heater. In a gas heater, a small flame that's always on can quickly ignite the entire furnace to heat up a house. This scenario is similar to a backup-and-restore scenario. For example, with AWS you can maintain a pilot light by configuring and running the most critical core elements of your system in AWS. When the time comes for recovery, you can rapidly provision a full-scale production environment around the critical core.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Multi Site - A multi-site solution runs in AWS as well as on your existing on-site infrastructure, in an active-active configuration. The data replication method that you employ will be determined by the recovery point that you choose.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https://d1.awsstatic.com/whitepapers/aws-disaster-recovery.pdf</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https://d1.awsstatic.com/asset-repository/products/CloudEndure/CloudEndure_Affordable_Enterprise-Grade_Disaster_Recovery_Using_AWS.pdf</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320</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321</a:t>
            </a:fld>
            <a:endParaRPr lang="en-US" altLang="ja-JP"/>
          </a:p>
        </p:txBody>
      </p:sp>
    </p:spTree>
    <p:extLst>
      <p:ext uri="{BB962C8B-B14F-4D97-AF65-F5344CB8AC3E}">
        <p14:creationId xmlns:p14="http://schemas.microsoft.com/office/powerpoint/2010/main" val="1300837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a:t>
            </a:fld>
            <a:endParaRPr lang="en-US" altLang="ja-JP"/>
          </a:p>
        </p:txBody>
      </p:sp>
    </p:spTree>
    <p:extLst>
      <p:ext uri="{BB962C8B-B14F-4D97-AF65-F5344CB8AC3E}">
        <p14:creationId xmlns:p14="http://schemas.microsoft.com/office/powerpoint/2010/main" val="2439629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31</a:t>
            </a:fld>
            <a:endParaRPr lang="en-US" altLang="ja-JP"/>
          </a:p>
        </p:txBody>
      </p:sp>
    </p:spTree>
    <p:extLst>
      <p:ext uri="{BB962C8B-B14F-4D97-AF65-F5344CB8AC3E}">
        <p14:creationId xmlns:p14="http://schemas.microsoft.com/office/powerpoint/2010/main" val="128830947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1, 5</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Create an AMI after installing the software and copy the AMI across all Regions. Use this Region-specific AMI to run the recovery process in the respective Regions - An Amazon Machine Image (AMI) provides the information required to launch an instance. You must specify an AMI when you launch an instance. You can launch multiple instances from a single AMI when you need multiple instances with the same configuration. You can use different AMIs to launch instances when you need instances with different configurations.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For the current use case, you need to create an AMI such that the application stack is already set up. But AMIs are bound to the Region they are created in. So, you need to copy the AMI across Regions for disaster recovery readiness.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Copying a source AMI results in an identical but distinct target AMI with its own unique identifier. In the case of an Amazon EBS-backed AMI, each of its backing snapshots is, by default, copied to an identical but distinct target snapshot. (The sole exceptions are when you choose to encrypt or re-encrypt the snapshot.) You can change or deregister the source AMI with no effect on the target AMI. The reverse is also true. There are no charges for copying an AMI. However, standard storage and data transfer rates apply. If you copy an EBS-backed AMI, you will incur charges for the storage of any additional EBS snapshots.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does not copy launch permissions, user-defined tags, or Amazon S3 bucket permissions from the source AMI to the new AMI. After the copy operation is complete, you can apply launch permissions, user-defined tags, and Amazon S3 bucket permissions to the new AMI.</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AMIs Cross-Region copying: via - https://docs.aws.amazon.com/AWSEC2/latest/UserGuide/CopyingAMIs.html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Store the installation files in Amazon S3 for quicker retrieval - Amazon Simple Storage Service (Amazon S3) is an object storage service from AWS. It will not help with speeding up the installation since Amazon S3 is a storage service. You will still need an Amazon EC2 instance to have the necessary installation environment.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Amazon EC2 user data to speed up the installation process - User data of an EC2 instance can be used to perform common automated configuration tasks or run scripts after the instance starts. User data, cannot, however, be used to install the application. EC2 user data would not help as it would run the same installation script for the same duration of 45 minutes.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Create an AMI after installing the software and use this AMI to run the recovery process in other Regions - As discussed above, AMIs are Region-specific and need to be copied to all Regions they are intended to be used in.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https://docs.aws.amazon.com/AWSEC2/latest/UserGuide/AMIs.html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https://docs.aws.amazon.com/AWSEC2/latest/UserGuide/CopyingAMIs.html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322</a:t>
            </a:fld>
            <a:endParaRPr lang="en-US" altLang="ja-JP"/>
          </a:p>
        </p:txBody>
      </p:sp>
    </p:spTree>
    <p:extLst>
      <p:ext uri="{BB962C8B-B14F-4D97-AF65-F5344CB8AC3E}">
        <p14:creationId xmlns:p14="http://schemas.microsoft.com/office/powerpoint/2010/main" val="343622649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323</a:t>
            </a:fld>
            <a:endParaRPr lang="en-US" altLang="ja-JP"/>
          </a:p>
        </p:txBody>
      </p:sp>
    </p:spTree>
    <p:extLst>
      <p:ext uri="{BB962C8B-B14F-4D97-AF65-F5344CB8AC3E}">
        <p14:creationId xmlns:p14="http://schemas.microsoft.com/office/powerpoint/2010/main" val="276608070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35075" y="1157288"/>
            <a:ext cx="4516438" cy="31257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786CB4-A9DF-4517-8F95-881E9F7814B0}" type="slidenum">
              <a:rPr kumimoji="1" lang="ja-JP" altLang="en-US" smtClean="0"/>
              <a:t>324</a:t>
            </a:fld>
            <a:endParaRPr kumimoji="1" lang="ja-JP" altLang="en-US"/>
          </a:p>
        </p:txBody>
      </p:sp>
    </p:spTree>
    <p:extLst>
      <p:ext uri="{BB962C8B-B14F-4D97-AF65-F5344CB8AC3E}">
        <p14:creationId xmlns:p14="http://schemas.microsoft.com/office/powerpoint/2010/main" val="418084832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235075" y="1157288"/>
            <a:ext cx="4516438" cy="3125787"/>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786CB4-A9DF-4517-8F95-881E9F7814B0}" type="slidenum">
              <a:rPr kumimoji="1" lang="ja-JP" altLang="en-US" smtClean="0"/>
              <a:t>325</a:t>
            </a:fld>
            <a:endParaRPr kumimoji="1" lang="ja-JP" altLang="en-US"/>
          </a:p>
        </p:txBody>
      </p:sp>
    </p:spTree>
    <p:extLst>
      <p:ext uri="{BB962C8B-B14F-4D97-AF65-F5344CB8AC3E}">
        <p14:creationId xmlns:p14="http://schemas.microsoft.com/office/powerpoint/2010/main" val="17549601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327</a:t>
            </a:fld>
            <a:endParaRPr lang="en-US" altLang="ja-JP"/>
          </a:p>
        </p:txBody>
      </p:sp>
    </p:spTree>
    <p:extLst>
      <p:ext uri="{BB962C8B-B14F-4D97-AF65-F5344CB8AC3E}">
        <p14:creationId xmlns:p14="http://schemas.microsoft.com/office/powerpoint/2010/main" val="258665200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1, 5</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328</a:t>
            </a:fld>
            <a:endParaRPr lang="en-US" altLang="ja-JP"/>
          </a:p>
        </p:txBody>
      </p:sp>
    </p:spTree>
    <p:extLst>
      <p:ext uri="{BB962C8B-B14F-4D97-AF65-F5344CB8AC3E}">
        <p14:creationId xmlns:p14="http://schemas.microsoft.com/office/powerpoint/2010/main" val="37877433"/>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329</a:t>
            </a:fld>
            <a:endParaRPr lang="en-US" altLang="ja-JP"/>
          </a:p>
        </p:txBody>
      </p:sp>
    </p:spTree>
    <p:extLst>
      <p:ext uri="{BB962C8B-B14F-4D97-AF65-F5344CB8AC3E}">
        <p14:creationId xmlns:p14="http://schemas.microsoft.com/office/powerpoint/2010/main" val="16816381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330</a:t>
            </a:fld>
            <a:endParaRPr lang="en-US" altLang="ja-JP"/>
          </a:p>
        </p:txBody>
      </p:sp>
    </p:spTree>
    <p:extLst>
      <p:ext uri="{BB962C8B-B14F-4D97-AF65-F5344CB8AC3E}">
        <p14:creationId xmlns:p14="http://schemas.microsoft.com/office/powerpoint/2010/main" val="244179307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331</a:t>
            </a:fld>
            <a:endParaRPr lang="en-US" altLang="ja-JP"/>
          </a:p>
        </p:txBody>
      </p:sp>
    </p:spTree>
    <p:extLst>
      <p:ext uri="{BB962C8B-B14F-4D97-AF65-F5344CB8AC3E}">
        <p14:creationId xmlns:p14="http://schemas.microsoft.com/office/powerpoint/2010/main" val="424751926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332</a:t>
            </a:fld>
            <a:endParaRPr lang="en-US" altLang="ja-JP"/>
          </a:p>
        </p:txBody>
      </p:sp>
    </p:spTree>
    <p:extLst>
      <p:ext uri="{BB962C8B-B14F-4D97-AF65-F5344CB8AC3E}">
        <p14:creationId xmlns:p14="http://schemas.microsoft.com/office/powerpoint/2010/main" val="3620145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Ingest the data in Kinesis Data Firehose and use a Lambda function to filter and transform the incoming stream before the output is dumped on S3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Kinesis Data Firehose is the easiest way to load streaming data into data stores and analytics tools. It can capture, transform, and load streaming data into Amazon S3, Amazon Redshift, Amazon Elasticsearch Service, and Splunk, enabling near real-time analytics with existing business intelligence tools and dashboards you're already using today. It is a fully managed service that automatically scales to match the throughput of your data and requires no ongoing administration. It can also batch, compress, and encrypt the data before loading it, minimizing the amount of storage used at the destination and increasing security.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Kinesis Data Firehose Overview via - https://aws.amazon.com/kinesis/data-firehose/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correct choice is to ingest the data in Kinesis Data Firehose and use a Lambda function to filter and transform the incoming data before the output is dumped on S3. This way you only store a sliced version of the data with only the relevant data attributes required for your model. Also it should be noted that this solution is entirely serverless and requires no infrastructure maintenance.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Ingest the data in Kinesis Data Analytics and use SQL queries to filter and transform the data before writing to S3 - Amazon Kinesis Data Analytics is the easiest way to analyze streaming data in real-time. Kinesis Data Analytics enables you to easily and quickly build queries and sophisticated streaming applications in three simple steps: setup your streaming data sources, write your queries or streaming applications, and set up your destination for processed data. Kinesis Data Analytics cannot directly ingest data from the source as it ingests data either from Kinesis Data Streams or Kinesis Data Firehose, so this option is ruled 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Ingest the data in AWS Glue job and use Spark transformations before writing to S3 - AWS Glue is a fully managed extract, transform, and load (ETL) service that makes it easy for customers to prepare and load their data for analytics. AWS Glue job is meant to be used for batch ETL data processing and it's not the right fit for a near real-time data processing use-case.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Ingest the data in a Spark Streaming Cluster on EMR use Spark Streaming transformations before writing to S3 - Amazon EMR is the industry-leading cloud big data platform for processing vast amounts of data using open source tools such as Apache Spark, Apache Hive, Apache HBase, Apache </a:t>
            </a:r>
            <a:r>
              <a:rPr kumimoji="1" lang="en-US" altLang="ja-JP" sz="1200" b="0" i="0" kern="1200" dirty="0" err="1">
                <a:solidFill>
                  <a:schemeClr val="tx1"/>
                </a:solidFill>
                <a:effectLst/>
                <a:latin typeface="Times New Roman" pitchFamily="18" charset="0"/>
                <a:ea typeface="ＭＳ Ｐ明朝" pitchFamily="18" charset="-128"/>
                <a:cs typeface="+mn-cs"/>
              </a:rPr>
              <a:t>Flink</a:t>
            </a:r>
            <a:r>
              <a:rPr kumimoji="1" lang="en-US" altLang="ja-JP" sz="1200" b="0" i="0" kern="1200" dirty="0">
                <a:solidFill>
                  <a:schemeClr val="tx1"/>
                </a:solidFill>
                <a:effectLst/>
                <a:latin typeface="Times New Roman" pitchFamily="18" charset="0"/>
                <a:ea typeface="ＭＳ Ｐ明朝" pitchFamily="18" charset="-128"/>
                <a:cs typeface="+mn-cs"/>
              </a:rPr>
              <a:t>, Apache </a:t>
            </a:r>
            <a:r>
              <a:rPr kumimoji="1" lang="en-US" altLang="ja-JP" sz="1200" b="0" i="0" kern="1200" dirty="0" err="1">
                <a:solidFill>
                  <a:schemeClr val="tx1"/>
                </a:solidFill>
                <a:effectLst/>
                <a:latin typeface="Times New Roman" pitchFamily="18" charset="0"/>
                <a:ea typeface="ＭＳ Ｐ明朝" pitchFamily="18" charset="-128"/>
                <a:cs typeface="+mn-cs"/>
              </a:rPr>
              <a:t>Hudi</a:t>
            </a:r>
            <a:r>
              <a:rPr kumimoji="1" lang="en-US" altLang="ja-JP" sz="1200" b="0" i="0" kern="1200" dirty="0">
                <a:solidFill>
                  <a:schemeClr val="tx1"/>
                </a:solidFill>
                <a:effectLst/>
                <a:latin typeface="Times New Roman" pitchFamily="18" charset="0"/>
                <a:ea typeface="ＭＳ Ｐ明朝" pitchFamily="18" charset="-128"/>
                <a:cs typeface="+mn-cs"/>
              </a:rPr>
              <a:t>, and Presto. Amazon EMR uses Hadoop, an open-source framework, to distribute your data and processing across a resizable cluster of Amazon EC2 instances. Using an EMR cluster would imply managing the underlying infrastructure so it's ruled out because the correct solution for the given use-case should require the least amount of infrastructure maintenance.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https://aws.amazon.com/kinesis/data-firehose/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32</a:t>
            </a:fld>
            <a:endParaRPr lang="en-US" altLang="ja-JP"/>
          </a:p>
        </p:txBody>
      </p:sp>
    </p:spTree>
    <p:extLst>
      <p:ext uri="{BB962C8B-B14F-4D97-AF65-F5344CB8AC3E}">
        <p14:creationId xmlns:p14="http://schemas.microsoft.com/office/powerpoint/2010/main" val="103142092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333333"/>
                </a:solidFill>
                <a:effectLst/>
                <a:latin typeface="ヒラギノ角ゴ Pro W3"/>
              </a:rPr>
              <a:t>Write customized rules in </a:t>
            </a:r>
            <a:r>
              <a:rPr lang="en-US" altLang="ja-JP" b="0" i="0" dirty="0">
                <a:solidFill>
                  <a:srgbClr val="333333"/>
                </a:solidFill>
                <a:effectLst/>
                <a:latin typeface="ヒラギノ角ゴ Pro W3"/>
              </a:rPr>
              <a:t>AWS WAF </a:t>
            </a:r>
            <a:r>
              <a:rPr lang="ja-JP" altLang="en-US" b="0" i="0" dirty="0">
                <a:solidFill>
                  <a:srgbClr val="333333"/>
                </a:solidFill>
                <a:effectLst/>
                <a:latin typeface="ヒラギノ角ゴ Pro W3"/>
              </a:rPr>
              <a:t>to mitigate advanced application layer attacks </a:t>
            </a:r>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333</a:t>
            </a:fld>
            <a:endParaRPr lang="en-US" altLang="ja-JP"/>
          </a:p>
        </p:txBody>
      </p:sp>
    </p:spTree>
    <p:extLst>
      <p:ext uri="{BB962C8B-B14F-4D97-AF65-F5344CB8AC3E}">
        <p14:creationId xmlns:p14="http://schemas.microsoft.com/office/powerpoint/2010/main" val="297208577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4 is the correct answer: use </a:t>
            </a:r>
            <a:r>
              <a:rPr kumimoji="1" lang="en-US" altLang="ja-JP" sz="1200" b="0" i="0" kern="1200" dirty="0">
                <a:solidFill>
                  <a:schemeClr val="tx1"/>
                </a:solidFill>
                <a:effectLst/>
                <a:latin typeface="Times New Roman" pitchFamily="18" charset="0"/>
                <a:ea typeface="ＭＳ Ｐ明朝" pitchFamily="18" charset="-128"/>
                <a:cs typeface="+mn-cs"/>
              </a:rPr>
              <a:t>AWS Certificate Manager </a:t>
            </a:r>
            <a:r>
              <a:rPr kumimoji="1" lang="ja-JP" altLang="en-US" sz="1200" b="0" i="0" kern="1200" dirty="0">
                <a:solidFill>
                  <a:schemeClr val="tx1"/>
                </a:solidFill>
                <a:effectLst/>
                <a:latin typeface="Times New Roman" pitchFamily="18" charset="0"/>
                <a:ea typeface="ＭＳ Ｐ明朝" pitchFamily="18" charset="-128"/>
                <a:cs typeface="+mn-cs"/>
              </a:rPr>
              <a:t>(</a:t>
            </a:r>
            <a:r>
              <a:rPr kumimoji="1" lang="en-US" altLang="ja-JP" sz="1200" b="0" i="0" kern="1200" dirty="0">
                <a:solidFill>
                  <a:schemeClr val="tx1"/>
                </a:solidFill>
                <a:effectLst/>
                <a:latin typeface="Times New Roman" pitchFamily="18" charset="0"/>
                <a:ea typeface="ＭＳ Ｐ明朝" pitchFamily="18" charset="-128"/>
                <a:cs typeface="+mn-cs"/>
              </a:rPr>
              <a:t>ACM</a:t>
            </a:r>
            <a:r>
              <a:rPr kumimoji="1" lang="ja-JP" altLang="en-US" sz="1200" b="0" i="0" kern="1200" dirty="0">
                <a:solidFill>
                  <a:schemeClr val="tx1"/>
                </a:solidFill>
                <a:effectLst/>
                <a:latin typeface="Times New Roman" pitchFamily="18" charset="0"/>
                <a:ea typeface="ＭＳ Ｐ明朝" pitchFamily="18" charset="-128"/>
                <a:cs typeface="+mn-cs"/>
              </a:rPr>
              <a:t>) as an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service for centralized management of </a:t>
            </a:r>
            <a:r>
              <a:rPr kumimoji="1" lang="en-US" altLang="ja-JP" sz="1200" b="0" i="0" kern="1200" dirty="0">
                <a:solidFill>
                  <a:schemeClr val="tx1"/>
                </a:solidFill>
                <a:effectLst/>
                <a:latin typeface="Times New Roman" pitchFamily="18" charset="0"/>
                <a:ea typeface="ＭＳ Ｐ明朝" pitchFamily="18" charset="-128"/>
                <a:cs typeface="+mn-cs"/>
              </a:rPr>
              <a:t>SSL certificates</a:t>
            </a:r>
            <a:r>
              <a:rPr kumimoji="1" lang="ja-JP" altLang="en-US" sz="1200" b="0" i="0" kern="1200" dirty="0">
                <a:solidFill>
                  <a:schemeClr val="tx1"/>
                </a:solidFill>
                <a:effectLst/>
                <a:latin typeface="Times New Roman" pitchFamily="18" charset="0"/>
                <a:ea typeface="ＭＳ Ｐ明朝" pitchFamily="18" charset="-128"/>
                <a:cs typeface="+mn-cs"/>
              </a:rPr>
              <a:t>, both public and private </a:t>
            </a:r>
            <a:r>
              <a:rPr kumimoji="1" lang="en-US" altLang="ja-JP" sz="1200" b="0" i="0" kern="1200" dirty="0">
                <a:solidFill>
                  <a:schemeClr val="tx1"/>
                </a:solidFill>
                <a:effectLst/>
                <a:latin typeface="Times New Roman" pitchFamily="18" charset="0"/>
                <a:ea typeface="ＭＳ Ｐ明朝" pitchFamily="18" charset="-128"/>
                <a:cs typeface="+mn-cs"/>
              </a:rPr>
              <a:t>SSL/TLS </a:t>
            </a:r>
            <a:r>
              <a:rPr kumimoji="1" lang="ja-JP" altLang="en-US" sz="1200" b="0" i="0" kern="1200" dirty="0">
                <a:solidFill>
                  <a:schemeClr val="tx1"/>
                </a:solidFill>
                <a:effectLst/>
                <a:latin typeface="Times New Roman" pitchFamily="18" charset="0"/>
                <a:ea typeface="ＭＳ Ｐ明朝" pitchFamily="18" charset="-128"/>
                <a:cs typeface="+mn-cs"/>
              </a:rPr>
              <a:t>certificates for use with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services and user-side internal connection resources. </a:t>
            </a:r>
            <a:r>
              <a:rPr kumimoji="1" lang="en-US" altLang="ja-JP" sz="1200" b="0" i="0" kern="1200" dirty="0">
                <a:solidFill>
                  <a:schemeClr val="tx1"/>
                </a:solidFill>
                <a:effectLst/>
                <a:latin typeface="Times New Roman" pitchFamily="18" charset="0"/>
                <a:ea typeface="ＭＳ Ｐ明朝" pitchFamily="18" charset="-128"/>
                <a:cs typeface="+mn-cs"/>
              </a:rPr>
              <a:t>SSL/TLS certificates </a:t>
            </a:r>
            <a:r>
              <a:rPr kumimoji="1" lang="ja-JP" altLang="en-US" sz="1200" b="0" i="0" kern="1200" dirty="0">
                <a:solidFill>
                  <a:schemeClr val="tx1"/>
                </a:solidFill>
                <a:effectLst/>
                <a:latin typeface="Times New Roman" pitchFamily="18" charset="0"/>
                <a:ea typeface="ＭＳ Ｐ明朝" pitchFamily="18" charset="-128"/>
                <a:cs typeface="+mn-cs"/>
              </a:rPr>
              <a:t>are used to protect network communications and establish the identity of a </a:t>
            </a:r>
            <a:r>
              <a:rPr kumimoji="1" lang="en-US" altLang="ja-JP" sz="1200" b="0" i="0" kern="1200" dirty="0">
                <a:solidFill>
                  <a:schemeClr val="tx1"/>
                </a:solidFill>
                <a:effectLst/>
                <a:latin typeface="Times New Roman" pitchFamily="18" charset="0"/>
                <a:ea typeface="ＭＳ Ｐ明朝" pitchFamily="18" charset="-128"/>
                <a:cs typeface="+mn-cs"/>
              </a:rPr>
              <a:t>W </a:t>
            </a:r>
            <a:r>
              <a:rPr kumimoji="1" lang="ja-JP" altLang="en-US" sz="1200" b="0" i="0" kern="1200" dirty="0">
                <a:solidFill>
                  <a:schemeClr val="tx1"/>
                </a:solidFill>
                <a:effectLst/>
                <a:latin typeface="Times New Roman" pitchFamily="18" charset="0"/>
                <a:ea typeface="ＭＳ Ｐ明朝" pitchFamily="18" charset="-128"/>
                <a:cs typeface="+mn-cs"/>
              </a:rPr>
              <a:t>website on the Internet as well as private network resources. </a:t>
            </a:r>
            <a:r>
              <a:rPr kumimoji="1" lang="en-US" altLang="ja-JP" sz="1200" b="0" i="0" kern="1200" dirty="0">
                <a:solidFill>
                  <a:schemeClr val="tx1"/>
                </a:solidFill>
                <a:effectLst/>
                <a:latin typeface="Times New Roman" pitchFamily="18" charset="0"/>
                <a:ea typeface="ＭＳ Ｐ明朝" pitchFamily="18" charset="-128"/>
                <a:cs typeface="+mn-cs"/>
              </a:rPr>
              <a:t>AWS Certificate Manager </a:t>
            </a:r>
            <a:r>
              <a:rPr kumimoji="1" lang="ja-JP" altLang="en-US" sz="1200" b="0" i="0" kern="1200" dirty="0">
                <a:solidFill>
                  <a:schemeClr val="tx1"/>
                </a:solidFill>
                <a:effectLst/>
                <a:latin typeface="Times New Roman" pitchFamily="18" charset="0"/>
                <a:ea typeface="ＭＳ Ｐ明朝" pitchFamily="18" charset="-128"/>
                <a:cs typeface="+mn-cs"/>
              </a:rPr>
              <a:t>eliminates the need to do the time-consuming process of purchasing, uploading, and updating </a:t>
            </a:r>
            <a:r>
              <a:rPr kumimoji="1" lang="en-US" altLang="ja-JP" sz="1200" b="0" i="0" kern="1200" dirty="0">
                <a:solidFill>
                  <a:schemeClr val="tx1"/>
                </a:solidFill>
                <a:effectLst/>
                <a:latin typeface="Times New Roman" pitchFamily="18" charset="0"/>
                <a:ea typeface="ＭＳ Ｐ明朝" pitchFamily="18" charset="-128"/>
                <a:cs typeface="+mn-cs"/>
              </a:rPr>
              <a:t>SSL/TLS </a:t>
            </a:r>
            <a:r>
              <a:rPr kumimoji="1" lang="ja-JP" altLang="en-US" sz="1200" b="0" i="0" kern="1200" dirty="0">
                <a:solidFill>
                  <a:schemeClr val="tx1"/>
                </a:solidFill>
                <a:effectLst/>
                <a:latin typeface="Times New Roman" pitchFamily="18" charset="0"/>
                <a:ea typeface="ＭＳ Ｐ明朝" pitchFamily="18" charset="-128"/>
                <a:cs typeface="+mn-cs"/>
              </a:rPr>
              <a:t>certificates manually.</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Other alternatives do not exist or offer features commensurate with the requirements.</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334</a:t>
            </a:fld>
            <a:endParaRPr lang="en-US" altLang="ja-JP"/>
          </a:p>
        </p:txBody>
      </p:sp>
    </p:spTree>
    <p:extLst>
      <p:ext uri="{BB962C8B-B14F-4D97-AF65-F5344CB8AC3E}">
        <p14:creationId xmlns:p14="http://schemas.microsoft.com/office/powerpoint/2010/main" val="101251088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335</a:t>
            </a:fld>
            <a:endParaRPr lang="en-US" altLang="ja-JP"/>
          </a:p>
        </p:txBody>
      </p:sp>
    </p:spTree>
    <p:extLst>
      <p:ext uri="{BB962C8B-B14F-4D97-AF65-F5344CB8AC3E}">
        <p14:creationId xmlns:p14="http://schemas.microsoft.com/office/powerpoint/2010/main" val="40171519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AWS Key Management Service (KMS) custom key store feature combines the controls provided by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with the integration and ease of use of AWS KMS. You can configure your own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cluster and authorize AWS KMS to use it as a dedicated key store for your keys rather than the default AWS KMS key store. When you create keys in AWS KMS you can choose to generate the key material in your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cluster. CMKs that are generated in your custom key store never leave the HSMs in the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cluster in plaintext and all AWS KMS operations that use those keys are only performed in your HSMs.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KMS can help you integrate with other AWS services to encrypt the data that you store in these services and control access to the keys that decrypt it. To immediately remove the key material from AWS KMS, you can use a custom key store. Take note that each custom key store is associated with an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cluster in your AWS account. Therefore, when you create an AWS KMS CMK in a custom key store, AWS KMS generates and stores the non-extractable key material for the CMK in an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cluster that you own and manage. This is also suitable if you want to be able to audit the usage of all your keys independently of AWS KMS or AWS CloudTrail.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Since you control your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cluster, you have the option to manage the lifecycle of your CMKs independently of AWS KMS. There are four reasons why you might find a custom key store useful: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might have keys that are explicitly required to be protected in a single-tenant HSM or in an HSM over which you have direct control.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might have keys that are required to be stored in an HSM that has been validated to FIPS 140-2 level 3 overall (the HSMs used in the standard AWS KMS key store are either validated or in the process of being validated to level 2 with level 3 in multiple categories).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might need the ability to immediately remove key material from AWS KMS and to prove you have done so by independent means.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might have a requirement to be able to audit all use of your keys independently of AWS KMS or AWS CloudTrail.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Hence, the correct answer in this scenario is: Use AWS Key Management Service to create a CMK in a custom key store and store the non-extractable key material in AWS </a:t>
            </a:r>
            <a:r>
              <a:rPr kumimoji="1" lang="en-US" altLang="ja-JP" sz="1200" b="0" i="0" kern="1200" dirty="0" err="1">
                <a:solidFill>
                  <a:schemeClr val="tx1"/>
                </a:solidFill>
                <a:effectLst/>
                <a:latin typeface="Times New Roman" pitchFamily="18" charset="0"/>
                <a:ea typeface="ＭＳ Ｐ明朝" pitchFamily="18" charset="-128"/>
                <a:cs typeface="+mn-cs"/>
              </a:rPr>
              <a:t>CloudHSM</a:t>
            </a:r>
            <a:r>
              <a:rPr kumimoji="1" lang="en-US" altLang="ja-JP" sz="1200" b="0" i="0" kern="1200" dirty="0">
                <a:solidFill>
                  <a:schemeClr val="tx1"/>
                </a:solidFill>
                <a:effectLst/>
                <a:latin typeface="Times New Roman" pitchFamily="18" charset="0"/>
                <a:ea typeface="ＭＳ Ｐ明朝" pitchFamily="18" charset="-128"/>
                <a:cs typeface="+mn-cs"/>
              </a:rPr>
              <a: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 that says: Use AWS Key Management Service to create a CMK in a custom key store and store the non-extractable key material in Amazon S3 is incorrect because Amazon S3 is not a suitable storage service to use in storing encryption keys. You have to use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instead.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options that say: Use AWS Key Management Service to create AWS-owned CMKs and store the non-extractable key material in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and Use AWS Key Management Service to create AWS-managed CMKs and store the non-extractable key material in AWS </a:t>
            </a:r>
            <a:r>
              <a:rPr kumimoji="1" lang="en-US" altLang="ja-JP" sz="1200" b="0" i="0" kern="1200" dirty="0" err="1">
                <a:solidFill>
                  <a:schemeClr val="tx1"/>
                </a:solidFill>
                <a:effectLst/>
                <a:latin typeface="Times New Roman" pitchFamily="18" charset="0"/>
                <a:ea typeface="ＭＳ Ｐ明朝" pitchFamily="18" charset="-128"/>
                <a:cs typeface="+mn-cs"/>
              </a:rPr>
              <a:t>CloudHSM </a:t>
            </a:r>
            <a:r>
              <a:rPr kumimoji="1" lang="en-US" altLang="ja-JP" sz="1200" b="0" i="0" kern="1200" dirty="0">
                <a:solidFill>
                  <a:schemeClr val="tx1"/>
                </a:solidFill>
                <a:effectLst/>
                <a:latin typeface="Times New Roman" pitchFamily="18" charset="0"/>
                <a:ea typeface="ＭＳ Ｐ明朝" pitchFamily="18" charset="-128"/>
                <a:cs typeface="+mn-cs"/>
              </a:rPr>
              <a:t>are both incorrect because the scenario requires you to have full control over the encryption of the created key. AWS-owned CMKs and AWS-managed CMKs are managed by AWS. Moreover, these options do not allow you to audit the key usage independently of AWS CloudTrail.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https://docs.aws.amazon.com/kms/latest/developerguide/custom-key-store-overview.html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https://aws.amazon.com/kms/faqs/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336</a:t>
            </a:fld>
            <a:endParaRPr lang="en-US" altLang="ja-JP"/>
          </a:p>
        </p:txBody>
      </p:sp>
    </p:spTree>
    <p:extLst>
      <p:ext uri="{BB962C8B-B14F-4D97-AF65-F5344CB8AC3E}">
        <p14:creationId xmlns:p14="http://schemas.microsoft.com/office/powerpoint/2010/main" val="421592925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337</a:t>
            </a:fld>
            <a:endParaRPr lang="en-US" altLang="ja-JP"/>
          </a:p>
        </p:txBody>
      </p:sp>
    </p:spTree>
    <p:extLst>
      <p:ext uri="{BB962C8B-B14F-4D97-AF65-F5344CB8AC3E}">
        <p14:creationId xmlns:p14="http://schemas.microsoft.com/office/powerpoint/2010/main" val="3527503309"/>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339</a:t>
            </a:fld>
            <a:endParaRPr lang="en-US" altLang="ja-JP"/>
          </a:p>
        </p:txBody>
      </p:sp>
    </p:spTree>
    <p:extLst>
      <p:ext uri="{BB962C8B-B14F-4D97-AF65-F5344CB8AC3E}">
        <p14:creationId xmlns:p14="http://schemas.microsoft.com/office/powerpoint/2010/main" val="1754202388"/>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2 is the correct answer: </a:t>
            </a:r>
            <a:r>
              <a:rPr kumimoji="1" lang="en-US" altLang="ja-JP" sz="1200" b="0" i="0" kern="1200" dirty="0">
                <a:solidFill>
                  <a:schemeClr val="tx1"/>
                </a:solidFill>
                <a:effectLst/>
                <a:latin typeface="Times New Roman" pitchFamily="18" charset="0"/>
                <a:ea typeface="ＭＳ Ｐ明朝" pitchFamily="18" charset="-128"/>
                <a:cs typeface="+mn-cs"/>
              </a:rPr>
              <a:t>Amazon EMR </a:t>
            </a:r>
            <a:r>
              <a:rPr kumimoji="1" lang="ja-JP" altLang="en-US" sz="1200" b="0" i="0" kern="1200" dirty="0">
                <a:solidFill>
                  <a:schemeClr val="tx1"/>
                </a:solidFill>
                <a:effectLst/>
                <a:latin typeface="Times New Roman" pitchFamily="18" charset="0"/>
                <a:ea typeface="ＭＳ Ｐ明朝" pitchFamily="18" charset="-128"/>
                <a:cs typeface="+mn-cs"/>
              </a:rPr>
              <a:t>is a managed cluster platform that runs big data frameworks such as </a:t>
            </a:r>
            <a:r>
              <a:rPr kumimoji="1" lang="en-US" altLang="ja-JP" sz="1200" b="0" i="0" kern="1200" dirty="0">
                <a:solidFill>
                  <a:schemeClr val="tx1"/>
                </a:solidFill>
                <a:effectLst/>
                <a:latin typeface="Times New Roman" pitchFamily="18" charset="0"/>
                <a:ea typeface="ＭＳ Ｐ明朝" pitchFamily="18" charset="-128"/>
                <a:cs typeface="+mn-cs"/>
              </a:rPr>
              <a:t>Apache Hadoop </a:t>
            </a:r>
            <a:r>
              <a:rPr kumimoji="1" lang="ja-JP" altLang="en-US"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a:solidFill>
                  <a:schemeClr val="tx1"/>
                </a:solidFill>
                <a:effectLst/>
                <a:latin typeface="Times New Roman" pitchFamily="18" charset="0"/>
                <a:ea typeface="ＭＳ Ｐ明朝" pitchFamily="18" charset="-128"/>
                <a:cs typeface="+mn-cs"/>
              </a:rPr>
              <a:t>Apache Spark </a:t>
            </a:r>
            <a:r>
              <a:rPr kumimoji="1" lang="ja-JP" altLang="en-US" sz="1200" b="0" i="0" kern="1200" dirty="0">
                <a:solidFill>
                  <a:schemeClr val="tx1"/>
                </a:solidFill>
                <a:effectLst/>
                <a:latin typeface="Times New Roman" pitchFamily="18" charset="0"/>
                <a:ea typeface="ＭＳ Ｐ明朝" pitchFamily="18" charset="-128"/>
                <a:cs typeface="+mn-cs"/>
              </a:rPr>
              <a:t>on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to simplify the processing and analysis of large amounts of data. </a:t>
            </a:r>
            <a:r>
              <a:rPr kumimoji="1" lang="en-US" altLang="ja-JP" sz="1200" b="0" i="0" kern="1200" dirty="0">
                <a:solidFill>
                  <a:schemeClr val="tx1"/>
                </a:solidFill>
                <a:effectLst/>
                <a:latin typeface="Times New Roman" pitchFamily="18" charset="0"/>
                <a:ea typeface="ＭＳ Ｐ明朝" pitchFamily="18" charset="-128"/>
                <a:cs typeface="+mn-cs"/>
              </a:rPr>
              <a:t>Amazon EMR allows </a:t>
            </a:r>
            <a:r>
              <a:rPr kumimoji="1" lang="ja-JP" altLang="en-US" sz="1200" b="0" i="0" kern="1200" dirty="0">
                <a:solidFill>
                  <a:schemeClr val="tx1"/>
                </a:solidFill>
                <a:effectLst/>
                <a:latin typeface="Times New Roman" pitchFamily="18" charset="0"/>
                <a:ea typeface="ＭＳ Ｐ明朝" pitchFamily="18" charset="-128"/>
                <a:cs typeface="+mn-cs"/>
              </a:rPr>
              <a:t>you to transform and analyze large amounts of data to and from other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datastores and databases, such as </a:t>
            </a:r>
            <a:r>
              <a:rPr kumimoji="1" lang="en-US" altLang="ja-JP" sz="1200" b="0" i="0" kern="1200" dirty="0">
                <a:solidFill>
                  <a:schemeClr val="tx1"/>
                </a:solidFill>
                <a:effectLst/>
                <a:latin typeface="Times New Roman" pitchFamily="18" charset="0"/>
                <a:ea typeface="ＭＳ Ｐ明朝" pitchFamily="18" charset="-128"/>
                <a:cs typeface="+mn-cs"/>
              </a:rPr>
              <a:t>Amazon S3 </a:t>
            </a:r>
            <a:r>
              <a:rPr kumimoji="1" lang="ja-JP" altLang="en-US" sz="1200" b="0" i="0" kern="1200" dirty="0">
                <a:solidFill>
                  <a:schemeClr val="tx1"/>
                </a:solidFill>
                <a:effectLst/>
                <a:latin typeface="Times New Roman" pitchFamily="18" charset="0"/>
                <a:ea typeface="ＭＳ Ｐ明朝" pitchFamily="18" charset="-128"/>
                <a:cs typeface="+mn-cs"/>
              </a:rPr>
              <a:t>and Amazon </a:t>
            </a:r>
            <a:r>
              <a:rPr kumimoji="1" lang="en-US" altLang="ja-JP" sz="1200" b="0" i="0" kern="1200" dirty="0">
                <a:solidFill>
                  <a:schemeClr val="tx1"/>
                </a:solidFill>
                <a:effectLst/>
                <a:latin typeface="Times New Roman" pitchFamily="18" charset="0"/>
                <a:ea typeface="ＭＳ Ｐ明朝" pitchFamily="18" charset="-128"/>
                <a:cs typeface="+mn-cs"/>
              </a:rPr>
              <a:t>DynamoDB. </a:t>
            </a:r>
            <a:r>
              <a:rPr kumimoji="1" lang="ja-JP" altLang="en-US" sz="1200" b="0" i="0" kern="1200" dirty="0">
                <a:solidFill>
                  <a:schemeClr val="tx1"/>
                </a:solidFill>
                <a:effectLst/>
                <a:latin typeface="Times New Roman" pitchFamily="18" charset="0"/>
                <a:ea typeface="ＭＳ Ｐ明朝" pitchFamily="18" charset="-128"/>
                <a:cs typeface="+mn-cs"/>
              </a:rPr>
              <a:t>Thus, it can be used as a perfect service to process and analyze log files in </a:t>
            </a:r>
            <a:r>
              <a:rPr kumimoji="1" lang="en-US" altLang="ja-JP" sz="1200" b="0" i="0" kern="1200" dirty="0">
                <a:solidFill>
                  <a:schemeClr val="tx1"/>
                </a:solidFill>
                <a:effectLst/>
                <a:latin typeface="Times New Roman" pitchFamily="18" charset="0"/>
                <a:ea typeface="ＭＳ Ｐ明朝" pitchFamily="18" charset="-128"/>
                <a:cs typeface="+mn-cs"/>
              </a:rPr>
              <a:t>S3.</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1 is incorrect because storing the application log file in </a:t>
            </a:r>
            <a:r>
              <a:rPr kumimoji="1" lang="en-US" altLang="ja-JP" sz="1200" b="0" i="0" kern="1200" dirty="0">
                <a:solidFill>
                  <a:schemeClr val="tx1"/>
                </a:solidFill>
                <a:effectLst/>
                <a:latin typeface="Times New Roman" pitchFamily="18" charset="0"/>
                <a:ea typeface="ＭＳ Ｐ明朝" pitchFamily="18" charset="-128"/>
                <a:cs typeface="+mn-cs"/>
              </a:rPr>
              <a:t>Glacier makes it difficult to </a:t>
            </a:r>
            <a:r>
              <a:rPr kumimoji="1" lang="ja-JP" altLang="en-US" sz="1200" b="0" i="0" kern="1200" dirty="0">
                <a:solidFill>
                  <a:schemeClr val="tx1"/>
                </a:solidFill>
                <a:effectLst/>
                <a:latin typeface="Times New Roman" pitchFamily="18" charset="0"/>
                <a:ea typeface="ＭＳ Ｐ明朝" pitchFamily="18" charset="-128"/>
                <a:cs typeface="+mn-cs"/>
              </a:rPr>
              <a:t>perform analysis using that data.</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a:t>
            </a:r>
            <a:r>
              <a:rPr kumimoji="1" lang="en-US" altLang="ja-JP" sz="1200" b="0" i="0" kern="1200" dirty="0">
                <a:solidFill>
                  <a:schemeClr val="tx1"/>
                </a:solidFill>
                <a:effectLst/>
                <a:latin typeface="Times New Roman" pitchFamily="18" charset="0"/>
                <a:ea typeface="ＭＳ Ｐ明朝" pitchFamily="18" charset="-128"/>
                <a:cs typeface="+mn-cs"/>
              </a:rPr>
              <a:t>S3 Select </a:t>
            </a:r>
            <a:r>
              <a:rPr kumimoji="1" lang="ja-JP" altLang="en-US" sz="1200" b="0" i="0" kern="1200" dirty="0">
                <a:solidFill>
                  <a:schemeClr val="tx1"/>
                </a:solidFill>
                <a:effectLst/>
                <a:latin typeface="Times New Roman" pitchFamily="18" charset="0"/>
                <a:ea typeface="ＭＳ Ｐ明朝" pitchFamily="18" charset="-128"/>
                <a:cs typeface="+mn-cs"/>
              </a:rPr>
              <a:t>is not suitable for analyzing a large number of log files, so it is necessary to select an </a:t>
            </a:r>
            <a:r>
              <a:rPr kumimoji="1" lang="en-US" altLang="ja-JP" sz="1200" b="0" i="0" kern="1200" dirty="0">
                <a:solidFill>
                  <a:schemeClr val="tx1"/>
                </a:solidFill>
                <a:effectLst/>
                <a:latin typeface="Times New Roman" pitchFamily="18" charset="0"/>
                <a:ea typeface="ＭＳ Ｐ明朝" pitchFamily="18" charset="-128"/>
                <a:cs typeface="+mn-cs"/>
              </a:rPr>
              <a:t>EMR </a:t>
            </a:r>
            <a:r>
              <a:rPr kumimoji="1" lang="ja-JP" altLang="en-US" sz="1200" b="0" i="0" kern="1200" dirty="0">
                <a:solidFill>
                  <a:schemeClr val="tx1"/>
                </a:solidFill>
                <a:effectLst/>
                <a:latin typeface="Times New Roman" pitchFamily="18" charset="0"/>
                <a:ea typeface="ＭＳ Ｐ明朝" pitchFamily="18" charset="-128"/>
                <a:cs typeface="+mn-cs"/>
              </a:rPr>
              <a:t>with higher analysis performance. Therefore, option 3 is incorrect.</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Application log files are a large amount of data, so using </a:t>
            </a:r>
            <a:r>
              <a:rPr kumimoji="1" lang="en-US" altLang="ja-JP" sz="1200" b="0" i="0" kern="1200" dirty="0">
                <a:solidFill>
                  <a:schemeClr val="tx1"/>
                </a:solidFill>
                <a:effectLst/>
                <a:latin typeface="Times New Roman" pitchFamily="18" charset="0"/>
                <a:ea typeface="ＭＳ Ｐ明朝" pitchFamily="18" charset="-128"/>
                <a:cs typeface="+mn-cs"/>
              </a:rPr>
              <a:t>S3 instead </a:t>
            </a:r>
            <a:r>
              <a:rPr kumimoji="1" lang="ja-JP" altLang="en-US" sz="1200" b="0" i="0" kern="1200" dirty="0">
                <a:solidFill>
                  <a:schemeClr val="tx1"/>
                </a:solidFill>
                <a:effectLst/>
                <a:latin typeface="Times New Roman" pitchFamily="18" charset="0"/>
                <a:ea typeface="ＭＳ Ｐ明朝" pitchFamily="18" charset="-128"/>
                <a:cs typeface="+mn-cs"/>
              </a:rPr>
              <a:t>of </a:t>
            </a:r>
            <a:r>
              <a:rPr kumimoji="1" lang="en-US" altLang="ja-JP" sz="1200" b="0" i="0" kern="1200" dirty="0">
                <a:solidFill>
                  <a:schemeClr val="tx1"/>
                </a:solidFill>
                <a:effectLst/>
                <a:latin typeface="Times New Roman" pitchFamily="18" charset="0"/>
                <a:ea typeface="ＭＳ Ｐ明朝" pitchFamily="18" charset="-128"/>
                <a:cs typeface="+mn-cs"/>
              </a:rPr>
              <a:t>DynamoDB is </a:t>
            </a:r>
            <a:r>
              <a:rPr kumimoji="1" lang="ja-JP" altLang="en-US" sz="1200" b="0" i="0" kern="1200" dirty="0">
                <a:solidFill>
                  <a:schemeClr val="tx1"/>
                </a:solidFill>
                <a:effectLst/>
                <a:latin typeface="Times New Roman" pitchFamily="18" charset="0"/>
                <a:ea typeface="ＭＳ Ｐ明朝" pitchFamily="18" charset="-128"/>
                <a:cs typeface="+mn-cs"/>
              </a:rPr>
              <a:t>more cost effective. It is also possible to code the data analysis process with </a:t>
            </a:r>
            <a:r>
              <a:rPr kumimoji="1" lang="en-US" altLang="ja-JP" sz="1200" b="0" i="0" kern="1200" dirty="0">
                <a:solidFill>
                  <a:schemeClr val="tx1"/>
                </a:solidFill>
                <a:effectLst/>
                <a:latin typeface="Times New Roman" pitchFamily="18" charset="0"/>
                <a:ea typeface="ＭＳ Ｐ明朝" pitchFamily="18" charset="-128"/>
                <a:cs typeface="+mn-cs"/>
              </a:rPr>
              <a:t>Lambda </a:t>
            </a:r>
            <a:r>
              <a:rPr kumimoji="1" lang="ja-JP" altLang="en-US" sz="1200" b="0" i="0" kern="1200" dirty="0">
                <a:solidFill>
                  <a:schemeClr val="tx1"/>
                </a:solidFill>
                <a:effectLst/>
                <a:latin typeface="Times New Roman" pitchFamily="18" charset="0"/>
                <a:ea typeface="ＭＳ Ｐ明朝" pitchFamily="18" charset="-128"/>
                <a:cs typeface="+mn-cs"/>
              </a:rPr>
              <a:t>functions, but this is inefficient. It is required to use other analysis services on </a:t>
            </a:r>
            <a:r>
              <a:rPr kumimoji="1" lang="en-US" altLang="ja-JP" sz="1200" b="0" i="0" kern="1200" dirty="0">
                <a:solidFill>
                  <a:schemeClr val="tx1"/>
                </a:solidFill>
                <a:effectLst/>
                <a:latin typeface="Times New Roman" pitchFamily="18" charset="0"/>
                <a:ea typeface="ＭＳ Ｐ明朝" pitchFamily="18" charset="-128"/>
                <a:cs typeface="+mn-cs"/>
              </a:rPr>
              <a:t>AWS.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340</a:t>
            </a:fld>
            <a:endParaRPr lang="en-US" altLang="ja-JP"/>
          </a:p>
        </p:txBody>
      </p:sp>
    </p:spTree>
    <p:extLst>
      <p:ext uri="{BB962C8B-B14F-4D97-AF65-F5344CB8AC3E}">
        <p14:creationId xmlns:p14="http://schemas.microsoft.com/office/powerpoint/2010/main" val="68753322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341</a:t>
            </a:fld>
            <a:endParaRPr lang="en-US" altLang="ja-JP"/>
          </a:p>
        </p:txBody>
      </p:sp>
    </p:spTree>
    <p:extLst>
      <p:ext uri="{BB962C8B-B14F-4D97-AF65-F5344CB8AC3E}">
        <p14:creationId xmlns:p14="http://schemas.microsoft.com/office/powerpoint/2010/main" val="17377424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2</a:t>
            </a:r>
          </a:p>
          <a:p>
            <a:r>
              <a:rPr kumimoji="1" lang="en-US" altLang="ja-JP" sz="1200" b="0" i="0" kern="1200" dirty="0">
                <a:solidFill>
                  <a:schemeClr val="tx1"/>
                </a:solidFill>
                <a:effectLst/>
                <a:latin typeface="Times New Roman" pitchFamily="18" charset="0"/>
                <a:ea typeface="ＭＳ Ｐ明朝" pitchFamily="18" charset="-128"/>
                <a:cs typeface="+mn-cs"/>
              </a:rPr>
              <a:t>Amazon Athena is an interactive query service that makes it easy to analyze data in Amazon S3 using standard SQL. Athena is serverless, so there is no infrastructure to manage, and you pay only for the queries that you run - this satisfies the requirement to minimize infrastructure costs for infrequent queries.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"Amazon Athena"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Aurora" is incorrect. Amazon RDS and Aurora are not suitable solutions for analyzing datasets on S3 - these are both relational databases typically used for transactional (not analytical) workloads.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RDS for MySQL" is incorrect as per the previous explanation.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Redshift Spectrum" is incorrect. Amazon RedShift Spectrum is a feature of Amazon Redshift that enables you to run queries against exabytes of unstructured data in Amazon S3, with no loading or ETL required. However, RedShift nodes run on EC2 instances, so for infrequent queries this will not minimize infrastructure costs.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https://docs.aws.amazon.com/athena/latest/ug/what-is.html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https://digitalcloud.training/certification-training/aws-solutions-architect-associate/analytics/amazon-athena/</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342</a:t>
            </a:fld>
            <a:endParaRPr lang="en-US" altLang="ja-JP"/>
          </a:p>
        </p:txBody>
      </p:sp>
    </p:spTree>
    <p:extLst>
      <p:ext uri="{BB962C8B-B14F-4D97-AF65-F5344CB8AC3E}">
        <p14:creationId xmlns:p14="http://schemas.microsoft.com/office/powerpoint/2010/main" val="228506368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343</a:t>
            </a:fld>
            <a:endParaRPr lang="en-US" altLang="ja-JP"/>
          </a:p>
        </p:txBody>
      </p:sp>
    </p:spTree>
    <p:extLst>
      <p:ext uri="{BB962C8B-B14F-4D97-AF65-F5344CB8AC3E}">
        <p14:creationId xmlns:p14="http://schemas.microsoft.com/office/powerpoint/2010/main" val="1194250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33</a:t>
            </a:fld>
            <a:endParaRPr lang="en-US" altLang="ja-JP"/>
          </a:p>
        </p:txBody>
      </p:sp>
    </p:spTree>
    <p:extLst>
      <p:ext uri="{BB962C8B-B14F-4D97-AF65-F5344CB8AC3E}">
        <p14:creationId xmlns:p14="http://schemas.microsoft.com/office/powerpoint/2010/main" val="506338527"/>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1,3</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344</a:t>
            </a:fld>
            <a:endParaRPr lang="en-US" altLang="ja-JP"/>
          </a:p>
        </p:txBody>
      </p:sp>
    </p:spTree>
    <p:extLst>
      <p:ext uri="{BB962C8B-B14F-4D97-AF65-F5344CB8AC3E}">
        <p14:creationId xmlns:p14="http://schemas.microsoft.com/office/powerpoint/2010/main" val="91505806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Global Accelerator to provide a low latency way to ingest live sports results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Global Accelerator is a networking service that helps you improve the availability and performance of the applications that you offer to your global users. AWS Global Accelerator is easy to set up, configure, and manage. It provides static IP addresses that provide a fixed entry point to your applications and eliminate the complexity of managing specific IP addresses for different AWS Regions and Availability Zones. AWS Global Accelerator always routes user traffic to the optimal endpoint based on performance, reacting instantly to changes in application health, your user's location, and policies that you configure. Global Accelerator is a good fit for non-HTTP use cases, such as gaming (UDP), IoT (MQTT), or Voice over IP. Therefore, this option is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AWS Global Accelerator Works via - https://aws.amazon.com/global-accelerator/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CloudFront to provide a low latency way to ingest live sports results - Amazon CloudFront is a fast content delivery network (CDN) service that securely delivers data, videos, applications, and APIs to customers globally with low latency, high transfer speeds, all within a developer-friendly environment.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CloudFront points of presence (POPs) (edge locations) make sure that popular content can be served quickly to your viewers. CloudFront also has regional edge caches that bring more of your content closer to your viewers, even when the content is not popular enough to stay at a POP, to help improve performance for that content. Regional edge caches help with all types of content, particularly content that tends to become less popular over time. Examples include user-generated content, such as video, photos, or artwork; e-commerce assets such as product photos and videos; and news and event-related content that might suddenly find new popularity. CloudFront supports HTTP/RTMP protocol based requests, therefore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Elastic Load Balancer to provide a low latency way to ingest live sports results - Elastic Load Balancer automatically distributes incoming application traffic across multiple targets, such as Amazon EC2 instances, containers, IP addresses, and Lambda functions. It can handle the varying load of your application traffic in a single Availability Zone or across multiple Availability Zones. Elastic Load Balancer cannot help with decreasing latency of incoming traffic from the source.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Auto Scaling group to provide a low latency way to ingest live sports results - Amazon EC2 Auto Scaling helps you ensure that you have the correct number of Amazon EC2 instances available to handle the load for your application. You create collections of EC2 instances, called Auto Scaling groups. You can specify the minimum number of instances in each Auto Scaling group, and Amazon EC2 Auto Scaling ensures that your group never goes below this size. Auto Scaling group cannot help with decreasing latency of incoming traffic from the source.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note the differences between the capabilities of Global Accelerator and CloudFront -</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Global Accelerator and Amazon CloudFront are separate services that use the AWS global network and its edge locations around the world. CloudFront improves performance for both cacheable content (such as images and videos) and dynamic content (such as API acceleration and dynamic site delivery). Global Accelerator improves performance for a wide range of applications over TCP or UDP by proxying packets at the edge to applications running in one or more AWS Regions.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Global Accelerator is a good fit for non-HTTP use cases, such as gaming (UDP), IoT (MQTT), or Voice over IP, as well as for HTTP use cases that specifically require static IP addresses or deterministic, fast regional failover. Both services integrate with AWS Shield for DDoS protection.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https://aws.amazon.com/global-accelerator/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https://aws.amazon.com/cloudfront/faqs/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349</a:t>
            </a:fld>
            <a:endParaRPr lang="en-US" altLang="ja-JP"/>
          </a:p>
        </p:txBody>
      </p:sp>
    </p:spTree>
    <p:extLst>
      <p:ext uri="{BB962C8B-B14F-4D97-AF65-F5344CB8AC3E}">
        <p14:creationId xmlns:p14="http://schemas.microsoft.com/office/powerpoint/2010/main" val="3171619397"/>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350</a:t>
            </a:fld>
            <a:endParaRPr lang="en-US" altLang="ja-JP"/>
          </a:p>
        </p:txBody>
      </p:sp>
    </p:spTree>
    <p:extLst>
      <p:ext uri="{BB962C8B-B14F-4D97-AF65-F5344CB8AC3E}">
        <p14:creationId xmlns:p14="http://schemas.microsoft.com/office/powerpoint/2010/main" val="35579395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1, 4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build a hub-and-spoke topology with AWS Transit Gateway that supports transitive routing. This simplifies the network topology and adds additional features over VPC peering. AWS Resource Access Manager can be used to share the connection with the other AWS accounts.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"Create an AWS Transit Gateway and share it with each account using AWS Resource Access Manager"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"Create a transitive VPC peering connection between each Amazon VPC and configure route tables" is incorrect. You cannot create transitive connections with VPC peering.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"Create an AWS Managed VPN between each Amazon VPC and configure route tables" is incorrect. This is a much more complex solution compared to AWS Transit Gateway so is not the best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"Create a hub-and-spoke topology with AWS App Mesh and use AWS Resource Access Manager to share route tables" is incorrect. AWS App Mesh is used for application-level networking for microservices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https://aws.amazon.com/blogs/aws/new-use-an-aws-transit-gateway-to-simplify-your-network-architecture/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https://digitalcloud.training/certification-training/aws-solutions-architect-associate/networking-and-content-delivery/amazon-vpc/</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351</a:t>
            </a:fld>
            <a:endParaRPr lang="en-US" altLang="ja-JP"/>
          </a:p>
        </p:txBody>
      </p:sp>
    </p:spTree>
    <p:extLst>
      <p:ext uri="{BB962C8B-B14F-4D97-AF65-F5344CB8AC3E}">
        <p14:creationId xmlns:p14="http://schemas.microsoft.com/office/powerpoint/2010/main" val="140442858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352</a:t>
            </a:fld>
            <a:endParaRPr lang="en-US" altLang="ja-JP"/>
          </a:p>
        </p:txBody>
      </p:sp>
    </p:spTree>
    <p:extLst>
      <p:ext uri="{BB962C8B-B14F-4D97-AF65-F5344CB8AC3E}">
        <p14:creationId xmlns:p14="http://schemas.microsoft.com/office/powerpoint/2010/main" val="402688487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354</a:t>
            </a:fld>
            <a:endParaRPr lang="en-US" altLang="ja-JP"/>
          </a:p>
        </p:txBody>
      </p:sp>
    </p:spTree>
    <p:extLst>
      <p:ext uri="{BB962C8B-B14F-4D97-AF65-F5344CB8AC3E}">
        <p14:creationId xmlns:p14="http://schemas.microsoft.com/office/powerpoint/2010/main" val="37172098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355</a:t>
            </a:fld>
            <a:endParaRPr lang="en-US" altLang="ja-JP"/>
          </a:p>
        </p:txBody>
      </p:sp>
    </p:spTree>
    <p:extLst>
      <p:ext uri="{BB962C8B-B14F-4D97-AF65-F5344CB8AC3E}">
        <p14:creationId xmlns:p14="http://schemas.microsoft.com/office/powerpoint/2010/main" val="30699061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356</a:t>
            </a:fld>
            <a:endParaRPr lang="en-US" altLang="ja-JP"/>
          </a:p>
        </p:txBody>
      </p:sp>
    </p:spTree>
    <p:extLst>
      <p:ext uri="{BB962C8B-B14F-4D97-AF65-F5344CB8AC3E}">
        <p14:creationId xmlns:p14="http://schemas.microsoft.com/office/powerpoint/2010/main" val="355520261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Elastic Beanstalk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Elastic Beanstalk is an easy-to-use service for deploying and scaling web applications and services developed with Java, .NET, PHP, Node.js, Python, Ruby, Go, and Docker on familiar servers such as Apache, Nginx, Passenger, and IIS. Simply upload your code and Elastic Beanstalk automatically handles the deployment, from capacity provisioning, load balancing, auto-scaling to application health monitoring. At the same time, you retain full control over the AWS resources powering your application and can access the underlying resources at any time. There is no additional charge for Elastic Beanstalk - you pay only for the AWS resources needed to store and run your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CloudFormation - AWS CloudFormation allows you to use programming languages or a simple text file (in YAML or JSON format) to model and provision, in an automated and secure manner, all the resources needed for your applications across all Regions and accounts. Think infrastructure as code; think CloudFormation. This is very different from Beanstalk where you just upload your application code and Beanstalk automatically figures out what resources are required to deploy that application. In CloudFormation, you have to explicitly specify which resources you want to provision.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EC2 - Amazon Elastic Compute Cloud (Amazon EC2) is a web service that provides secure, resizable compute capacity in the cloud, per-second billing, and access to the underlying OS. It is designed to make web-scale cloud computing easier for developers. Maintaining the server and its software has to be done by the customer. EC2 cannot handle the application deployment automatically, so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Elastic Container Service (ECS) - Amazon Elastic Container Service (Amazon ECS) is a highly scalable, fast, container management service that makes it easy to run, stop, and manage Docker containers on a cluster. ECS cannot handle the application deployment automatically, so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https://aws.amazon.com/elasticbeanstalk/</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357</a:t>
            </a:fld>
            <a:endParaRPr lang="en-US" altLang="ja-JP"/>
          </a:p>
        </p:txBody>
      </p:sp>
    </p:spTree>
    <p:extLst>
      <p:ext uri="{BB962C8B-B14F-4D97-AF65-F5344CB8AC3E}">
        <p14:creationId xmlns:p14="http://schemas.microsoft.com/office/powerpoint/2010/main" val="489422532"/>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358</a:t>
            </a:fld>
            <a:endParaRPr lang="en-US" altLang="ja-JP"/>
          </a:p>
        </p:txBody>
      </p:sp>
    </p:spTree>
    <p:extLst>
      <p:ext uri="{BB962C8B-B14F-4D97-AF65-F5344CB8AC3E}">
        <p14:creationId xmlns:p14="http://schemas.microsoft.com/office/powerpoint/2010/main" val="3567100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34</a:t>
            </a:fld>
            <a:endParaRPr lang="en-US" altLang="ja-JP"/>
          </a:p>
        </p:txBody>
      </p:sp>
    </p:spTree>
    <p:extLst>
      <p:ext uri="{BB962C8B-B14F-4D97-AF65-F5344CB8AC3E}">
        <p14:creationId xmlns:p14="http://schemas.microsoft.com/office/powerpoint/2010/main" val="1967387834"/>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359</a:t>
            </a:fld>
            <a:endParaRPr lang="en-US" altLang="ja-JP"/>
          </a:p>
        </p:txBody>
      </p:sp>
    </p:spTree>
    <p:extLst>
      <p:ext uri="{BB962C8B-B14F-4D97-AF65-F5344CB8AC3E}">
        <p14:creationId xmlns:p14="http://schemas.microsoft.com/office/powerpoint/2010/main" val="24857210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is a configuration management service that provides managed instances of Chef and Puppet. AWS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for Chef Automate is a fully-managed configuration management service that hosts Chef Automate, a suite of automation tools from Chef for configuration management, compliance and security, and continuous deployment.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for Chef Automate is completely compatible with tooling and cookbooks from the Chef community and automatically registers new nodes with your Chef server.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for Chef Automate"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Stacks" is incorrect. AWS </a:t>
            </a:r>
            <a:r>
              <a:rPr kumimoji="1" lang="en-US" altLang="ja-JP" sz="1200" b="0" i="0" kern="1200" dirty="0" err="1">
                <a:solidFill>
                  <a:schemeClr val="tx1"/>
                </a:solidFill>
                <a:effectLst/>
                <a:latin typeface="Times New Roman" pitchFamily="18" charset="0"/>
                <a:ea typeface="ＭＳ Ｐ明朝" pitchFamily="18" charset="-128"/>
                <a:cs typeface="+mn-cs"/>
              </a:rPr>
              <a:t>OpsWorks </a:t>
            </a:r>
            <a:r>
              <a:rPr kumimoji="1" lang="en-US" altLang="ja-JP" sz="1200" b="0" i="0" kern="1200" dirty="0">
                <a:solidFill>
                  <a:schemeClr val="tx1"/>
                </a:solidFill>
                <a:effectLst/>
                <a:latin typeface="Times New Roman" pitchFamily="18" charset="0"/>
                <a:ea typeface="ＭＳ Ｐ明朝" pitchFamily="18" charset="-128"/>
                <a:cs typeface="+mn-cs"/>
              </a:rPr>
              <a:t>Stacks lets you manage applications and servers on AWS and on-premises and uses Chef Solo. The question does not require the managed solution on AWS to manage on-premises resources, just to use existing cookbooks so this is not the preferred solution.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"Elastic Beanstalk" is incorrect. AWS Elastic Beanstalk is not able to build infrastructure using Chef cookbooks.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"CloudFormation" is incorrect. AWS CloudFormation is not able to build infrastructure using Chef cookbooks.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https://aws.amazon.com/opsworks/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https://digitalcloud.training/certification-training/aws-solutions-architect-associate/management-tools/aws-opsworks/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360</a:t>
            </a:fld>
            <a:endParaRPr lang="en-US" altLang="ja-JP"/>
          </a:p>
        </p:txBody>
      </p:sp>
    </p:spTree>
    <p:extLst>
      <p:ext uri="{BB962C8B-B14F-4D97-AF65-F5344CB8AC3E}">
        <p14:creationId xmlns:p14="http://schemas.microsoft.com/office/powerpoint/2010/main" val="3827765439"/>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361</a:t>
            </a:fld>
            <a:endParaRPr lang="en-US" altLang="ja-JP"/>
          </a:p>
        </p:txBody>
      </p:sp>
    </p:spTree>
    <p:extLst>
      <p:ext uri="{BB962C8B-B14F-4D97-AF65-F5344CB8AC3E}">
        <p14:creationId xmlns:p14="http://schemas.microsoft.com/office/powerpoint/2010/main" val="3244583162"/>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362</a:t>
            </a:fld>
            <a:endParaRPr lang="en-US" altLang="ja-JP"/>
          </a:p>
        </p:txBody>
      </p:sp>
    </p:spTree>
    <p:extLst>
      <p:ext uri="{BB962C8B-B14F-4D97-AF65-F5344CB8AC3E}">
        <p14:creationId xmlns:p14="http://schemas.microsoft.com/office/powerpoint/2010/main" val="3247711120"/>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363</a:t>
            </a:fld>
            <a:endParaRPr lang="en-US" altLang="ja-JP"/>
          </a:p>
        </p:txBody>
      </p:sp>
    </p:spTree>
    <p:extLst>
      <p:ext uri="{BB962C8B-B14F-4D97-AF65-F5344CB8AC3E}">
        <p14:creationId xmlns:p14="http://schemas.microsoft.com/office/powerpoint/2010/main" val="2191795027"/>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364</a:t>
            </a:fld>
            <a:endParaRPr lang="en-US" altLang="ja-JP"/>
          </a:p>
        </p:txBody>
      </p:sp>
    </p:spTree>
    <p:extLst>
      <p:ext uri="{BB962C8B-B14F-4D97-AF65-F5344CB8AC3E}">
        <p14:creationId xmlns:p14="http://schemas.microsoft.com/office/powerpoint/2010/main" val="39448123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365</a:t>
            </a:fld>
            <a:endParaRPr lang="en-US" altLang="ja-JP"/>
          </a:p>
        </p:txBody>
      </p:sp>
    </p:spTree>
    <p:extLst>
      <p:ext uri="{BB962C8B-B14F-4D97-AF65-F5344CB8AC3E}">
        <p14:creationId xmlns:p14="http://schemas.microsoft.com/office/powerpoint/2010/main" val="1737639798"/>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366</a:t>
            </a:fld>
            <a:endParaRPr lang="en-US" altLang="ja-JP"/>
          </a:p>
        </p:txBody>
      </p:sp>
    </p:spTree>
    <p:extLst>
      <p:ext uri="{BB962C8B-B14F-4D97-AF65-F5344CB8AC3E}">
        <p14:creationId xmlns:p14="http://schemas.microsoft.com/office/powerpoint/2010/main" val="534074219"/>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368</a:t>
            </a:fld>
            <a:endParaRPr lang="en-US" altLang="ja-JP"/>
          </a:p>
        </p:txBody>
      </p:sp>
    </p:spTree>
    <p:extLst>
      <p:ext uri="{BB962C8B-B14F-4D97-AF65-F5344CB8AC3E}">
        <p14:creationId xmlns:p14="http://schemas.microsoft.com/office/powerpoint/2010/main" val="4231548915"/>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370</a:t>
            </a:fld>
            <a:endParaRPr lang="en-US" altLang="ja-JP"/>
          </a:p>
        </p:txBody>
      </p:sp>
    </p:spTree>
    <p:extLst>
      <p:ext uri="{BB962C8B-B14F-4D97-AF65-F5344CB8AC3E}">
        <p14:creationId xmlns:p14="http://schemas.microsoft.com/office/powerpoint/2010/main" val="2908520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35</a:t>
            </a:fld>
            <a:endParaRPr lang="en-US" altLang="ja-JP"/>
          </a:p>
        </p:txBody>
      </p:sp>
    </p:spTree>
    <p:extLst>
      <p:ext uri="{BB962C8B-B14F-4D97-AF65-F5344CB8AC3E}">
        <p14:creationId xmlns:p14="http://schemas.microsoft.com/office/powerpoint/2010/main" val="46179618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371</a:t>
            </a:fld>
            <a:endParaRPr lang="en-US" altLang="ja-JP"/>
          </a:p>
        </p:txBody>
      </p:sp>
    </p:spTree>
    <p:extLst>
      <p:ext uri="{BB962C8B-B14F-4D97-AF65-F5344CB8AC3E}">
        <p14:creationId xmlns:p14="http://schemas.microsoft.com/office/powerpoint/2010/main" val="292775346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4</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Managed Microsoft AD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Directory Service provides multiple ways to use Amazon Cloud Directory and Microsoft Active Directory (AD) with other AWS services.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Directory Service for Microsoft Active Directory (aka AWS Managed Microsoft AD) is powered by an actual Microsoft Windows Server Active Directory (AD), managed by AWS. With AWS Managed Microsoft AD, you can run directory-aware workloads in the AWS Cloud such as SQL Server-based applications. You can also configure a trust relationship between AWS Managed Microsoft AD in the AWS Cloud and your existing on-premises Microsoft Active Directory, providing users and groups with access to resources in either domain, using single sign-on (SSO).</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AD Connector - Use AD Connector if you only need to allow your on-premises users to log in to AWS applications and services with their Active Directory credentials. AD Connector simply connects your existing on-premises Active Directory to AWS. You cannot use it to run directory-aware workloads on AWS, hence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Simple AD - Simple AD provides a subset of the features offered by AWS Managed Microsoft AD. Simple AD is a standalone managed directory that is powered by a Samba 4 Active Directory Compatible Server. Simple AD does not support features such as trust relationships with other domains. Therefore,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Cloud Directory - Amazon Cloud Directory is a cloud-native directory that can store hundreds of millions of application-specific objects with multiple relationships and schemas. Use Amazon Cloud Directory if you need a highly scalable directory store for your application's hierarchical data. You cannot use it to establish trust relationships with other domains on the on-premises infrastructure. Therefore,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may see questions on choosing "AWS Managed Microsoft AD" vs "AD Connector" vs "Simple AD" on the exam. Just remember that you should use AD Connector if you only need to allow your on-premises users to log in to AWS applications with their Active Directory credentials. AWS Managed Microsoft AD would also allow you to run directory-aware workloads in the AWS Cloud. AWS Managed Microsoft AD is your best choice if you have more than 5,000 users and need a trust relationship set up between an AWS hosted directory and your on-premises directories. Simple AD is the least expensive option and your best choice if you have 5,000 or fewer users and don't need the more advanced Microsoft Active Directory features such as trust relationships with other domains.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https://docs.aws.amazon.com/directoryservice/latest/admin-guide/what_is.html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372</a:t>
            </a:fld>
            <a:endParaRPr lang="en-US" altLang="ja-JP"/>
          </a:p>
        </p:txBody>
      </p:sp>
    </p:spTree>
    <p:extLst>
      <p:ext uri="{BB962C8B-B14F-4D97-AF65-F5344CB8AC3E}">
        <p14:creationId xmlns:p14="http://schemas.microsoft.com/office/powerpoint/2010/main" val="2289196715"/>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373</a:t>
            </a:fld>
            <a:endParaRPr lang="en-US" altLang="ja-JP"/>
          </a:p>
        </p:txBody>
      </p:sp>
    </p:spTree>
    <p:extLst>
      <p:ext uri="{BB962C8B-B14F-4D97-AF65-F5344CB8AC3E}">
        <p14:creationId xmlns:p14="http://schemas.microsoft.com/office/powerpoint/2010/main" val="299435015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374</a:t>
            </a:fld>
            <a:endParaRPr lang="en-US" altLang="ja-JP"/>
          </a:p>
        </p:txBody>
      </p:sp>
    </p:spTree>
    <p:extLst>
      <p:ext uri="{BB962C8B-B14F-4D97-AF65-F5344CB8AC3E}">
        <p14:creationId xmlns:p14="http://schemas.microsoft.com/office/powerpoint/2010/main" val="116638028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375</a:t>
            </a:fld>
            <a:endParaRPr lang="en-US" altLang="ja-JP"/>
          </a:p>
        </p:txBody>
      </p:sp>
    </p:spTree>
    <p:extLst>
      <p:ext uri="{BB962C8B-B14F-4D97-AF65-F5344CB8AC3E}">
        <p14:creationId xmlns:p14="http://schemas.microsoft.com/office/powerpoint/2010/main" val="236168765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Since the company is using Microsoft Active Directory which implements Security Assertion Markup Language (SAML), you can set up a SAML-Based Federation for API Access to your AWS cloud. In this way, you can easily connect to AWS using the login credentials of your on-premises network.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supports identity federation with SAML 2.0, an open standard that many identity providers (</a:t>
            </a:r>
            <a:r>
              <a:rPr kumimoji="1" lang="en-US" altLang="ja-JP" sz="1200" b="0" i="0" kern="1200" dirty="0" err="1">
                <a:solidFill>
                  <a:schemeClr val="tx1"/>
                </a:solidFill>
                <a:effectLst/>
                <a:latin typeface="Times New Roman" pitchFamily="18" charset="0"/>
                <a:ea typeface="ＭＳ Ｐ明朝" pitchFamily="18" charset="-128"/>
                <a:cs typeface="+mn-cs"/>
              </a:rPr>
              <a:t>IdPs</a:t>
            </a:r>
            <a:r>
              <a:rPr kumimoji="1" lang="en-US" altLang="ja-JP" sz="1200" b="0" i="0" kern="1200" dirty="0">
                <a:solidFill>
                  <a:schemeClr val="tx1"/>
                </a:solidFill>
                <a:effectLst/>
                <a:latin typeface="Times New Roman" pitchFamily="18" charset="0"/>
                <a:ea typeface="ＭＳ Ｐ明朝" pitchFamily="18" charset="-128"/>
                <a:cs typeface="+mn-cs"/>
              </a:rPr>
              <a:t>) use. This feature enables federated single sign-on (SSO), so users can log into the AWS Management Console or call the AWS APIs without you having to create an IAM user for everyone in your organization. By using SAML, you can simplify the process of configuring federation with AWS, because you can use the </a:t>
            </a:r>
            <a:r>
              <a:rPr kumimoji="1" lang="en-US" altLang="ja-JP" sz="1200" b="0" i="0" kern="1200" dirty="0" err="1">
                <a:solidFill>
                  <a:schemeClr val="tx1"/>
                </a:solidFill>
                <a:effectLst/>
                <a:latin typeface="Times New Roman" pitchFamily="18" charset="0"/>
                <a:ea typeface="ＭＳ Ｐ明朝" pitchFamily="18" charset="-128"/>
                <a:cs typeface="+mn-cs"/>
              </a:rPr>
              <a:t>IdP's </a:t>
            </a:r>
            <a:r>
              <a:rPr kumimoji="1" lang="en-US" altLang="ja-JP" sz="1200" b="0" i="0" kern="1200" dirty="0">
                <a:solidFill>
                  <a:schemeClr val="tx1"/>
                </a:solidFill>
                <a:effectLst/>
                <a:latin typeface="Times New Roman" pitchFamily="18" charset="0"/>
                <a:ea typeface="ＭＳ Ｐ明朝" pitchFamily="18" charset="-128"/>
                <a:cs typeface="+mn-cs"/>
              </a:rPr>
              <a:t>service instead of writing custom identity proxy code.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Before you can use SAML 2.0-based federation as described in the preceding scenario and diagram, you must configure your organization's </a:t>
            </a:r>
            <a:r>
              <a:rPr kumimoji="1" lang="en-US" altLang="ja-JP" sz="1200" b="0" i="0" kern="1200" dirty="0" err="1">
                <a:solidFill>
                  <a:schemeClr val="tx1"/>
                </a:solidFill>
                <a:effectLst/>
                <a:latin typeface="Times New Roman" pitchFamily="18" charset="0"/>
                <a:ea typeface="ＭＳ Ｐ明朝" pitchFamily="18" charset="-128"/>
                <a:cs typeface="+mn-cs"/>
              </a:rPr>
              <a:t>IdP </a:t>
            </a:r>
            <a:r>
              <a:rPr kumimoji="1" lang="en-US" altLang="ja-JP" sz="1200" b="0" i="0" kern="1200" dirty="0">
                <a:solidFill>
                  <a:schemeClr val="tx1"/>
                </a:solidFill>
                <a:effectLst/>
                <a:latin typeface="Times New Roman" pitchFamily="18" charset="0"/>
                <a:ea typeface="ＭＳ Ｐ明朝" pitchFamily="18" charset="-128"/>
                <a:cs typeface="+mn-cs"/>
              </a:rPr>
              <a:t>and your AWS account to trust each other. The general process for configuring this trust is described in the following steps. Inside your organization, you must have an </a:t>
            </a:r>
            <a:r>
              <a:rPr kumimoji="1" lang="en-US" altLang="ja-JP" sz="1200" b="0" i="0" kern="1200" dirty="0" err="1">
                <a:solidFill>
                  <a:schemeClr val="tx1"/>
                </a:solidFill>
                <a:effectLst/>
                <a:latin typeface="Times New Roman" pitchFamily="18" charset="0"/>
                <a:ea typeface="ＭＳ Ｐ明朝" pitchFamily="18" charset="-128"/>
                <a:cs typeface="+mn-cs"/>
              </a:rPr>
              <a:t>IdP </a:t>
            </a:r>
            <a:r>
              <a:rPr kumimoji="1" lang="en-US" altLang="ja-JP" sz="1200" b="0" i="0" kern="1200" dirty="0">
                <a:solidFill>
                  <a:schemeClr val="tx1"/>
                </a:solidFill>
                <a:effectLst/>
                <a:latin typeface="Times New Roman" pitchFamily="18" charset="0"/>
                <a:ea typeface="ＭＳ Ｐ明朝" pitchFamily="18" charset="-128"/>
                <a:cs typeface="+mn-cs"/>
              </a:rPr>
              <a:t>that supports SAML 2.0, like Microsoft Active Directory Federation Service (AD FS, part of Windows Server), Shibboleth, or another compatible SAML 2.0 provider.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Hence, the correct answer is: Set up SAML 2.0-Based Federation by using a Microsoft Active Directory Federation Service (AD FS).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Setting up SAML 2.0-Based Federation by using a Web Identity Federation is incorrect because this is primarily used to let users sign in via a well-known external identity provider (</a:t>
            </a:r>
            <a:r>
              <a:rPr kumimoji="1" lang="en-US" altLang="ja-JP" sz="1200" b="0" i="0" kern="1200" dirty="0" err="1">
                <a:solidFill>
                  <a:schemeClr val="tx1"/>
                </a:solidFill>
                <a:effectLst/>
                <a:latin typeface="Times New Roman" pitchFamily="18" charset="0"/>
                <a:ea typeface="ＭＳ Ｐ明朝" pitchFamily="18" charset="-128"/>
                <a:cs typeface="+mn-cs"/>
              </a:rPr>
              <a:t>IdP</a:t>
            </a:r>
            <a:r>
              <a:rPr kumimoji="1" lang="en-US" altLang="ja-JP" sz="1200" b="0" i="0" kern="1200" dirty="0">
                <a:solidFill>
                  <a:schemeClr val="tx1"/>
                </a:solidFill>
                <a:effectLst/>
                <a:latin typeface="Times New Roman" pitchFamily="18" charset="0"/>
                <a:ea typeface="ＭＳ Ｐ明朝" pitchFamily="18" charset="-128"/>
                <a:cs typeface="+mn-cs"/>
              </a:rPr>
              <a:t>), such as Login with Amazon, Facebook, Google. It does not utilize Active Directory.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IAM users is incorrect because the situation requires you to use the existing credentials stored in their Active Directory, and not user accounts that will be generated by IAM.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Amazon VPC is incorrect because this only lets you provision a logically isolated section of the AWS Cloud where you can launch AWS resources in a virtual network that you define. This has nothing to do with user authentication or Active Directory.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http://docs.aws.amazon.com/IAM/latest/UserGuide/id_roles_providers_saml.html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https://docs.aws.amazon.com/IAM/latest/UserGuide/id_roles_providers.html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Check out this AWS IAM Cheat Sheet: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https://tutorialsdojo.com/aws-cheat-sheet-aws-identity-and-access-management-iam/</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376</a:t>
            </a:fld>
            <a:endParaRPr lang="en-US" altLang="ja-JP"/>
          </a:p>
        </p:txBody>
      </p:sp>
    </p:spTree>
    <p:extLst>
      <p:ext uri="{BB962C8B-B14F-4D97-AF65-F5344CB8AC3E}">
        <p14:creationId xmlns:p14="http://schemas.microsoft.com/office/powerpoint/2010/main" val="922804544"/>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377</a:t>
            </a:fld>
            <a:endParaRPr lang="en-US" altLang="ja-JP"/>
          </a:p>
        </p:txBody>
      </p:sp>
    </p:spTree>
    <p:extLst>
      <p:ext uri="{BB962C8B-B14F-4D97-AF65-F5344CB8AC3E}">
        <p14:creationId xmlns:p14="http://schemas.microsoft.com/office/powerpoint/2010/main" val="4292298304"/>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If your identity store is not compatible with SAML 2.0, then you can build a custom identity broker application to perform a similar function. The broker application authenticates users, requests temporary credentials for users from AWS, and then provides them to the user to access AWS resources. </a:t>
            </a:r>
            <a:r>
              <a:rPr kumimoji="1" lang="ja-JP" altLang="en-US" sz="1200" b="0" i="0" kern="1200" dirty="0">
                <a:solidFill>
                  <a:schemeClr val="tx1"/>
                </a:solidFill>
                <a:effectLst/>
                <a:latin typeface="Times New Roman" pitchFamily="18" charset="0"/>
                <a:ea typeface="ＭＳ Ｐ明朝" pitchFamily="18" charset="-128"/>
                <a:cs typeface="+mn-cs"/>
              </a:rPr>
              <a:t>　３</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application verifies that employees are signed into the existing corporate network's identity and authentication system, which might use LDAP, Active Directory, or another system. The identity broker application then obtains temporary security credentials for the employees.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To get temporary security credentials, the identity broker application calls either </a:t>
            </a:r>
            <a:r>
              <a:rPr kumimoji="1" lang="en-US" altLang="ja-JP" sz="1200" b="0" i="0" kern="1200" dirty="0" err="1">
                <a:solidFill>
                  <a:schemeClr val="tx1"/>
                </a:solidFill>
                <a:effectLst/>
                <a:latin typeface="Times New Roman" pitchFamily="18" charset="0"/>
                <a:ea typeface="ＭＳ Ｐ明朝" pitchFamily="18" charset="-128"/>
                <a:cs typeface="+mn-cs"/>
              </a:rPr>
              <a:t>AssumeRole </a:t>
            </a:r>
            <a:r>
              <a:rPr kumimoji="1" lang="en-US" altLang="ja-JP" sz="1200" b="0" i="0" kern="1200" dirty="0">
                <a:solidFill>
                  <a:schemeClr val="tx1"/>
                </a:solidFill>
                <a:effectLst/>
                <a:latin typeface="Times New Roman" pitchFamily="18" charset="0"/>
                <a:ea typeface="ＭＳ Ｐ明朝" pitchFamily="18" charset="-128"/>
                <a:cs typeface="+mn-cs"/>
              </a:rPr>
              <a:t>or </a:t>
            </a:r>
            <a:r>
              <a:rPr kumimoji="1" lang="en-US" altLang="ja-JP" sz="1200" b="0" i="0" kern="1200" dirty="0" err="1">
                <a:solidFill>
                  <a:schemeClr val="tx1"/>
                </a:solidFill>
                <a:effectLst/>
                <a:latin typeface="Times New Roman" pitchFamily="18" charset="0"/>
                <a:ea typeface="ＭＳ Ｐ明朝" pitchFamily="18" charset="-128"/>
                <a:cs typeface="+mn-cs"/>
              </a:rPr>
              <a:t>GetFederationToken </a:t>
            </a:r>
            <a:r>
              <a:rPr kumimoji="1" lang="en-US" altLang="ja-JP" sz="1200" b="0" i="0" kern="1200" dirty="0">
                <a:solidFill>
                  <a:schemeClr val="tx1"/>
                </a:solidFill>
                <a:effectLst/>
                <a:latin typeface="Times New Roman" pitchFamily="18" charset="0"/>
                <a:ea typeface="ＭＳ Ｐ明朝" pitchFamily="18" charset="-128"/>
                <a:cs typeface="+mn-cs"/>
              </a:rPr>
              <a:t>to obtain temporary security credentials, depending on how you want to manage the policies for users and when the temporary credentials should expire. The call returns temporary security credentials consisting of an AWS access key ID, a secret access key, and a session token. The identity broker application makes these temporary security credentials available to the internal company application. The app can then use the temporary credentials to make calls to AWS directly. The app caches the credentials until they expire, and then requests a new set of temporary credentials.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an IAM policy that references the LDAP identifiers and AWS credentials is incorrect because using an IAM policy is not enough to integrate your LDAP service to IAM. You need to use SAML, STS or a custom identity broker.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AWS Single Sign-On (SSO) service to enable single sign-on between AWS and your LDAP is incorrect because the scenario did not require SSO and in addition, the identity store that you are using is not SAML-compatible.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Using IAM roles to rotate the IAM credentials whenever LDAP credentials are updated is incorrect because manually rotating the IAM credentials is not an optimal solution to integrate your on-premises and VPC network. You need to use SAML, STS or a custom identity broker.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https://docs.aws.amazon.com/IAM/latest/UserGuide/id_roles_common-scenarios_federated-users.html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https://aws.amazon.com/blogs/aws/aws-identity-and-access-management-now-with-identity-federation/</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378</a:t>
            </a:fld>
            <a:endParaRPr lang="en-US" altLang="ja-JP"/>
          </a:p>
        </p:txBody>
      </p:sp>
    </p:spTree>
    <p:extLst>
      <p:ext uri="{BB962C8B-B14F-4D97-AF65-F5344CB8AC3E}">
        <p14:creationId xmlns:p14="http://schemas.microsoft.com/office/powerpoint/2010/main" val="9794768"/>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379</a:t>
            </a:fld>
            <a:endParaRPr lang="en-US" altLang="ja-JP"/>
          </a:p>
        </p:txBody>
      </p:sp>
    </p:spTree>
    <p:extLst>
      <p:ext uri="{BB962C8B-B14F-4D97-AF65-F5344CB8AC3E}">
        <p14:creationId xmlns:p14="http://schemas.microsoft.com/office/powerpoint/2010/main" val="383716996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Single sign-on using federation allows users to login to the AWS console without assigning IAM credentials. The AWS Security Token Service (STS) is a web service that enables you to request temporary, limited-privilege credentials for IAM users or for users that you authenticate (such as federated users from an on-premise directory).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Federation (typically Active Directory) uses SAML 2.0 for authentication and grants temporary access based on the users AD credentials. The user does not need to be a user in IAM.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"Use the AWS Secure Token Service (STS) and SAML"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"Use IAM and Amazon Cognito" is incorrect. Amazon Cognito is used for authenticating users to web and mobile apps not for providing single sign-on between on-premises directories and the AWS management console.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"Use your on-premise LDAP directory with IAM" is incorrect. You cannot use your on-premise LDAP directory with IAM, you must use federation.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"Use IAM and MFA" is incorrect. Enabling multi-factor authentication (MFA) for IAM is not a federation solution..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https://aws.amazon.com/identity/federation/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https://digitalcloud.training/certification-training/aws-solutions-architect-associate/security-identity-compliance/aws-iam/</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380</a:t>
            </a:fld>
            <a:endParaRPr lang="en-US" altLang="ja-JP"/>
          </a:p>
        </p:txBody>
      </p:sp>
    </p:spTree>
    <p:extLst>
      <p:ext uri="{BB962C8B-B14F-4D97-AF65-F5344CB8AC3E}">
        <p14:creationId xmlns:p14="http://schemas.microsoft.com/office/powerpoint/2010/main" val="3310780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36</a:t>
            </a:fld>
            <a:endParaRPr lang="en-US" altLang="ja-JP"/>
          </a:p>
        </p:txBody>
      </p:sp>
    </p:spTree>
    <p:extLst>
      <p:ext uri="{BB962C8B-B14F-4D97-AF65-F5344CB8AC3E}">
        <p14:creationId xmlns:p14="http://schemas.microsoft.com/office/powerpoint/2010/main" val="581620191"/>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381</a:t>
            </a:fld>
            <a:endParaRPr lang="en-US" altLang="ja-JP"/>
          </a:p>
        </p:txBody>
      </p:sp>
    </p:spTree>
    <p:extLst>
      <p:ext uri="{BB962C8B-B14F-4D97-AF65-F5344CB8AC3E}">
        <p14:creationId xmlns:p14="http://schemas.microsoft.com/office/powerpoint/2010/main" val="3525748540"/>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4</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Cognito - Amazon Cognito lets you add user sign-up, sign-in, and access control to your web and mobile apps quickly and easily. Amazon Cognito scales to millions of users and supports sign-in with social identity providers, such as Facebook, Google, and Amazon, and enterprise identity providers via SAML 2.0. Here Cognito is the best technology choice for managing mobile user accounts.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Cognito Features: via - https://aws.amazon.com/cognito/details/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Write a Lambda function with Auth0 3rd party integration - AWS Lambda lets you run code without provisioning or managing servers. You pay only for the compute time you consume. Using Lambda would require code maintenance for user management functionality, therefore this option is ruled 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Identity and Access Management (IAM) - AWS Identity and Access Management (IAM) enables you to manage access to AWS services and resources securely. Using IAM, you can create and manage AWS users and groups, and use permissions to allow and deny their access to AWS resources. IAM cannot be used to manage mobile user accounts.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Enable the AWS Google Login Service - There is no such thing as AWS Google Login service. This option is just added as a distractor.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https://aws.amazon.com/cognito/</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382</a:t>
            </a:fld>
            <a:endParaRPr lang="en-US" altLang="ja-JP"/>
          </a:p>
        </p:txBody>
      </p:sp>
    </p:spTree>
    <p:extLst>
      <p:ext uri="{BB962C8B-B14F-4D97-AF65-F5344CB8AC3E}">
        <p14:creationId xmlns:p14="http://schemas.microsoft.com/office/powerpoint/2010/main" val="125227487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Achieve strict protection requirements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383</a:t>
            </a:fld>
            <a:endParaRPr lang="en-US" altLang="ja-JP"/>
          </a:p>
        </p:txBody>
      </p:sp>
    </p:spTree>
    <p:extLst>
      <p:ext uri="{BB962C8B-B14F-4D97-AF65-F5344CB8AC3E}">
        <p14:creationId xmlns:p14="http://schemas.microsoft.com/office/powerpoint/2010/main" val="435605272"/>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385</a:t>
            </a:fld>
            <a:endParaRPr lang="en-US" altLang="ja-JP"/>
          </a:p>
        </p:txBody>
      </p:sp>
    </p:spTree>
    <p:extLst>
      <p:ext uri="{BB962C8B-B14F-4D97-AF65-F5344CB8AC3E}">
        <p14:creationId xmlns:p14="http://schemas.microsoft.com/office/powerpoint/2010/main" val="107811834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MQ</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MQ is a managed message broker service for Apache ActiveMQ that makes it easy to set up and operate message brokers in the cloud. Message brokers allow different software systems-often using different programming languages, and on different platforms-to communicate and exchange information. If an organization is using messaging with existing applications and wants to move the messaging service to the cloud quickly and easily, AWS recommends Amazon MQ for such a use case. So this is the 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Simple Notification Service (Amazon SNS) - Amazon Simple Notification Service (SNS) is a highly available, durable, secure, fully managed pub/sub messaging service that enables you to decouple microservices, distributed systems, and serverless applications. Amazon SNS provides topics for high-throughput, push-based, many-to-many messaging. SNS does not provide support for migration from RabbitMQ as its a fully managed pub/sub messaging service. Hence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SQS Standard - Amazon SQS Standard offers a reliable, highly scalable hosted queue for storing messages as they travel between computers. Amazon SQS lets you easily move data between distributed application components and helps you build applications in which messages are processed independently (with message-level ack/fail semantics), such as automated workflows. SQS Standard does not provide support for migration from RabbitMQ. Hence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SQS FIFO (First-In-First-Out) - Amazon SQS FIFO (First-In-First-Out) has all the capabilities of the standard queue. They are used when the order of operations and events is critical, or where duplicates can't be tolerated. SQS FIFO does not provide support for migration from RabbitMQ. Hence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https://aws.amazon.com/amazon-mq/</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https://aws.amazon.com/blogs/compute/migrating-from-rabbitmq-to-amazon-mq/</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386</a:t>
            </a:fld>
            <a:endParaRPr lang="en-US" altLang="ja-JP"/>
          </a:p>
        </p:txBody>
      </p:sp>
    </p:spTree>
    <p:extLst>
      <p:ext uri="{BB962C8B-B14F-4D97-AF65-F5344CB8AC3E}">
        <p14:creationId xmlns:p14="http://schemas.microsoft.com/office/powerpoint/2010/main" val="1959532082"/>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4 is the correct answer. The problem in this case is that the order management system processes duplicate orders. This is due to a human error that causes the order to be processed twice. In other words, it is not a duplicate on the </a:t>
            </a:r>
            <a:r>
              <a:rPr kumimoji="1" lang="en-US" altLang="ja-JP" sz="1200" b="0" i="0" kern="1200" dirty="0">
                <a:solidFill>
                  <a:schemeClr val="tx1"/>
                </a:solidFill>
                <a:effectLst/>
                <a:latin typeface="Times New Roman" pitchFamily="18" charset="0"/>
                <a:ea typeface="ＭＳ Ｐ明朝" pitchFamily="18" charset="-128"/>
                <a:cs typeface="+mn-cs"/>
              </a:rPr>
              <a:t>SQS </a:t>
            </a:r>
            <a:r>
              <a:rPr kumimoji="1" lang="ja-JP" altLang="en-US" sz="1200" b="0" i="0" kern="1200" dirty="0">
                <a:solidFill>
                  <a:schemeClr val="tx1"/>
                </a:solidFill>
                <a:effectLst/>
                <a:latin typeface="Times New Roman" pitchFamily="18" charset="0"/>
                <a:ea typeface="ＭＳ Ｐ明朝" pitchFamily="18" charset="-128"/>
                <a:cs typeface="+mn-cs"/>
              </a:rPr>
              <a:t>because the two messages are treated as separate processes in the </a:t>
            </a:r>
            <a:r>
              <a:rPr kumimoji="1" lang="en-US" altLang="ja-JP" sz="1200" b="0" i="0" kern="1200" dirty="0">
                <a:solidFill>
                  <a:schemeClr val="tx1"/>
                </a:solidFill>
                <a:effectLst/>
                <a:latin typeface="Times New Roman" pitchFamily="18" charset="0"/>
                <a:ea typeface="ＭＳ Ｐ明朝" pitchFamily="18" charset="-128"/>
                <a:cs typeface="+mn-cs"/>
              </a:rPr>
              <a:t>SQS. To </a:t>
            </a:r>
            <a:r>
              <a:rPr kumimoji="1" lang="ja-JP" altLang="en-US" sz="1200" b="0" i="0" kern="1200" dirty="0">
                <a:solidFill>
                  <a:schemeClr val="tx1"/>
                </a:solidFill>
                <a:effectLst/>
                <a:latin typeface="Times New Roman" pitchFamily="18" charset="0"/>
                <a:ea typeface="ＭＳ Ｐ明朝" pitchFamily="18" charset="-128"/>
                <a:cs typeface="+mn-cs"/>
              </a:rPr>
              <a:t>prevent this problem from occurring, you need to use the </a:t>
            </a:r>
            <a:r>
              <a:rPr kumimoji="1" lang="en-US" altLang="ja-JP" sz="1200" b="0" i="0" kern="1200" dirty="0">
                <a:solidFill>
                  <a:schemeClr val="tx1"/>
                </a:solidFill>
                <a:effectLst/>
                <a:latin typeface="Times New Roman" pitchFamily="18" charset="0"/>
                <a:ea typeface="ＭＳ Ｐ明朝" pitchFamily="18" charset="-128"/>
                <a:cs typeface="+mn-cs"/>
              </a:rPr>
              <a:t>Step function </a:t>
            </a:r>
            <a:r>
              <a:rPr kumimoji="1" lang="ja-JP" altLang="en-US" sz="1200" b="0" i="0" kern="1200" dirty="0">
                <a:solidFill>
                  <a:schemeClr val="tx1"/>
                </a:solidFill>
                <a:effectLst/>
                <a:latin typeface="Times New Roman" pitchFamily="18" charset="0"/>
                <a:ea typeface="ＭＳ Ｐ明朝" pitchFamily="18" charset="-128"/>
                <a:cs typeface="+mn-cs"/>
              </a:rPr>
              <a:t>service instead of </a:t>
            </a:r>
            <a:r>
              <a:rPr kumimoji="1" lang="en-US" altLang="ja-JP" sz="1200" b="0" i="0" kern="1200" dirty="0">
                <a:solidFill>
                  <a:schemeClr val="tx1"/>
                </a:solidFill>
                <a:effectLst/>
                <a:latin typeface="Times New Roman" pitchFamily="18" charset="0"/>
                <a:ea typeface="ＭＳ Ｐ明朝" pitchFamily="18" charset="-128"/>
                <a:cs typeface="+mn-cs"/>
              </a:rPr>
              <a:t>SQS, </a:t>
            </a:r>
            <a:r>
              <a:rPr kumimoji="1" lang="ja-JP" altLang="en-US" sz="1200" b="0" i="0" kern="1200" dirty="0">
                <a:solidFill>
                  <a:schemeClr val="tx1"/>
                </a:solidFill>
                <a:effectLst/>
                <a:latin typeface="Times New Roman" pitchFamily="18" charset="0"/>
                <a:ea typeface="ＭＳ Ｐ明朝" pitchFamily="18" charset="-128"/>
                <a:cs typeface="+mn-cs"/>
              </a:rPr>
              <a:t>which creates an order flow and shapes the process to prevent double orders from occurring. Helps you to build, run, and scale background jobs with</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There are ways to prevent message duplication in </a:t>
            </a:r>
            <a:r>
              <a:rPr kumimoji="1" lang="en-US" altLang="ja-JP" sz="1200" b="0" i="0" kern="1200" dirty="0">
                <a:solidFill>
                  <a:schemeClr val="tx1"/>
                </a:solidFill>
                <a:effectLst/>
                <a:latin typeface="Times New Roman" pitchFamily="18" charset="0"/>
                <a:ea typeface="ＭＳ Ｐ明朝" pitchFamily="18" charset="-128"/>
                <a:cs typeface="+mn-cs"/>
              </a:rPr>
              <a:t>SQS </a:t>
            </a:r>
            <a:r>
              <a:rPr kumimoji="1" lang="ja-JP" altLang="en-US" sz="1200" b="0" i="0" kern="1200" dirty="0">
                <a:solidFill>
                  <a:schemeClr val="tx1"/>
                </a:solidFill>
                <a:effectLst/>
                <a:latin typeface="Times New Roman" pitchFamily="18" charset="0"/>
                <a:ea typeface="ＭＳ Ｐ明朝" pitchFamily="18" charset="-128"/>
                <a:cs typeface="+mn-cs"/>
              </a:rPr>
              <a:t>as well, such as message deduplication </a:t>
            </a:r>
            <a:r>
              <a:rPr kumimoji="1" lang="en-US" altLang="ja-JP" sz="1200" b="0" i="0" kern="1200" dirty="0">
                <a:solidFill>
                  <a:schemeClr val="tx1"/>
                </a:solidFill>
                <a:effectLst/>
                <a:latin typeface="Times New Roman" pitchFamily="18" charset="0"/>
                <a:ea typeface="ＭＳ Ｐ明朝" pitchFamily="18" charset="-128"/>
                <a:cs typeface="+mn-cs"/>
              </a:rPr>
              <a:t>IDs </a:t>
            </a:r>
            <a:r>
              <a:rPr kumimoji="1" lang="ja-JP" altLang="en-US" sz="1200" b="0" i="0" kern="1200" dirty="0">
                <a:solidFill>
                  <a:schemeClr val="tx1"/>
                </a:solidFill>
                <a:effectLst/>
                <a:latin typeface="Times New Roman" pitchFamily="18" charset="0"/>
                <a:ea typeface="ＭＳ Ｐ明朝" pitchFamily="18" charset="-128"/>
                <a:cs typeface="+mn-cs"/>
              </a:rPr>
              <a:t>and visibility timeouts, which systematically prevent duplicate queuing processes from being processed between servers. What is required in this requirement is the prevention of duplicate processing when an order is placed </a:t>
            </a:r>
            <a:r>
              <a:rPr kumimoji="1" lang="en-US" altLang="ja-JP" sz="1200" b="0" i="0" kern="1200" dirty="0">
                <a:solidFill>
                  <a:schemeClr val="tx1"/>
                </a:solidFill>
                <a:effectLst/>
                <a:latin typeface="Times New Roman" pitchFamily="18" charset="0"/>
                <a:ea typeface="ＭＳ Ｐ明朝" pitchFamily="18" charset="-128"/>
                <a:cs typeface="+mn-cs"/>
              </a:rPr>
              <a:t>twice in an </a:t>
            </a:r>
            <a:r>
              <a:rPr kumimoji="1" lang="ja-JP" altLang="en-US" sz="1200" b="0" i="0" kern="1200" dirty="0">
                <a:solidFill>
                  <a:schemeClr val="tx1"/>
                </a:solidFill>
                <a:effectLst/>
                <a:latin typeface="Times New Roman" pitchFamily="18" charset="0"/>
                <a:ea typeface="ＭＳ Ｐ明朝" pitchFamily="18" charset="-128"/>
                <a:cs typeface="+mn-cs"/>
              </a:rPr>
              <a:t>operational sense. This is a workflow that requires a processing process to be in place and cannot be addressed by </a:t>
            </a:r>
            <a:r>
              <a:rPr kumimoji="1" lang="en-US" altLang="ja-JP" sz="1200" b="0" i="0" kern="1200" dirty="0">
                <a:solidFill>
                  <a:schemeClr val="tx1"/>
                </a:solidFill>
                <a:effectLst/>
                <a:latin typeface="Times New Roman" pitchFamily="18" charset="0"/>
                <a:ea typeface="ＭＳ Ｐ明朝" pitchFamily="18" charset="-128"/>
                <a:cs typeface="+mn-cs"/>
              </a:rPr>
              <a:t>SQS.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388</a:t>
            </a:fld>
            <a:endParaRPr lang="en-US" altLang="ja-JP"/>
          </a:p>
        </p:txBody>
      </p:sp>
    </p:spTree>
    <p:extLst>
      <p:ext uri="{BB962C8B-B14F-4D97-AF65-F5344CB8AC3E}">
        <p14:creationId xmlns:p14="http://schemas.microsoft.com/office/powerpoint/2010/main" val="353993746"/>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390</a:t>
            </a:fld>
            <a:endParaRPr lang="en-US" altLang="ja-JP"/>
          </a:p>
        </p:txBody>
      </p:sp>
    </p:spTree>
    <p:extLst>
      <p:ext uri="{BB962C8B-B14F-4D97-AF65-F5344CB8AC3E}">
        <p14:creationId xmlns:p14="http://schemas.microsoft.com/office/powerpoint/2010/main" val="3556884048"/>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391</a:t>
            </a:fld>
            <a:endParaRPr lang="en-US" altLang="ja-JP"/>
          </a:p>
        </p:txBody>
      </p:sp>
    </p:spTree>
    <p:extLst>
      <p:ext uri="{BB962C8B-B14F-4D97-AF65-F5344CB8AC3E}">
        <p14:creationId xmlns:p14="http://schemas.microsoft.com/office/powerpoint/2010/main" val="361591843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Correct option: </a:t>
            </a:r>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Step 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Step Functions lets you coordinate and orchestrate multiple AWS services such as AWS Lambda and AWS Glue into serverless workflows. Workflows are made up of a series of steps, with the output of one step acting as input into the next. A Step Function automatically triggers and tracks each step, and retries when there are errors, so your application executes in order and as expected. The Step Function can ensure that the Glue ETL job and the lambda functions execute in order and complete successfully as per the workflow defined in the given use-case. Therefore, Step Function is the best solution.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Step Functions Work via - https://aws.amazon.com/step-functions/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Batch - AWS Batch is a set of batch management capabilities that enables developers, scientists, and engineers to easily and efficiently run hundreds of thousands of batch computing jobs on AWS. AWS Batch dynamically provisions the optimal quantity and type of compute resources (e.g., CPU or memory optimized instances) based on the volume and specific resource requirements of the batch jobs submitted. AWS Batch cannot be used to orchestrate a workflow, hence it is an incorrect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Simple Workflow Service (SWF) - Amazon SWF helps developers build, run, and scale background jobs that have parallel or sequential steps. In Amazon SWF, tasks represent invocations of logical steps in applications. Tasks are processed by workers which are programs that interact with Amazon SWF to get tasks, process them, and return their results. To coordinate the application execution across workers, you write a program called the decider in your choice of programming language. Although Amazon SWF provides you complete control over your orchestration logic, it increases the complexity of developing applications. Hence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understand the differences between Amazon SWF vs. AWS Step 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via - https://aws.amazon.com/swf/faqs/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EMR - Amazon EMR is the industry-leading cloud big data platform for processing vast amounts of data using open source tools such as Apache Spark, Apache Hive, Apache HBase, Apache </a:t>
            </a:r>
            <a:r>
              <a:rPr kumimoji="1" lang="en-US" altLang="ja-JP" sz="1200" b="0" i="0" kern="1200" dirty="0" err="1">
                <a:solidFill>
                  <a:schemeClr val="tx1"/>
                </a:solidFill>
                <a:effectLst/>
                <a:latin typeface="Times New Roman" pitchFamily="18" charset="0"/>
                <a:ea typeface="ＭＳ Ｐ明朝" pitchFamily="18" charset="-128"/>
                <a:cs typeface="+mn-cs"/>
              </a:rPr>
              <a:t>Flink</a:t>
            </a:r>
            <a:r>
              <a:rPr kumimoji="1" lang="en-US" altLang="ja-JP" sz="1200" b="0" i="0" kern="1200" dirty="0">
                <a:solidFill>
                  <a:schemeClr val="tx1"/>
                </a:solidFill>
                <a:effectLst/>
                <a:latin typeface="Times New Roman" pitchFamily="18" charset="0"/>
                <a:ea typeface="ＭＳ Ｐ明朝" pitchFamily="18" charset="-128"/>
                <a:cs typeface="+mn-cs"/>
              </a:rPr>
              <a:t>, Apache </a:t>
            </a:r>
            <a:r>
              <a:rPr kumimoji="1" lang="en-US" altLang="ja-JP" sz="1200" b="0" i="0" kern="1200" dirty="0" err="1">
                <a:solidFill>
                  <a:schemeClr val="tx1"/>
                </a:solidFill>
                <a:effectLst/>
                <a:latin typeface="Times New Roman" pitchFamily="18" charset="0"/>
                <a:ea typeface="ＭＳ Ｐ明朝" pitchFamily="18" charset="-128"/>
                <a:cs typeface="+mn-cs"/>
              </a:rPr>
              <a:t>Hudi</a:t>
            </a:r>
            <a:r>
              <a:rPr kumimoji="1" lang="en-US" altLang="ja-JP" sz="1200" b="0" i="0" kern="1200" dirty="0">
                <a:solidFill>
                  <a:schemeClr val="tx1"/>
                </a:solidFill>
                <a:effectLst/>
                <a:latin typeface="Times New Roman" pitchFamily="18" charset="0"/>
                <a:ea typeface="ＭＳ Ｐ明朝" pitchFamily="18" charset="-128"/>
                <a:cs typeface="+mn-cs"/>
              </a:rPr>
              <a:t>, and Presto. Amazon EMR uses Hadoop, an open source framework, to distribute your data and processing across a resizable cluster of Amazon EC2 instances. EMR cannot be used to orchestrate a workflow, hence it is an incorrect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https://aws.amazon.com/step-functions/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https://aws.amazon.com/swf/faqs/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393</a:t>
            </a:fld>
            <a:endParaRPr lang="en-US" altLang="ja-JP"/>
          </a:p>
        </p:txBody>
      </p:sp>
    </p:spTree>
    <p:extLst>
      <p:ext uri="{BB962C8B-B14F-4D97-AF65-F5344CB8AC3E}">
        <p14:creationId xmlns:p14="http://schemas.microsoft.com/office/powerpoint/2010/main" val="373843706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394</a:t>
            </a:fld>
            <a:endParaRPr lang="en-US" altLang="ja-JP"/>
          </a:p>
        </p:txBody>
      </p:sp>
    </p:spTree>
    <p:extLst>
      <p:ext uri="{BB962C8B-B14F-4D97-AF65-F5344CB8AC3E}">
        <p14:creationId xmlns:p14="http://schemas.microsoft.com/office/powerpoint/2010/main" val="4073232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EMR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use Amazon Kinesis Data Firehose to load streaming data into data lakes, data stores, and analytics tools. It can capture, transform, and load streaming data into Amazon S3, Amazon Redshift, Amazon Elasticsearch Service, and Splunk.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Kinesis Data Firehose works via - https://aws.amazon.com/kinesis/data-firehose/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EMR is the industry-leading cloud big data platform for processing vast amounts of data using open source tools such as Apache Spark, Apache Hive, Apache HBase, Apache </a:t>
            </a:r>
            <a:r>
              <a:rPr kumimoji="1" lang="en-US" altLang="ja-JP" sz="1200" b="0" i="0" kern="1200" dirty="0" err="1">
                <a:solidFill>
                  <a:schemeClr val="tx1"/>
                </a:solidFill>
                <a:effectLst/>
                <a:latin typeface="Times New Roman" pitchFamily="18" charset="0"/>
                <a:ea typeface="ＭＳ Ｐ明朝" pitchFamily="18" charset="-128"/>
                <a:cs typeface="+mn-cs"/>
              </a:rPr>
              <a:t>Flink</a:t>
            </a:r>
            <a:r>
              <a:rPr kumimoji="1" lang="en-US" altLang="ja-JP" sz="1200" b="0" i="0" kern="1200" dirty="0">
                <a:solidFill>
                  <a:schemeClr val="tx1"/>
                </a:solidFill>
                <a:effectLst/>
                <a:latin typeface="Times New Roman" pitchFamily="18" charset="0"/>
                <a:ea typeface="ＭＳ Ｐ明朝" pitchFamily="18" charset="-128"/>
                <a:cs typeface="+mn-cs"/>
              </a:rPr>
              <a:t>, Apache </a:t>
            </a:r>
            <a:r>
              <a:rPr kumimoji="1" lang="en-US" altLang="ja-JP" sz="1200" b="0" i="0" kern="1200" dirty="0" err="1">
                <a:solidFill>
                  <a:schemeClr val="tx1"/>
                </a:solidFill>
                <a:effectLst/>
                <a:latin typeface="Times New Roman" pitchFamily="18" charset="0"/>
                <a:ea typeface="ＭＳ Ｐ明朝" pitchFamily="18" charset="-128"/>
                <a:cs typeface="+mn-cs"/>
              </a:rPr>
              <a:t>Hudi</a:t>
            </a:r>
            <a:r>
              <a:rPr kumimoji="1" lang="en-US" altLang="ja-JP" sz="1200" b="0" i="0" kern="1200" dirty="0">
                <a:solidFill>
                  <a:schemeClr val="tx1"/>
                </a:solidFill>
                <a:effectLst/>
                <a:latin typeface="Times New Roman" pitchFamily="18" charset="0"/>
                <a:ea typeface="ＭＳ Ｐ明朝" pitchFamily="18" charset="-128"/>
                <a:cs typeface="+mn-cs"/>
              </a:rPr>
              <a:t>, and Presto. Amazon EMR uses Hadoop, an open-source framework, to distribute your data and processing across a resizable cluster of Amazon EC2 instances. Firehose does not support Amazon EMR as a target for delivering the streaming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S3 - Amazon Simple Storage Service (Amazon S3) is an object storage service that offers industry-leading scalability, data availability, security, and performance. Your applications can easily achieve thousands of transactions per second in request performance when uploading and retrieving storage from Amazon S3.</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RedShift - Amazon Redshift is a fully-managed petabyte-scale cloud-based data warehouse product designed for large scale data set storage and analysis.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Elasticsearch - Amazon Elasticsearch Service is a fully managed service that makes it easy for you to deploy, secure, and run Elasticsearch cost-effectively at scale. Elasticsearch is a search engine based on the Lucene library. It provides a distributed, multitenant-capable full-text search engine with an HTTP web interface and schema-free JSON documents.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As mentioned, Firehose can deliver streaming data into Amazon S3, Amazon Redshift, Amazon Elasticsearch Service, and Splunk.</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https://aws.amazon.com/kinesis/data-firehose/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37</a:t>
            </a:fld>
            <a:endParaRPr lang="en-US" altLang="ja-JP"/>
          </a:p>
        </p:txBody>
      </p:sp>
    </p:spTree>
    <p:extLst>
      <p:ext uri="{BB962C8B-B14F-4D97-AF65-F5344CB8AC3E}">
        <p14:creationId xmlns:p14="http://schemas.microsoft.com/office/powerpoint/2010/main" val="98268450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Step 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Step Functions lets you coordinate and orchestrate multiple AWS services such as AWS Lambda and AWS Glue into serverless workflows. Workflows are made up of a series of steps, with the output of one step acting as input into the next. A Step Function automatically triggers and tracks each step, and retries when there are errors, so your application executes in order and as expected. The Step Function can ensure that the Glue ETL job and the lambda functions execute in order and complete successfully as per the workflow defined in the given use-case. Therefore, Step Function is the best solution.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Step Functions Work via - https://aws.amazon.com/step-functions/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AWS Batch - AWS Batch is a set of batch management capabilities that enables developers, scientists, and engineers to easily and efficiently run hundreds of thousands of batch computing jobs on AWS. AWS Batch dynamically provisions the optimal quantity and type of compute resources (e.g., CPU or memory optimized instances) based on the volume and specific resource requirements of the batch jobs submitted. AWS Batch cannot be used to orchestrate a workflow, hence it is an incorrect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Simple Workflow Service (SWF) - Amazon SWF helps developers build, run, and scale background jobs that have parallel or sequential steps. In Amazon SWF, tasks represent invocations of logical steps in applications. Tasks are processed by workers which are programs that interact with Amazon SWF to get tasks, process them, and return their results. To coordinate the application execution across workers, you write a program called the decider in your choice of programming language. Although Amazon SWF provides you complete control over your orchestration logic, it increases the complexity of developing applications. Hence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understand the differences between Amazon SWF vs. AWS Step 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via - https://aws.amazon.com/swf/faqs/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EMR - Amazon EMR is the industry-leading cloud big data platform for processing vast amounts of data using open source tools such as Apache Spark, Apache Hive, Apache HBase, Apache </a:t>
            </a:r>
            <a:r>
              <a:rPr kumimoji="1" lang="en-US" altLang="ja-JP" sz="1200" b="0" i="0" kern="1200" dirty="0" err="1">
                <a:solidFill>
                  <a:schemeClr val="tx1"/>
                </a:solidFill>
                <a:effectLst/>
                <a:latin typeface="Times New Roman" pitchFamily="18" charset="0"/>
                <a:ea typeface="ＭＳ Ｐ明朝" pitchFamily="18" charset="-128"/>
                <a:cs typeface="+mn-cs"/>
              </a:rPr>
              <a:t>Flink</a:t>
            </a:r>
            <a:r>
              <a:rPr kumimoji="1" lang="en-US" altLang="ja-JP" sz="1200" b="0" i="0" kern="1200" dirty="0">
                <a:solidFill>
                  <a:schemeClr val="tx1"/>
                </a:solidFill>
                <a:effectLst/>
                <a:latin typeface="Times New Roman" pitchFamily="18" charset="0"/>
                <a:ea typeface="ＭＳ Ｐ明朝" pitchFamily="18" charset="-128"/>
                <a:cs typeface="+mn-cs"/>
              </a:rPr>
              <a:t>, Apache </a:t>
            </a:r>
            <a:r>
              <a:rPr kumimoji="1" lang="en-US" altLang="ja-JP" sz="1200" b="0" i="0" kern="1200" dirty="0" err="1">
                <a:solidFill>
                  <a:schemeClr val="tx1"/>
                </a:solidFill>
                <a:effectLst/>
                <a:latin typeface="Times New Roman" pitchFamily="18" charset="0"/>
                <a:ea typeface="ＭＳ Ｐ明朝" pitchFamily="18" charset="-128"/>
                <a:cs typeface="+mn-cs"/>
              </a:rPr>
              <a:t>Hudi</a:t>
            </a:r>
            <a:r>
              <a:rPr kumimoji="1" lang="en-US" altLang="ja-JP" sz="1200" b="0" i="0" kern="1200" dirty="0">
                <a:solidFill>
                  <a:schemeClr val="tx1"/>
                </a:solidFill>
                <a:effectLst/>
                <a:latin typeface="Times New Roman" pitchFamily="18" charset="0"/>
                <a:ea typeface="ＭＳ Ｐ明朝" pitchFamily="18" charset="-128"/>
                <a:cs typeface="+mn-cs"/>
              </a:rPr>
              <a:t>, and Presto. Amazon EMR uses Hadoop, an open source framework, to distribute your data and processing across a resizable cluster of Amazon EC2 instances. EMR cannot be used to orchestrate a workflow, hence it is an incorrect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https://aws.amazon.com/step-functions/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https://aws.amazon.com/swf/faqs/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395</a:t>
            </a:fld>
            <a:endParaRPr lang="en-US" altLang="ja-JP"/>
          </a:p>
        </p:txBody>
      </p:sp>
    </p:spTree>
    <p:extLst>
      <p:ext uri="{BB962C8B-B14F-4D97-AF65-F5344CB8AC3E}">
        <p14:creationId xmlns:p14="http://schemas.microsoft.com/office/powerpoint/2010/main" val="281655181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398</a:t>
            </a:fld>
            <a:endParaRPr lang="en-US" altLang="ja-JP"/>
          </a:p>
        </p:txBody>
      </p:sp>
    </p:spTree>
    <p:extLst>
      <p:ext uri="{BB962C8B-B14F-4D97-AF65-F5344CB8AC3E}">
        <p14:creationId xmlns:p14="http://schemas.microsoft.com/office/powerpoint/2010/main" val="3035579589"/>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399</a:t>
            </a:fld>
            <a:endParaRPr lang="en-US" altLang="ja-JP"/>
          </a:p>
        </p:txBody>
      </p:sp>
    </p:spTree>
    <p:extLst>
      <p:ext uri="{BB962C8B-B14F-4D97-AF65-F5344CB8AC3E}">
        <p14:creationId xmlns:p14="http://schemas.microsoft.com/office/powerpoint/2010/main" val="1380120684"/>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400</a:t>
            </a:fld>
            <a:endParaRPr lang="en-US" altLang="ja-JP"/>
          </a:p>
        </p:txBody>
      </p:sp>
    </p:spTree>
    <p:extLst>
      <p:ext uri="{BB962C8B-B14F-4D97-AF65-F5344CB8AC3E}">
        <p14:creationId xmlns:p14="http://schemas.microsoft.com/office/powerpoint/2010/main" val="428619732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401</a:t>
            </a:fld>
            <a:endParaRPr lang="en-US" altLang="ja-JP"/>
          </a:p>
        </p:txBody>
      </p:sp>
    </p:spTree>
    <p:extLst>
      <p:ext uri="{BB962C8B-B14F-4D97-AF65-F5344CB8AC3E}">
        <p14:creationId xmlns:p14="http://schemas.microsoft.com/office/powerpoint/2010/main" val="614168897"/>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402</a:t>
            </a:fld>
            <a:endParaRPr lang="en-US" altLang="ja-JP"/>
          </a:p>
        </p:txBody>
      </p:sp>
    </p:spTree>
    <p:extLst>
      <p:ext uri="{BB962C8B-B14F-4D97-AF65-F5344CB8AC3E}">
        <p14:creationId xmlns:p14="http://schemas.microsoft.com/office/powerpoint/2010/main" val="270840323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403</a:t>
            </a:fld>
            <a:endParaRPr lang="en-US" altLang="ja-JP"/>
          </a:p>
        </p:txBody>
      </p:sp>
    </p:spTree>
    <p:extLst>
      <p:ext uri="{BB962C8B-B14F-4D97-AF65-F5344CB8AC3E}">
        <p14:creationId xmlns:p14="http://schemas.microsoft.com/office/powerpoint/2010/main" val="236561003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404</a:t>
            </a:fld>
            <a:endParaRPr lang="en-US" altLang="ja-JP"/>
          </a:p>
        </p:txBody>
      </p:sp>
    </p:spTree>
    <p:extLst>
      <p:ext uri="{BB962C8B-B14F-4D97-AF65-F5344CB8AC3E}">
        <p14:creationId xmlns:p14="http://schemas.microsoft.com/office/powerpoint/2010/main" val="2794293610"/>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405</a:t>
            </a:fld>
            <a:endParaRPr lang="en-US" altLang="ja-JP"/>
          </a:p>
        </p:txBody>
      </p:sp>
    </p:spTree>
    <p:extLst>
      <p:ext uri="{BB962C8B-B14F-4D97-AF65-F5344CB8AC3E}">
        <p14:creationId xmlns:p14="http://schemas.microsoft.com/office/powerpoint/2010/main" val="2481810612"/>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406</a:t>
            </a:fld>
            <a:endParaRPr lang="en-US" altLang="ja-JP"/>
          </a:p>
        </p:txBody>
      </p:sp>
    </p:spTree>
    <p:extLst>
      <p:ext uri="{BB962C8B-B14F-4D97-AF65-F5344CB8AC3E}">
        <p14:creationId xmlns:p14="http://schemas.microsoft.com/office/powerpoint/2010/main" val="1517677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38</a:t>
            </a:fld>
            <a:endParaRPr lang="en-US" altLang="ja-JP"/>
          </a:p>
        </p:txBody>
      </p:sp>
    </p:spTree>
    <p:extLst>
      <p:ext uri="{BB962C8B-B14F-4D97-AF65-F5344CB8AC3E}">
        <p14:creationId xmlns:p14="http://schemas.microsoft.com/office/powerpoint/2010/main" val="2424004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4</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**Kinesis Agent cannot write to a Kinesis Firehose for which the delivery stream source is already set as Kinesis Data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Kinesis Data Firehose is the easiest way to reliably load streaming data into data lakes, data stores, and analytics tools. It is a fully managed service that automatically scales to match the throughput of your data and requires no ongoing administration. It can also batch, compress, transform, and encrypt the data before loading it, minimizing the amount of storage used at the destination and increasing security.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When a Kinesis data stream is configured as the source of a Firehose delivery stream, Firehose's </a:t>
            </a:r>
            <a:r>
              <a:rPr kumimoji="1" lang="en-US" altLang="ja-JP" sz="1200" b="0" i="0" kern="1200" dirty="0" err="1">
                <a:solidFill>
                  <a:schemeClr val="tx1"/>
                </a:solidFill>
                <a:effectLst/>
                <a:latin typeface="Times New Roman" pitchFamily="18" charset="0"/>
                <a:ea typeface="ＭＳ Ｐ明朝" pitchFamily="18" charset="-128"/>
                <a:cs typeface="+mn-cs"/>
              </a:rPr>
              <a:t>PutRecord </a:t>
            </a:r>
            <a:r>
              <a:rPr kumimoji="1" lang="en-US" altLang="ja-JP"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err="1">
                <a:solidFill>
                  <a:schemeClr val="tx1"/>
                </a:solidFill>
                <a:effectLst/>
                <a:latin typeface="Times New Roman" pitchFamily="18" charset="0"/>
                <a:ea typeface="ＭＳ Ｐ明朝" pitchFamily="18" charset="-128"/>
                <a:cs typeface="+mn-cs"/>
              </a:rPr>
              <a:t>PutRecordBatch </a:t>
            </a:r>
            <a:r>
              <a:rPr kumimoji="1" lang="en-US" altLang="ja-JP" sz="1200" b="0" i="0" kern="1200" dirty="0">
                <a:solidFill>
                  <a:schemeClr val="tx1"/>
                </a:solidFill>
                <a:effectLst/>
                <a:latin typeface="Times New Roman" pitchFamily="18" charset="0"/>
                <a:ea typeface="ＭＳ Ｐ明朝" pitchFamily="18" charset="-128"/>
                <a:cs typeface="+mn-cs"/>
              </a:rPr>
              <a:t>operations are disabled and Kinesis Agent cannot write to Firehose delivery stream directly. Data needs to be added to the Kinesis data stream through the Kinesis Data Streams </a:t>
            </a:r>
            <a:r>
              <a:rPr kumimoji="1" lang="en-US" altLang="ja-JP" sz="1200" b="0" i="0" kern="1200" dirty="0" err="1">
                <a:solidFill>
                  <a:schemeClr val="tx1"/>
                </a:solidFill>
                <a:effectLst/>
                <a:latin typeface="Times New Roman" pitchFamily="18" charset="0"/>
                <a:ea typeface="ＭＳ Ｐ明朝" pitchFamily="18" charset="-128"/>
                <a:cs typeface="+mn-cs"/>
              </a:rPr>
              <a:t>PutRecord </a:t>
            </a:r>
            <a:r>
              <a:rPr kumimoji="1" lang="en-US" altLang="ja-JP"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err="1">
                <a:solidFill>
                  <a:schemeClr val="tx1"/>
                </a:solidFill>
                <a:effectLst/>
                <a:latin typeface="Times New Roman" pitchFamily="18" charset="0"/>
                <a:ea typeface="ＭＳ Ｐ明朝" pitchFamily="18" charset="-128"/>
                <a:cs typeface="+mn-cs"/>
              </a:rPr>
              <a:t>PutRecords </a:t>
            </a:r>
            <a:r>
              <a:rPr kumimoji="1" lang="en-US" altLang="ja-JP" sz="1200" b="0" i="0" kern="1200" dirty="0">
                <a:solidFill>
                  <a:schemeClr val="tx1"/>
                </a:solidFill>
                <a:effectLst/>
                <a:latin typeface="Times New Roman" pitchFamily="18" charset="0"/>
                <a:ea typeface="ＭＳ Ｐ明朝" pitchFamily="18" charset="-128"/>
                <a:cs typeface="+mn-cs"/>
              </a:rPr>
              <a:t>operations instead. Therefore, this option is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Kinesis Agent can only write to Kinesis Data Streams, not to Kinesis Firehose - Kinesis Agent is a stand-alone Java software application that offers an easy way to collect and send data to Kinesis Data Streams or Kinesis Firehose.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Kinesis Firehose delivery stream has reached its limit and needs to be scaled manually - Kinesis Firehose is a fully managed service that automatically scales to match the throughput of your data and requires no ongoing administration. Therefore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Kinesis Firehose works: via - https://aws.amazon.com/kinesis/data-firehose/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data sent by Kinesis Agent is lost because of a configuration error - This is a made-up option and has been added as a distractor.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https://aws.amazon.com/kinesis/data-firehose/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https://docs.aws.amazon.com/streams/latest/dev/writing-with-agents.html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https://docs.aws.amazon.com/firehose/latest/dev/writing-with-agents.html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39</a:t>
            </a:fld>
            <a:endParaRPr lang="en-US" altLang="ja-JP"/>
          </a:p>
        </p:txBody>
      </p:sp>
    </p:spTree>
    <p:extLst>
      <p:ext uri="{BB962C8B-B14F-4D97-AF65-F5344CB8AC3E}">
        <p14:creationId xmlns:p14="http://schemas.microsoft.com/office/powerpoint/2010/main" val="3282436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40</a:t>
            </a:fld>
            <a:endParaRPr lang="en-US" altLang="ja-JP"/>
          </a:p>
        </p:txBody>
      </p:sp>
    </p:spTree>
    <p:extLst>
      <p:ext uri="{BB962C8B-B14F-4D97-AF65-F5344CB8AC3E}">
        <p14:creationId xmlns:p14="http://schemas.microsoft.com/office/powerpoint/2010/main" val="102761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To control the traffic between instances, it is appropriate to use security groups. The security group allows you to control traffic from a specific </a:t>
            </a:r>
            <a:r>
              <a:rPr kumimoji="1" lang="en-US" altLang="ja-JP" sz="1200" b="0" i="0" kern="1200" dirty="0">
                <a:solidFill>
                  <a:schemeClr val="tx1"/>
                </a:solidFill>
                <a:effectLst/>
                <a:latin typeface="Times New Roman" pitchFamily="18" charset="0"/>
                <a:ea typeface="ＭＳ Ｐ明朝" pitchFamily="18" charset="-128"/>
                <a:cs typeface="+mn-cs"/>
              </a:rPr>
              <a:t>EC2 </a:t>
            </a:r>
            <a:r>
              <a:rPr kumimoji="1" lang="ja-JP" altLang="en-US" sz="1200" b="0" i="0" kern="1200" dirty="0">
                <a:solidFill>
                  <a:schemeClr val="tx1"/>
                </a:solidFill>
                <a:effectLst/>
                <a:latin typeface="Times New Roman" pitchFamily="18" charset="0"/>
                <a:ea typeface="ＭＳ Ｐ明朝" pitchFamily="18" charset="-128"/>
                <a:cs typeface="+mn-cs"/>
              </a:rPr>
              <a:t>instance by specifying the </a:t>
            </a:r>
            <a:r>
              <a:rPr kumimoji="1" lang="en-US" altLang="ja-JP" sz="1200" b="0" i="0" kern="1200" dirty="0">
                <a:solidFill>
                  <a:schemeClr val="tx1"/>
                </a:solidFill>
                <a:effectLst/>
                <a:latin typeface="Times New Roman" pitchFamily="18" charset="0"/>
                <a:ea typeface="ＭＳ Ｐ明朝" pitchFamily="18" charset="-128"/>
                <a:cs typeface="+mn-cs"/>
              </a:rPr>
              <a:t>IP </a:t>
            </a:r>
            <a:r>
              <a:rPr kumimoji="1" lang="ja-JP" altLang="en-US" sz="1200" b="0" i="0" kern="1200" dirty="0">
                <a:solidFill>
                  <a:schemeClr val="tx1"/>
                </a:solidFill>
                <a:effectLst/>
                <a:latin typeface="Times New Roman" pitchFamily="18" charset="0"/>
                <a:ea typeface="ＭＳ Ｐ明朝" pitchFamily="18" charset="-128"/>
                <a:cs typeface="+mn-cs"/>
              </a:rPr>
              <a:t>address of the </a:t>
            </a:r>
            <a:r>
              <a:rPr kumimoji="1" lang="en-US" altLang="ja-JP" sz="1200" b="0" i="0" kern="1200" dirty="0">
                <a:solidFill>
                  <a:schemeClr val="tx1"/>
                </a:solidFill>
                <a:effectLst/>
                <a:latin typeface="Times New Roman" pitchFamily="18" charset="0"/>
                <a:ea typeface="ＭＳ Ｐ明朝" pitchFamily="18" charset="-128"/>
                <a:cs typeface="+mn-cs"/>
              </a:rPr>
              <a:t>EC2 </a:t>
            </a:r>
            <a:r>
              <a:rPr kumimoji="1" lang="ja-JP" altLang="en-US" sz="1200" b="0" i="0" kern="1200" dirty="0">
                <a:solidFill>
                  <a:schemeClr val="tx1"/>
                </a:solidFill>
                <a:effectLst/>
                <a:latin typeface="Times New Roman" pitchFamily="18" charset="0"/>
                <a:ea typeface="ＭＳ Ｐ明朝" pitchFamily="18" charset="-128"/>
                <a:cs typeface="+mn-cs"/>
              </a:rPr>
              <a:t>instance. Therefore, option 2 is the correct answer.</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1 is incorrect: </a:t>
            </a:r>
            <a:r>
              <a:rPr kumimoji="1" lang="en-US" altLang="ja-JP" sz="1200" b="0" i="0" kern="1200" dirty="0">
                <a:solidFill>
                  <a:schemeClr val="tx1"/>
                </a:solidFill>
                <a:effectLst/>
                <a:latin typeface="Times New Roman" pitchFamily="18" charset="0"/>
                <a:ea typeface="ＭＳ Ｐ明朝" pitchFamily="18" charset="-128"/>
                <a:cs typeface="+mn-cs"/>
              </a:rPr>
              <a:t>VPC </a:t>
            </a:r>
            <a:r>
              <a:rPr kumimoji="1" lang="ja-JP" altLang="en-US" sz="1200" b="0" i="0" kern="1200" dirty="0">
                <a:solidFill>
                  <a:schemeClr val="tx1"/>
                </a:solidFill>
                <a:effectLst/>
                <a:latin typeface="Times New Roman" pitchFamily="18" charset="0"/>
                <a:ea typeface="ＭＳ Ｐ明朝" pitchFamily="18" charset="-128"/>
                <a:cs typeface="+mn-cs"/>
              </a:rPr>
              <a:t>endpoints are mechanisms that allow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resources in the </a:t>
            </a:r>
            <a:r>
              <a:rPr kumimoji="1" lang="en-US" altLang="ja-JP" sz="1200" b="0" i="0" kern="1200" dirty="0">
                <a:solidFill>
                  <a:schemeClr val="tx1"/>
                </a:solidFill>
                <a:effectLst/>
                <a:latin typeface="Times New Roman" pitchFamily="18" charset="0"/>
                <a:ea typeface="ＭＳ Ｐ明朝" pitchFamily="18" charset="-128"/>
                <a:cs typeface="+mn-cs"/>
              </a:rPr>
              <a:t>VPC to </a:t>
            </a:r>
            <a:r>
              <a:rPr kumimoji="1" lang="ja-JP" altLang="en-US" sz="1200" b="0" i="0" kern="1200" dirty="0">
                <a:solidFill>
                  <a:schemeClr val="tx1"/>
                </a:solidFill>
                <a:effectLst/>
                <a:latin typeface="Times New Roman" pitchFamily="18" charset="0"/>
                <a:ea typeface="ＭＳ Ｐ明朝" pitchFamily="18" charset="-128"/>
                <a:cs typeface="+mn-cs"/>
              </a:rPr>
              <a:t>access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services outside the </a:t>
            </a:r>
            <a:r>
              <a:rPr kumimoji="1" lang="en-US" altLang="ja-JP" sz="1200" b="0" i="0" kern="1200" dirty="0">
                <a:solidFill>
                  <a:schemeClr val="tx1"/>
                </a:solidFill>
                <a:effectLst/>
                <a:latin typeface="Times New Roman" pitchFamily="18" charset="0"/>
                <a:ea typeface="ＭＳ Ｐ明朝" pitchFamily="18" charset="-128"/>
                <a:cs typeface="+mn-cs"/>
              </a:rPr>
              <a:t>VPC </a:t>
            </a:r>
            <a:r>
              <a:rPr kumimoji="1" lang="ja-JP" altLang="en-US" sz="1200" b="0" i="0" kern="1200" dirty="0">
                <a:solidFill>
                  <a:schemeClr val="tx1"/>
                </a:solidFill>
                <a:effectLst/>
                <a:latin typeface="Times New Roman" pitchFamily="18" charset="0"/>
                <a:ea typeface="ＭＳ Ｐ明朝" pitchFamily="18" charset="-128"/>
                <a:cs typeface="+mn-cs"/>
              </a:rPr>
              <a:t>and are not used to control traffic.</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Network </a:t>
            </a:r>
            <a:r>
              <a:rPr kumimoji="1" lang="en-US" altLang="ja-JP" sz="1200" b="0" i="0" kern="1200" dirty="0">
                <a:solidFill>
                  <a:schemeClr val="tx1"/>
                </a:solidFill>
                <a:effectLst/>
                <a:latin typeface="Times New Roman" pitchFamily="18" charset="0"/>
                <a:ea typeface="ＭＳ Ｐ明朝" pitchFamily="18" charset="-128"/>
                <a:cs typeface="+mn-cs"/>
              </a:rPr>
              <a:t>ACLs </a:t>
            </a:r>
            <a:r>
              <a:rPr kumimoji="1" lang="ja-JP" altLang="en-US" sz="1200" b="0" i="0" kern="1200" dirty="0">
                <a:solidFill>
                  <a:schemeClr val="tx1"/>
                </a:solidFill>
                <a:effectLst/>
                <a:latin typeface="Times New Roman" pitchFamily="18" charset="0"/>
                <a:ea typeface="ＭＳ Ｐ明朝" pitchFamily="18" charset="-128"/>
                <a:cs typeface="+mn-cs"/>
              </a:rPr>
              <a:t>can also control traffic, but network </a:t>
            </a:r>
            <a:r>
              <a:rPr kumimoji="1" lang="en-US" altLang="ja-JP" sz="1200" b="0" i="0" kern="1200" dirty="0">
                <a:solidFill>
                  <a:schemeClr val="tx1"/>
                </a:solidFill>
                <a:effectLst/>
                <a:latin typeface="Times New Roman" pitchFamily="18" charset="0"/>
                <a:ea typeface="ＭＳ Ｐ明朝" pitchFamily="18" charset="-128"/>
                <a:cs typeface="+mn-cs"/>
              </a:rPr>
              <a:t>ACLs </a:t>
            </a:r>
            <a:r>
              <a:rPr kumimoji="1" lang="ja-JP" altLang="en-US" sz="1200" b="0" i="0" kern="1200" dirty="0">
                <a:solidFill>
                  <a:schemeClr val="tx1"/>
                </a:solidFill>
                <a:effectLst/>
                <a:latin typeface="Times New Roman" pitchFamily="18" charset="0"/>
                <a:ea typeface="ＭＳ Ｐ明朝" pitchFamily="18" charset="-128"/>
                <a:cs typeface="+mn-cs"/>
              </a:rPr>
              <a:t>apply to subnets. Security groups control the traffic of instances such as </a:t>
            </a:r>
            <a:r>
              <a:rPr kumimoji="1" lang="en-US" altLang="ja-JP" sz="1200" b="0" i="0" kern="1200" dirty="0">
                <a:solidFill>
                  <a:schemeClr val="tx1"/>
                </a:solidFill>
                <a:effectLst/>
                <a:latin typeface="Times New Roman" pitchFamily="18" charset="0"/>
                <a:ea typeface="ＭＳ Ｐ明朝" pitchFamily="18" charset="-128"/>
                <a:cs typeface="+mn-cs"/>
              </a:rPr>
              <a:t>EC2. </a:t>
            </a:r>
            <a:r>
              <a:rPr kumimoji="1" lang="ja-JP" altLang="en-US" sz="1200" b="0" i="0" kern="1200" dirty="0">
                <a:solidFill>
                  <a:schemeClr val="tx1"/>
                </a:solidFill>
                <a:effectLst/>
                <a:latin typeface="Times New Roman" pitchFamily="18" charset="0"/>
                <a:ea typeface="ＭＳ Ｐ明朝" pitchFamily="18" charset="-128"/>
                <a:cs typeface="+mn-cs"/>
              </a:rPr>
              <a:t>Therefore, a security group is a good choice for traffic control between </a:t>
            </a:r>
            <a:r>
              <a:rPr kumimoji="1" lang="en-US" altLang="ja-JP" sz="1200" b="0" i="0" kern="1200" dirty="0">
                <a:solidFill>
                  <a:schemeClr val="tx1"/>
                </a:solidFill>
                <a:effectLst/>
                <a:latin typeface="Times New Roman" pitchFamily="18" charset="0"/>
                <a:ea typeface="ＭＳ Ｐ明朝" pitchFamily="18" charset="-128"/>
                <a:cs typeface="+mn-cs"/>
              </a:rPr>
              <a:t>EC2 </a:t>
            </a:r>
            <a:r>
              <a:rPr kumimoji="1" lang="ja-JP" altLang="en-US" sz="1200" b="0" i="0" kern="1200" dirty="0">
                <a:solidFill>
                  <a:schemeClr val="tx1"/>
                </a:solidFill>
                <a:effectLst/>
                <a:latin typeface="Times New Roman" pitchFamily="18" charset="0"/>
                <a:ea typeface="ＭＳ Ｐ明朝" pitchFamily="18" charset="-128"/>
                <a:cs typeface="+mn-cs"/>
              </a:rPr>
              <a:t>instances.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instead of having the database server control to the </a:t>
            </a:r>
            <a:r>
              <a:rPr kumimoji="1" lang="en-US" altLang="ja-JP" sz="1200" b="0" i="0" kern="1200" dirty="0">
                <a:solidFill>
                  <a:schemeClr val="tx1"/>
                </a:solidFill>
                <a:effectLst/>
                <a:latin typeface="Times New Roman" pitchFamily="18" charset="0"/>
                <a:ea typeface="ＭＳ Ｐ明朝" pitchFamily="18" charset="-128"/>
                <a:cs typeface="+mn-cs"/>
              </a:rPr>
              <a:t>web </a:t>
            </a:r>
            <a:r>
              <a:rPr kumimoji="1" lang="ja-JP" altLang="en-US" sz="1200" b="0" i="0" kern="1200" dirty="0">
                <a:solidFill>
                  <a:schemeClr val="tx1"/>
                </a:solidFill>
                <a:effectLst/>
                <a:latin typeface="Times New Roman" pitchFamily="18" charset="0"/>
                <a:ea typeface="ＭＳ Ｐ明朝" pitchFamily="18" charset="-128"/>
                <a:cs typeface="+mn-cs"/>
              </a:rPr>
              <a:t>server in the </a:t>
            </a:r>
            <a:r>
              <a:rPr kumimoji="1" lang="en-US" altLang="ja-JP" sz="1200" b="0" i="0" kern="1200" dirty="0">
                <a:solidFill>
                  <a:schemeClr val="tx1"/>
                </a:solidFill>
                <a:effectLst/>
                <a:latin typeface="Times New Roman" pitchFamily="18" charset="0"/>
                <a:ea typeface="ＭＳ Ｐ明朝" pitchFamily="18" charset="-128"/>
                <a:cs typeface="+mn-cs"/>
              </a:rPr>
              <a:t>IAM </a:t>
            </a:r>
            <a:r>
              <a:rPr kumimoji="1" lang="ja-JP" altLang="en-US" sz="1200" b="0" i="0" kern="1200" dirty="0">
                <a:solidFill>
                  <a:schemeClr val="tx1"/>
                </a:solidFill>
                <a:effectLst/>
                <a:latin typeface="Times New Roman" pitchFamily="18" charset="0"/>
                <a:ea typeface="ＭＳ Ｐ明朝" pitchFamily="18" charset="-128"/>
                <a:cs typeface="+mn-cs"/>
              </a:rPr>
              <a:t>role, it enforces control in the security group.</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a:t>
            </a:fld>
            <a:endParaRPr lang="en-US" altLang="ja-JP"/>
          </a:p>
        </p:txBody>
      </p:sp>
    </p:spTree>
    <p:extLst>
      <p:ext uri="{BB962C8B-B14F-4D97-AF65-F5344CB8AC3E}">
        <p14:creationId xmlns:p14="http://schemas.microsoft.com/office/powerpoint/2010/main" val="84365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Use Enhanced Fanout feature of Kinesis Data Streams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Kinesis Data Streams (KDS) is a massively scalable and durable real-time data streaming service. KDS can continuously capture gigabytes of data per second from hundreds of thousands of sources such as website clickstreams, database event streams, financial transactions, social media feeds, IT logs, and location-tracking events.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By default, the 2MB/second/shard output is shared between all of the applications consuming data from the stream. You should use enhanced fan-out if you have multiple consumers retrieving data from a stream in parallel. With enhanced fan-out developers can register stream consumers to use enhanced fan-out and receive their own 2MB/second pipe of read throughput per shard, and this throughput automatically scales with the number of shards in a stream.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Kinesis Data Streams Fanout via - https://aws.amazon.com/blogs/aws/kds-enhanced-fanout/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Swap out Kinesis Data Streams with Kinesis Data Firehose - Amazon Kinesis Data Firehose is the easiest way to reliably load streaming data into data lakes, data stores, and analytics tools. It is a fully managed service that automatically scales to match the throughput of your data and requires no ongoing administration. It can also batch, compress, transform, and encrypt the data before loading it, minimizing the amount of storage used at the destination and increasing security. Kinesis Data Firehose can only write to S3, Redshift, Elasticsearch or Splunk. You can't have applications consuming data streams from Kinesis Data Firehose, that's the job of Kinesis Data Streams. Therefore this option is not 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Swap out Kinesis Data Streams with SQS Standard queues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Swap out Kinesis Data Streams with SQS FIFO queues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Simple Queue Service (SQS) is a fully managed message queuing service that enables you to decouple and scale microservices, distributed systems, and serverless applications. SQS offers two types of message queues. Standard queues offer maximum throughput, best-effort ordering, and at-least-once delivery. SQS FIFO queues are designed to guarantee that messages are processed exactly once, in the exact order that they are sent. As multiple applications are consuming the same stream concurrently, both SQS Standard and SQS FIFO are not the right fit for the given use-case.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Exam Alert: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Please understand the differences between the capabilities of Kinesis Data Streams vs SQS, as you may be asked scenario-based questions on this topic in the exam.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 via - https://aws.amazon.com/kinesis/data-streams/faqs/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https://aws.amazon.com/blogs/aws/kds-enhanced-fanout/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https://aws.amazon.com/kinesis/data-streams/faqs/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41</a:t>
            </a:fld>
            <a:endParaRPr lang="en-US" altLang="ja-JP"/>
          </a:p>
        </p:txBody>
      </p:sp>
    </p:spTree>
    <p:extLst>
      <p:ext uri="{BB962C8B-B14F-4D97-AF65-F5344CB8AC3E}">
        <p14:creationId xmlns:p14="http://schemas.microsoft.com/office/powerpoint/2010/main" val="3950913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42</a:t>
            </a:fld>
            <a:endParaRPr lang="en-US" altLang="ja-JP"/>
          </a:p>
        </p:txBody>
      </p:sp>
    </p:spTree>
    <p:extLst>
      <p:ext uri="{BB962C8B-B14F-4D97-AF65-F5344CB8AC3E}">
        <p14:creationId xmlns:p14="http://schemas.microsoft.com/office/powerpoint/2010/main" val="1328118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Font typeface="Arial" panose="020B0604020202020204" pitchFamily="34" charset="0"/>
              <a:buChar char="•"/>
            </a:pPr>
            <a:r>
              <a:rPr lang="ja-JP" altLang="en-US" b="0" i="0" u="none" strike="noStrike" dirty="0">
                <a:solidFill>
                  <a:srgbClr val="16191F"/>
                </a:solidFill>
                <a:effectLst/>
                <a:latin typeface="inherit"/>
              </a:rPr>
              <a:t>A stream with </a:t>
            </a:r>
            <a:r>
              <a:rPr lang="en-US" altLang="ja-JP" b="0" i="0" u="none" strike="noStrike" dirty="0">
                <a:solidFill>
                  <a:srgbClr val="16191F"/>
                </a:solidFill>
                <a:effectLst/>
                <a:latin typeface="inherit"/>
              </a:rPr>
              <a:t>two </a:t>
            </a:r>
            <a:r>
              <a:rPr lang="ja-JP" altLang="en-US" b="0" i="0" u="none" strike="noStrike" dirty="0">
                <a:solidFill>
                  <a:srgbClr val="16191F"/>
                </a:solidFill>
                <a:effectLst/>
                <a:latin typeface="inherit"/>
              </a:rPr>
              <a:t>shards.</a:t>
            </a:r>
          </a:p>
          <a:p>
            <a:pPr algn="l">
              <a:buFont typeface="Arial" panose="020B0604020202020204" pitchFamily="34" charset="0"/>
              <a:buChar char="•"/>
            </a:pPr>
            <a:r>
              <a:rPr lang="en-US" altLang="ja-JP" b="0" i="0" u="none" strike="noStrike" dirty="0">
                <a:solidFill>
                  <a:srgbClr val="16191F"/>
                </a:solidFill>
                <a:effectLst/>
                <a:latin typeface="inherit"/>
              </a:rPr>
              <a:t>Two </a:t>
            </a:r>
            <a:r>
              <a:rPr lang="ja-JP" altLang="en-US" b="0" i="0" u="none" strike="noStrike" dirty="0">
                <a:solidFill>
                  <a:srgbClr val="16191F"/>
                </a:solidFill>
                <a:effectLst/>
                <a:latin typeface="inherit"/>
              </a:rPr>
              <a:t>consumers using the extended fanout to receive data from a stream</a:t>
            </a:r>
            <a:r>
              <a:rPr lang="en-US" altLang="ja-JP" b="0" i="0" u="none" strike="noStrike" dirty="0">
                <a:solidFill>
                  <a:srgbClr val="16191F"/>
                </a:solidFill>
                <a:effectLst/>
                <a:latin typeface="inherit"/>
              </a:rPr>
              <a:t>: </a:t>
            </a:r>
            <a:r>
              <a:rPr lang="ja-JP" altLang="en-US" b="0" i="0" u="none" strike="noStrike" dirty="0">
                <a:solidFill>
                  <a:srgbClr val="16191F"/>
                </a:solidFill>
                <a:effectLst/>
                <a:latin typeface="inherit"/>
              </a:rPr>
              <a:t>consumer </a:t>
            </a:r>
            <a:r>
              <a:rPr lang="en-US" altLang="ja-JP" b="0" i="0" u="none" strike="noStrike" dirty="0">
                <a:solidFill>
                  <a:srgbClr val="16191F"/>
                </a:solidFill>
                <a:effectLst/>
                <a:latin typeface="inherit"/>
              </a:rPr>
              <a:t>X </a:t>
            </a:r>
            <a:r>
              <a:rPr lang="ja-JP" altLang="en-US" b="0" i="0" u="none" strike="noStrike" dirty="0">
                <a:solidFill>
                  <a:srgbClr val="16191F"/>
                </a:solidFill>
                <a:effectLst/>
                <a:latin typeface="inherit"/>
              </a:rPr>
              <a:t>and consumer </a:t>
            </a:r>
            <a:r>
              <a:rPr lang="en-US" altLang="ja-JP" b="0" i="0" u="none" strike="noStrike" dirty="0">
                <a:solidFill>
                  <a:srgbClr val="16191F"/>
                </a:solidFill>
                <a:effectLst/>
                <a:latin typeface="inherit"/>
              </a:rPr>
              <a:t>Y</a:t>
            </a:r>
            <a:r>
              <a:rPr lang="ja-JP" altLang="en-US" b="0" i="0" u="none" strike="noStrike" dirty="0">
                <a:solidFill>
                  <a:srgbClr val="16191F"/>
                </a:solidFill>
                <a:effectLst/>
                <a:latin typeface="inherit"/>
              </a:rPr>
              <a:t>. The </a:t>
            </a:r>
            <a:r>
              <a:rPr lang="en-US" altLang="ja-JP" b="0" i="0" u="none" strike="noStrike" dirty="0">
                <a:solidFill>
                  <a:srgbClr val="16191F"/>
                </a:solidFill>
                <a:effectLst/>
                <a:latin typeface="inherit"/>
              </a:rPr>
              <a:t>two </a:t>
            </a:r>
            <a:r>
              <a:rPr lang="ja-JP" altLang="en-US" b="0" i="0" u="none" strike="noStrike" dirty="0">
                <a:solidFill>
                  <a:srgbClr val="16191F"/>
                </a:solidFill>
                <a:effectLst/>
                <a:latin typeface="inherit"/>
              </a:rPr>
              <a:t>consumers are subscribed to all shards and all records in the stream, respectively. If you build a consumer using </a:t>
            </a:r>
            <a:r>
              <a:rPr lang="en-US" altLang="ja-JP" b="0" i="0" u="none" strike="noStrike" dirty="0">
                <a:solidFill>
                  <a:srgbClr val="16191F"/>
                </a:solidFill>
                <a:effectLst/>
                <a:latin typeface="inherit"/>
              </a:rPr>
              <a:t>KCL </a:t>
            </a:r>
            <a:r>
              <a:rPr lang="ja-JP" altLang="en-US" b="0" i="0" u="none" strike="noStrike" dirty="0">
                <a:solidFill>
                  <a:srgbClr val="16191F"/>
                </a:solidFill>
                <a:effectLst/>
                <a:latin typeface="inherit"/>
              </a:rPr>
              <a:t>version </a:t>
            </a:r>
            <a:r>
              <a:rPr lang="en-US" altLang="ja-JP" b="0" i="0" u="none" strike="noStrike" dirty="0">
                <a:solidFill>
                  <a:srgbClr val="16191F"/>
                </a:solidFill>
                <a:effectLst/>
                <a:latin typeface="inherit"/>
              </a:rPr>
              <a:t>2.0 </a:t>
            </a:r>
            <a:r>
              <a:rPr lang="ja-JP" altLang="en-US" b="0" i="0" u="none" strike="noStrike" dirty="0">
                <a:solidFill>
                  <a:srgbClr val="16191F"/>
                </a:solidFill>
                <a:effectLst/>
                <a:latin typeface="inherit"/>
              </a:rPr>
              <a:t>or later, </a:t>
            </a:r>
            <a:r>
              <a:rPr lang="en-US" altLang="ja-JP" b="0" i="0" u="none" strike="noStrike" dirty="0">
                <a:solidFill>
                  <a:srgbClr val="16191F"/>
                </a:solidFill>
                <a:effectLst/>
                <a:latin typeface="inherit"/>
              </a:rPr>
              <a:t>KCL </a:t>
            </a:r>
            <a:r>
              <a:rPr lang="ja-JP" altLang="en-US" b="0" i="0" u="none" strike="noStrike" dirty="0">
                <a:solidFill>
                  <a:srgbClr val="16191F"/>
                </a:solidFill>
                <a:effectLst/>
                <a:latin typeface="inherit"/>
              </a:rPr>
              <a:t>automatically subscribes the consumer to all shards of the stream. On the other hand, if you use the </a:t>
            </a:r>
            <a:r>
              <a:rPr lang="en-US" altLang="ja-JP" b="0" i="0" u="none" strike="noStrike" dirty="0">
                <a:solidFill>
                  <a:srgbClr val="16191F"/>
                </a:solidFill>
                <a:effectLst/>
                <a:latin typeface="inherit"/>
              </a:rPr>
              <a:t>API to </a:t>
            </a:r>
            <a:r>
              <a:rPr lang="ja-JP" altLang="en-US" b="0" i="0" u="none" strike="noStrike" dirty="0">
                <a:solidFill>
                  <a:srgbClr val="16191F"/>
                </a:solidFill>
                <a:effectLst/>
                <a:latin typeface="inherit"/>
              </a:rPr>
              <a:t>build the consumers, you can subscribe to the shards individually.</a:t>
            </a:r>
          </a:p>
          <a:p>
            <a:pPr algn="l">
              <a:buFont typeface="Arial" panose="020B0604020202020204" pitchFamily="34" charset="0"/>
              <a:buChar char="•"/>
            </a:pPr>
            <a:r>
              <a:rPr lang="ja-JP" altLang="en-US" b="0" i="0" u="none" strike="noStrike" dirty="0">
                <a:solidFill>
                  <a:srgbClr val="16191F"/>
                </a:solidFill>
                <a:effectLst/>
                <a:latin typeface="inherit"/>
              </a:rPr>
              <a:t>An arrow representing the extended fan-out pipe that the consumer uses to receive data from the stream. The expanded fanout pipe sends up to </a:t>
            </a:r>
            <a:r>
              <a:rPr lang="en-US" altLang="ja-JP" b="0" i="0" u="none" strike="noStrike" dirty="0">
                <a:solidFill>
                  <a:srgbClr val="16191F"/>
                </a:solidFill>
                <a:effectLst/>
                <a:latin typeface="inherit"/>
              </a:rPr>
              <a:t>2 </a:t>
            </a:r>
            <a:r>
              <a:rPr lang="ja-JP" altLang="en-US" b="0" i="0" u="none" strike="noStrike" dirty="0">
                <a:solidFill>
                  <a:srgbClr val="16191F"/>
                </a:solidFill>
                <a:effectLst/>
                <a:latin typeface="inherit"/>
              </a:rPr>
              <a:t>MB/sec of data per shard. The total number of other pipes and consumers is irrelevant.</a:t>
            </a:r>
          </a:p>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43</a:t>
            </a:fld>
            <a:endParaRPr lang="en-US" altLang="ja-JP"/>
          </a:p>
        </p:txBody>
      </p:sp>
    </p:spTree>
    <p:extLst>
      <p:ext uri="{BB962C8B-B14F-4D97-AF65-F5344CB8AC3E}">
        <p14:creationId xmlns:p14="http://schemas.microsoft.com/office/powerpoint/2010/main" val="51578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45</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46</a:t>
            </a:fld>
            <a:endParaRPr lang="en-US" altLang="ja-JP"/>
          </a:p>
        </p:txBody>
      </p:sp>
    </p:spTree>
    <p:extLst>
      <p:ext uri="{BB962C8B-B14F-4D97-AF65-F5344CB8AC3E}">
        <p14:creationId xmlns:p14="http://schemas.microsoft.com/office/powerpoint/2010/main" val="1121853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4</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EFS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Elastic File System (Amazon EFS) provides a simple, scalable, fully managed elastic NFS file system for use with AWS Cloud services and on-premises resources. Amazon EFS is a regional service storing data within and across multiple Availability Zones (AZs) for high availability and durability. Here, EFS is the perfect solution for this use case.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EFS works: via - https://aws.amazon.com/efs/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EBS - Amazon Elastic Block Store (EBS) is an easy to use, high-performance block storage service designed for use with Amazon Elastic Compute Cloud (EC2) for both throughput and transaction-intensive workloads at any scale. A broad range of workloads, such as relational and non-relational databases, enterprise applications, containerized applications, big data analytics engines, file systems, and media workflows are widely deployed on Amazon EBS.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EBS is POSIX but not shared storage. EBS volumes are locked to an AZ and mounted on one EC2 instance at a time.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S3 - Amazon Simple Storage Service (Amazon S3) is an object storage service that offers industry-leading scalability, data availability, security, and performance.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S3 is a shared storage but not POSIX compliant. It cannot be mounted as a file system with the standard tools.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makes it easy and cost-effective to launch and run the world's most popular high-performance file system. It is used for workloads such as machine learning, high-performance computing (HPC), video processing, and financial modeling.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enables you to use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file systems for any workload where storage speed matters.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is a file system better suited for distributed computing for HPC (high-performance computing)</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https://aws.amazon.com/efs/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47</a:t>
            </a:fld>
            <a:endParaRPr lang="en-US" altLang="ja-JP"/>
          </a:p>
        </p:txBody>
      </p:sp>
    </p:spTree>
    <p:extLst>
      <p:ext uri="{BB962C8B-B14F-4D97-AF65-F5344CB8AC3E}">
        <p14:creationId xmlns:p14="http://schemas.microsoft.com/office/powerpoint/2010/main" val="732768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48</a:t>
            </a:fld>
            <a:endParaRPr lang="en-US" altLang="ja-JP"/>
          </a:p>
        </p:txBody>
      </p:sp>
    </p:spTree>
    <p:extLst>
      <p:ext uri="{BB962C8B-B14F-4D97-AF65-F5344CB8AC3E}">
        <p14:creationId xmlns:p14="http://schemas.microsoft.com/office/powerpoint/2010/main" val="4221147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i="0" dirty="0">
                <a:solidFill>
                  <a:srgbClr val="202122"/>
                </a:solidFill>
                <a:effectLst/>
                <a:latin typeface="Arial" panose="020B0604020202020204" pitchFamily="34" charset="0"/>
              </a:rPr>
              <a:t>POSIX </a:t>
            </a:r>
            <a:r>
              <a:rPr lang="ja-JP" altLang="en-US" b="0" i="0" dirty="0">
                <a:solidFill>
                  <a:srgbClr val="202122"/>
                </a:solidFill>
                <a:effectLst/>
                <a:latin typeface="Arial" panose="020B0604020202020204" pitchFamily="34" charset="0"/>
              </a:rPr>
              <a:t>(POSIX, </a:t>
            </a:r>
            <a:r>
              <a:rPr lang="en-US" altLang="ja-JP" b="0" i="0" dirty="0">
                <a:solidFill>
                  <a:srgbClr val="202122"/>
                </a:solidFill>
                <a:effectLst/>
                <a:latin typeface="Arial" panose="020B0604020202020204" pitchFamily="34" charset="0"/>
              </a:rPr>
              <a:t>Portable operating system interface</a:t>
            </a:r>
            <a:r>
              <a:rPr lang="ja-JP" altLang="en-US" b="0" i="0" dirty="0">
                <a:solidFill>
                  <a:srgbClr val="202122"/>
                </a:solidFill>
                <a:effectLst/>
                <a:latin typeface="Arial" panose="020B0604020202020204" pitchFamily="34" charset="0"/>
              </a:rPr>
              <a:t>) defines a common </a:t>
            </a:r>
            <a:r>
              <a:rPr lang="ja-JP" altLang="en-US" b="0" i="0" u="none" strike="noStrike" dirty="0">
                <a:solidFill>
                  <a:srgbClr val="0B0080"/>
                </a:solidFill>
                <a:effectLst/>
                <a:latin typeface="Arial" panose="020B0604020202020204" pitchFamily="34" charset="0"/>
                <a:hlinkClick r:id="rId3" tooltip="アプリケーションプログラミングインタフェース"/>
              </a:rPr>
              <a:t>application programming interface </a:t>
            </a:r>
            <a:r>
              <a:rPr lang="en-US" altLang="ja-JP" b="0" i="0" dirty="0">
                <a:solidFill>
                  <a:srgbClr val="202122"/>
                </a:solidFill>
                <a:effectLst/>
                <a:latin typeface="Arial" panose="020B0604020202020204" pitchFamily="34" charset="0"/>
              </a:rPr>
              <a:t>(API) </a:t>
            </a:r>
            <a:r>
              <a:rPr lang="ja-JP" altLang="en-US" b="0" i="0" dirty="0">
                <a:solidFill>
                  <a:srgbClr val="202122"/>
                </a:solidFill>
                <a:effectLst/>
                <a:latin typeface="Arial" panose="020B0604020202020204" pitchFamily="34" charset="0"/>
              </a:rPr>
              <a:t>for different </a:t>
            </a:r>
            <a:r>
              <a:rPr lang="ja-JP" altLang="en-US" b="0" i="0" u="none" strike="noStrike" dirty="0">
                <a:solidFill>
                  <a:srgbClr val="0B0080"/>
                </a:solidFill>
                <a:effectLst/>
                <a:latin typeface="Arial" panose="020B0604020202020204" pitchFamily="34" charset="0"/>
                <a:hlinkClick r:id="rId4" tooltip="オペレーティングシステム"/>
              </a:rPr>
              <a:t>operating system </a:t>
            </a:r>
            <a:r>
              <a:rPr lang="en-US" altLang="ja-JP" b="0" i="0" dirty="0">
                <a:solidFill>
                  <a:srgbClr val="202122"/>
                </a:solidFill>
                <a:effectLst/>
                <a:latin typeface="Arial" panose="020B0604020202020204" pitchFamily="34" charset="0"/>
              </a:rPr>
              <a:t>(OS) </a:t>
            </a:r>
            <a:r>
              <a:rPr lang="ja-JP" altLang="en-US" b="0" i="0" dirty="0">
                <a:solidFill>
                  <a:srgbClr val="202122"/>
                </a:solidFill>
                <a:effectLst/>
                <a:latin typeface="Arial" panose="020B0604020202020204" pitchFamily="34" charset="0"/>
              </a:rPr>
              <a:t>implementations, including various </a:t>
            </a:r>
            <a:r>
              <a:rPr lang="en-US" altLang="ja-JP" b="0" i="0" u="none" strike="noStrike" dirty="0">
                <a:solidFill>
                  <a:srgbClr val="0B0080"/>
                </a:solidFill>
                <a:effectLst/>
                <a:latin typeface="Arial" panose="020B0604020202020204" pitchFamily="34" charset="0"/>
                <a:hlinkClick r:id="rId5" tooltip="UNIX"/>
              </a:rPr>
              <a:t>UNIX, </a:t>
            </a:r>
            <a:r>
              <a:rPr lang="ja-JP" altLang="en-US" b="0" i="0" dirty="0">
                <a:solidFill>
                  <a:srgbClr val="202122"/>
                </a:solidFill>
                <a:effectLst/>
                <a:latin typeface="Arial" panose="020B0604020202020204" pitchFamily="34" charset="0"/>
              </a:rPr>
              <a:t>to provide a highly portable It is an </a:t>
            </a:r>
            <a:r>
              <a:rPr lang="en-US" altLang="ja-JP" b="0" i="0" dirty="0">
                <a:solidFill>
                  <a:srgbClr val="202122"/>
                </a:solidFill>
                <a:effectLst/>
                <a:latin typeface="Arial" panose="020B0604020202020204" pitchFamily="34" charset="0"/>
              </a:rPr>
              <a:t>API </a:t>
            </a:r>
            <a:r>
              <a:rPr lang="ja-JP" altLang="en-US" b="0" i="0" dirty="0">
                <a:solidFill>
                  <a:srgbClr val="202122"/>
                </a:solidFill>
                <a:effectLst/>
                <a:latin typeface="Arial" panose="020B0604020202020204" pitchFamily="34" charset="0"/>
              </a:rPr>
              <a:t>standard developed by the </a:t>
            </a:r>
            <a:r>
              <a:rPr lang="en-US" altLang="ja-JP" b="0" i="0" u="none" strike="noStrike" dirty="0">
                <a:solidFill>
                  <a:srgbClr val="0B0080"/>
                </a:solidFill>
                <a:effectLst/>
                <a:latin typeface="Arial" panose="020B0604020202020204" pitchFamily="34" charset="0"/>
                <a:hlinkClick r:id="rId6" tooltip="IEEE"/>
              </a:rPr>
              <a:t>IEEE for the </a:t>
            </a:r>
            <a:r>
              <a:rPr lang="ja-JP" altLang="en-US" b="0" i="0" dirty="0">
                <a:solidFill>
                  <a:srgbClr val="202122"/>
                </a:solidFill>
                <a:effectLst/>
                <a:latin typeface="Arial" panose="020B0604020202020204" pitchFamily="34" charset="0"/>
              </a:rPr>
              <a:t>purpose of facilitating the development of </a:t>
            </a:r>
            <a:r>
              <a:rPr lang="ja-JP" altLang="en-US" b="0" i="0" u="none" strike="noStrike" dirty="0">
                <a:solidFill>
                  <a:srgbClr val="0B0080"/>
                </a:solidFill>
                <a:effectLst/>
                <a:latin typeface="Arial" panose="020B0604020202020204" pitchFamily="34" charset="0"/>
                <a:hlinkClick r:id="rId7" tooltip="アプリケーションソフトウェア"/>
              </a:rPr>
              <a:t>application software.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49</a:t>
            </a:fld>
            <a:endParaRPr lang="en-US" altLang="ja-JP"/>
          </a:p>
        </p:txBody>
      </p:sp>
    </p:spTree>
    <p:extLst>
      <p:ext uri="{BB962C8B-B14F-4D97-AF65-F5344CB8AC3E}">
        <p14:creationId xmlns:p14="http://schemas.microsoft.com/office/powerpoint/2010/main" val="61633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50</a:t>
            </a:fld>
            <a:endParaRPr lang="en-US" altLang="ja-JP"/>
          </a:p>
        </p:txBody>
      </p:sp>
    </p:spTree>
    <p:extLst>
      <p:ext uri="{BB962C8B-B14F-4D97-AF65-F5344CB8AC3E}">
        <p14:creationId xmlns:p14="http://schemas.microsoft.com/office/powerpoint/2010/main" val="2310273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51</a:t>
            </a:fld>
            <a:endParaRPr lang="en-US" altLang="ja-JP"/>
          </a:p>
        </p:txBody>
      </p:sp>
    </p:spTree>
    <p:extLst>
      <p:ext uri="{BB962C8B-B14F-4D97-AF65-F5344CB8AC3E}">
        <p14:creationId xmlns:p14="http://schemas.microsoft.com/office/powerpoint/2010/main" val="1264939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a:t>
            </a:fld>
            <a:endParaRPr lang="en-US" altLang="ja-JP"/>
          </a:p>
        </p:txBody>
      </p:sp>
    </p:spTree>
    <p:extLst>
      <p:ext uri="{BB962C8B-B14F-4D97-AF65-F5344CB8AC3E}">
        <p14:creationId xmlns:p14="http://schemas.microsoft.com/office/powerpoint/2010/main" val="3823246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52</a:t>
            </a:fld>
            <a:endParaRPr lang="en-US" altLang="ja-JP"/>
          </a:p>
        </p:txBody>
      </p:sp>
    </p:spTree>
    <p:extLst>
      <p:ext uri="{BB962C8B-B14F-4D97-AF65-F5344CB8AC3E}">
        <p14:creationId xmlns:p14="http://schemas.microsoft.com/office/powerpoint/2010/main" val="1333363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53</a:t>
            </a:fld>
            <a:endParaRPr lang="en-US" altLang="ja-JP"/>
          </a:p>
        </p:txBody>
      </p:sp>
    </p:spTree>
    <p:extLst>
      <p:ext uri="{BB962C8B-B14F-4D97-AF65-F5344CB8AC3E}">
        <p14:creationId xmlns:p14="http://schemas.microsoft.com/office/powerpoint/2010/main" val="4013892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54</a:t>
            </a:fld>
            <a:endParaRPr lang="en-US" altLang="ja-JP"/>
          </a:p>
        </p:txBody>
      </p:sp>
    </p:spTree>
    <p:extLst>
      <p:ext uri="{BB962C8B-B14F-4D97-AF65-F5344CB8AC3E}">
        <p14:creationId xmlns:p14="http://schemas.microsoft.com/office/powerpoint/2010/main" val="3859930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1, 2</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55</a:t>
            </a:fld>
            <a:endParaRPr lang="en-US" altLang="ja-JP"/>
          </a:p>
        </p:txBody>
      </p:sp>
    </p:spTree>
    <p:extLst>
      <p:ext uri="{BB962C8B-B14F-4D97-AF65-F5344CB8AC3E}">
        <p14:creationId xmlns:p14="http://schemas.microsoft.com/office/powerpoint/2010/main" val="500987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56</a:t>
            </a:fld>
            <a:endParaRPr lang="en-US" altLang="ja-JP"/>
          </a:p>
        </p:txBody>
      </p:sp>
    </p:spTree>
    <p:extLst>
      <p:ext uri="{BB962C8B-B14F-4D97-AF65-F5344CB8AC3E}">
        <p14:creationId xmlns:p14="http://schemas.microsoft.com/office/powerpoint/2010/main" val="37664303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57</a:t>
            </a:fld>
            <a:endParaRPr lang="en-US" altLang="ja-JP"/>
          </a:p>
        </p:txBody>
      </p:sp>
    </p:spTree>
    <p:extLst>
      <p:ext uri="{BB962C8B-B14F-4D97-AF65-F5344CB8AC3E}">
        <p14:creationId xmlns:p14="http://schemas.microsoft.com/office/powerpoint/2010/main" val="2003895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58</a:t>
            </a:fld>
            <a:endParaRPr lang="en-US" altLang="ja-JP"/>
          </a:p>
        </p:txBody>
      </p:sp>
    </p:spTree>
    <p:extLst>
      <p:ext uri="{BB962C8B-B14F-4D97-AF65-F5344CB8AC3E}">
        <p14:creationId xmlns:p14="http://schemas.microsoft.com/office/powerpoint/2010/main" val="1725788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59</a:t>
            </a:fld>
            <a:endParaRPr lang="en-US" altLang="ja-JP"/>
          </a:p>
        </p:txBody>
      </p:sp>
    </p:spTree>
    <p:extLst>
      <p:ext uri="{BB962C8B-B14F-4D97-AF65-F5344CB8AC3E}">
        <p14:creationId xmlns:p14="http://schemas.microsoft.com/office/powerpoint/2010/main" val="1607150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Amazon EFS file systems in the Max I/O mode can scale to higher levels of aggregate throughput and operations per second with a tradeoff of slightly higher latencies for file operations. You can also mount EFS filesystems to up to thousands of EC2 instances across multiple AZs.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"Amazon EFS in Max I/O mode"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EFS in General Purpose mode" is incorrect as Max I/O mode should be used for these requirements.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EBS PIOPS" is incorrect. Amazon EBS volumes cannot be shared between instances across AZs.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S3" is incorrect. Amazon S3 is not a storage layer that can be mounted and accessed concurrently.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https://docs.aws.amazon.com/efs/latest/ug/performance.html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https://digitalcloud.training/certification-training/aws-solutions-architect-associate/storage/amazon-efs/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60</a:t>
            </a:fld>
            <a:endParaRPr lang="en-US" altLang="ja-JP"/>
          </a:p>
        </p:txBody>
      </p:sp>
    </p:spTree>
    <p:extLst>
      <p:ext uri="{BB962C8B-B14F-4D97-AF65-F5344CB8AC3E}">
        <p14:creationId xmlns:p14="http://schemas.microsoft.com/office/powerpoint/2010/main" val="3572186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61</a:t>
            </a:fld>
            <a:endParaRPr lang="en-US" altLang="ja-JP"/>
          </a:p>
        </p:txBody>
      </p:sp>
    </p:spTree>
    <p:extLst>
      <p:ext uri="{BB962C8B-B14F-4D97-AF65-F5344CB8AC3E}">
        <p14:creationId xmlns:p14="http://schemas.microsoft.com/office/powerpoint/2010/main" val="3370299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a:t>
            </a:fld>
            <a:endParaRPr lang="en-US" altLang="ja-JP"/>
          </a:p>
        </p:txBody>
      </p:sp>
    </p:spTree>
    <p:extLst>
      <p:ext uri="{BB962C8B-B14F-4D97-AF65-F5344CB8AC3E}">
        <p14:creationId xmlns:p14="http://schemas.microsoft.com/office/powerpoint/2010/main" val="1278762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62</a:t>
            </a:fld>
            <a:endParaRPr lang="en-US" altLang="ja-JP"/>
          </a:p>
        </p:txBody>
      </p:sp>
    </p:spTree>
    <p:extLst>
      <p:ext uri="{BB962C8B-B14F-4D97-AF65-F5344CB8AC3E}">
        <p14:creationId xmlns:p14="http://schemas.microsoft.com/office/powerpoint/2010/main" val="9843152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63</a:t>
            </a:fld>
            <a:endParaRPr lang="en-US" altLang="ja-JP"/>
          </a:p>
        </p:txBody>
      </p:sp>
    </p:spTree>
    <p:extLst>
      <p:ext uri="{BB962C8B-B14F-4D97-AF65-F5344CB8AC3E}">
        <p14:creationId xmlns:p14="http://schemas.microsoft.com/office/powerpoint/2010/main" val="20556287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EFS IA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Elastic File System (Amazon EFS) provides a simple, scalable, fully managed elastic NFS file system for use with AWS Cloud services and on-premises resources. Amazon EFS is a regional service storing data within and across multiple Availability Zones (AZs) for high availability and durability.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EFS Infrequent Access (EFS IA) is a storage class that provides price/performance that is cost-optimized for files, not accessed every day, with storage prices up to 92% lower compared to Amazon EFS Standard. Therefore, this is the 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How EFS works: via - https://aws.amazon.com/efs/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S3 Intelligent Tiering - Amazon Simple Storage Service (Amazon S3) is an object storage service that offers industry-leading scalability, data availability, security, and performance. The S3 Intelligent-Tiering storage class is designed to optimize costs by automatically moving data to the most cost-effective access tier, without performance impact or operational overhead. It works by storing objects in two access tiers: one tier that is optimized for frequent access and another lower-cost tier that is optimized for infrequent access.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can't mount a network file system on S3 Intelligent Tiering as it's an object storage service,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Glacier Deep Archive - Amazon S3 Glacier and S3 Glacier Deep Archive are a secure, durable, and extremely low-cost Amazon S3 cloud storage classes for data archiving and long-term backup. They are designed to deliver 99.999999999% durability, and provide comprehensive security and compliance capabilities that can help meet even the most stringent regulatory requirements.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can't mount a network file system on S3 Intelligent Tiering as it's an object storage/archival service, so this option is incorrect.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makes it easy and cost-effective to launch and run the world's most popular high-performance file system. It is used for workloads such as machine learning, high-performance computing (HPC), video processing, and financial modeling. Amazon </a:t>
            </a:r>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enables you to use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file systems for any workload where storage speed matters.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err="1">
                <a:solidFill>
                  <a:schemeClr val="tx1"/>
                </a:solidFill>
                <a:effectLst/>
                <a:latin typeface="Times New Roman" pitchFamily="18" charset="0"/>
                <a:ea typeface="ＭＳ Ｐ明朝" pitchFamily="18" charset="-128"/>
                <a:cs typeface="+mn-cs"/>
              </a:rPr>
              <a:t>FSx </a:t>
            </a:r>
            <a:r>
              <a:rPr kumimoji="1" lang="en-US" altLang="ja-JP" sz="1200" b="0" i="0" kern="1200" dirty="0">
                <a:solidFill>
                  <a:schemeClr val="tx1"/>
                </a:solidFill>
                <a:effectLst/>
                <a:latin typeface="Times New Roman" pitchFamily="18" charset="0"/>
                <a:ea typeface="ＭＳ Ｐ明朝" pitchFamily="18" charset="-128"/>
                <a:cs typeface="+mn-cs"/>
              </a:rPr>
              <a:t>for </a:t>
            </a:r>
            <a:r>
              <a:rPr kumimoji="1" lang="en-US" altLang="ja-JP" sz="1200" b="0" i="0" kern="1200" dirty="0" err="1">
                <a:solidFill>
                  <a:schemeClr val="tx1"/>
                </a:solidFill>
                <a:effectLst/>
                <a:latin typeface="Times New Roman" pitchFamily="18" charset="0"/>
                <a:ea typeface="ＭＳ Ｐ明朝" pitchFamily="18" charset="-128"/>
                <a:cs typeface="+mn-cs"/>
              </a:rPr>
              <a:t>Lustre </a:t>
            </a:r>
            <a:r>
              <a:rPr kumimoji="1" lang="en-US" altLang="ja-JP" sz="1200" b="0" i="0" kern="1200" dirty="0">
                <a:solidFill>
                  <a:schemeClr val="tx1"/>
                </a:solidFill>
                <a:effectLst/>
                <a:latin typeface="Times New Roman" pitchFamily="18" charset="0"/>
                <a:ea typeface="ＭＳ Ｐ明朝" pitchFamily="18" charset="-128"/>
                <a:cs typeface="+mn-cs"/>
              </a:rPr>
              <a:t>is a file system better suited for distributed computing for HPC (high-performance computing) and is very expensive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https://aws.amazon.com/efs/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https://aws.amazon.com/efs/features/infrequent-access/</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64</a:t>
            </a:fld>
            <a:endParaRPr lang="en-US" altLang="ja-JP"/>
          </a:p>
        </p:txBody>
      </p:sp>
    </p:spTree>
    <p:extLst>
      <p:ext uri="{BB962C8B-B14F-4D97-AF65-F5344CB8AC3E}">
        <p14:creationId xmlns:p14="http://schemas.microsoft.com/office/powerpoint/2010/main" val="3436226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65</a:t>
            </a:fld>
            <a:endParaRPr lang="en-US" altLang="ja-JP"/>
          </a:p>
        </p:txBody>
      </p:sp>
    </p:spTree>
    <p:extLst>
      <p:ext uri="{BB962C8B-B14F-4D97-AF65-F5344CB8AC3E}">
        <p14:creationId xmlns:p14="http://schemas.microsoft.com/office/powerpoint/2010/main" val="27660807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67</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68</a:t>
            </a:fld>
            <a:endParaRPr lang="en-US" altLang="ja-JP"/>
          </a:p>
        </p:txBody>
      </p:sp>
    </p:spTree>
    <p:extLst>
      <p:ext uri="{BB962C8B-B14F-4D97-AF65-F5344CB8AC3E}">
        <p14:creationId xmlns:p14="http://schemas.microsoft.com/office/powerpoint/2010/main" val="1596575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69</a:t>
            </a:fld>
            <a:endParaRPr lang="en-US" altLang="ja-JP"/>
          </a:p>
        </p:txBody>
      </p:sp>
    </p:spTree>
    <p:extLst>
      <p:ext uri="{BB962C8B-B14F-4D97-AF65-F5344CB8AC3E}">
        <p14:creationId xmlns:p14="http://schemas.microsoft.com/office/powerpoint/2010/main" val="1419835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a:t>
            </a:r>
          </a:p>
          <a:p>
            <a:r>
              <a:rPr kumimoji="1" lang="en-US" altLang="ja-JP" sz="1200" b="0" i="0" kern="1200" dirty="0">
                <a:solidFill>
                  <a:schemeClr val="tx1"/>
                </a:solidFill>
                <a:effectLst/>
                <a:latin typeface="Times New Roman" pitchFamily="18" charset="0"/>
                <a:ea typeface="ＭＳ Ｐ明朝" pitchFamily="18" charset="-128"/>
                <a:cs typeface="+mn-cs"/>
              </a:rPr>
              <a:t>Amazon API Gateway decouples the client application from the back-end application-layer services by providing a single endpoint for API requests.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The architecture of API Gateway is depicted in the diagram below:</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"Amazon API Gateway"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"AWS Device Farm" is incorrect. AWS Device farm is an app testing service for Android, iOS and web apps.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"Amazon Cognito" is incorrect. Amazon Cognito is used for adding sign-up, sign-in and access control to mobile apps.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"Application Load Balancer" is incorrect. An application load balancer distributes incoming connection requests to back-end EC2 instances. It is not used for decoupling application-layer services from mobile clients.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https://docs.aws.amazon.com/apigateway/latest/developerguide/apigateway-rest-api.html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https://digitalcloud.training/certification-training/aws-solutions-architect-associate/networking-and-content-delivery/amazon-api-gateway/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70</a:t>
            </a:fld>
            <a:endParaRPr lang="en-US" altLang="ja-JP"/>
          </a:p>
        </p:txBody>
      </p:sp>
    </p:spTree>
    <p:extLst>
      <p:ext uri="{BB962C8B-B14F-4D97-AF65-F5344CB8AC3E}">
        <p14:creationId xmlns:p14="http://schemas.microsoft.com/office/powerpoint/2010/main" val="20353468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When a request to the backend comes in, store the response in the cache. If the same request comes, look at the cache.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71</a:t>
            </a:fld>
            <a:endParaRPr lang="en-US" altLang="ja-JP"/>
          </a:p>
        </p:txBody>
      </p:sp>
    </p:spTree>
    <p:extLst>
      <p:ext uri="{BB962C8B-B14F-4D97-AF65-F5344CB8AC3E}">
        <p14:creationId xmlns:p14="http://schemas.microsoft.com/office/powerpoint/2010/main" val="26989598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2, 3</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72</a:t>
            </a:fld>
            <a:endParaRPr lang="en-US" altLang="ja-JP"/>
          </a:p>
        </p:txBody>
      </p:sp>
    </p:spTree>
    <p:extLst>
      <p:ext uri="{BB962C8B-B14F-4D97-AF65-F5344CB8AC3E}">
        <p14:creationId xmlns:p14="http://schemas.microsoft.com/office/powerpoint/2010/main" val="315287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a:t>
            </a:fld>
            <a:endParaRPr lang="en-US" altLang="ja-JP"/>
          </a:p>
        </p:txBody>
      </p:sp>
    </p:spTree>
    <p:extLst>
      <p:ext uri="{BB962C8B-B14F-4D97-AF65-F5344CB8AC3E}">
        <p14:creationId xmlns:p14="http://schemas.microsoft.com/office/powerpoint/2010/main" val="1104476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When a request to the backend comes in, store the response in the cache. If the same request comes, look at the cache.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73</a:t>
            </a:fld>
            <a:endParaRPr lang="en-US" altLang="ja-JP"/>
          </a:p>
        </p:txBody>
      </p:sp>
    </p:spTree>
    <p:extLst>
      <p:ext uri="{BB962C8B-B14F-4D97-AF65-F5344CB8AC3E}">
        <p14:creationId xmlns:p14="http://schemas.microsoft.com/office/powerpoint/2010/main" val="2305441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74</a:t>
            </a:fld>
            <a:endParaRPr lang="en-US" altLang="ja-JP"/>
          </a:p>
        </p:txBody>
      </p:sp>
    </p:spTree>
    <p:extLst>
      <p:ext uri="{BB962C8B-B14F-4D97-AF65-F5344CB8AC3E}">
        <p14:creationId xmlns:p14="http://schemas.microsoft.com/office/powerpoint/2010/main" val="4230344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75</a:t>
            </a:fld>
            <a:endParaRPr lang="en-US" altLang="ja-JP"/>
          </a:p>
        </p:txBody>
      </p:sp>
    </p:spTree>
    <p:extLst>
      <p:ext uri="{BB962C8B-B14F-4D97-AF65-F5344CB8AC3E}">
        <p14:creationId xmlns:p14="http://schemas.microsoft.com/office/powerpoint/2010/main" val="23645281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When a request to the backend comes in, store the response in the cache. If the same request comes, look at the cache.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76</a:t>
            </a:fld>
            <a:endParaRPr lang="en-US" altLang="ja-JP"/>
          </a:p>
        </p:txBody>
      </p:sp>
    </p:spTree>
    <p:extLst>
      <p:ext uri="{BB962C8B-B14F-4D97-AF65-F5344CB8AC3E}">
        <p14:creationId xmlns:p14="http://schemas.microsoft.com/office/powerpoint/2010/main" val="1583547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When a request to the backend comes in, store the response in the cache. If the same request comes, look at the cache.</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77</a:t>
            </a:fld>
            <a:endParaRPr lang="en-US" altLang="ja-JP"/>
          </a:p>
        </p:txBody>
      </p:sp>
    </p:spTree>
    <p:extLst>
      <p:ext uri="{BB962C8B-B14F-4D97-AF65-F5344CB8AC3E}">
        <p14:creationId xmlns:p14="http://schemas.microsoft.com/office/powerpoint/2010/main" val="27802978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2 is the correct answer. This scenario asks how to set up access rights to the </a:t>
            </a:r>
            <a:r>
              <a:rPr kumimoji="1" lang="en-US" altLang="ja-JP" sz="1200" b="0" i="0" kern="1200" dirty="0">
                <a:solidFill>
                  <a:schemeClr val="tx1"/>
                </a:solidFill>
                <a:effectLst/>
                <a:latin typeface="Times New Roman" pitchFamily="18" charset="0"/>
                <a:ea typeface="ＭＳ Ｐ明朝" pitchFamily="18" charset="-128"/>
                <a:cs typeface="+mn-cs"/>
              </a:rPr>
              <a:t>API Gateway </a:t>
            </a:r>
            <a:r>
              <a:rPr kumimoji="1" lang="ja-JP" altLang="en-US" sz="1200" b="0" i="0" kern="1200" dirty="0">
                <a:solidFill>
                  <a:schemeClr val="tx1"/>
                </a:solidFill>
                <a:effectLst/>
                <a:latin typeface="Times New Roman" pitchFamily="18" charset="0"/>
                <a:ea typeface="ＭＳ Ｐ明朝" pitchFamily="18" charset="-128"/>
                <a:cs typeface="+mn-cs"/>
              </a:rPr>
              <a:t>in order to give developers, </a:t>
            </a:r>
            <a:r>
              <a:rPr kumimoji="1" lang="en-US" altLang="ja-JP" sz="1200" b="0" i="0" kern="1200" dirty="0">
                <a:solidFill>
                  <a:schemeClr val="tx1"/>
                </a:solidFill>
                <a:effectLst/>
                <a:latin typeface="Times New Roman" pitchFamily="18" charset="0"/>
                <a:ea typeface="ＭＳ Ｐ明朝" pitchFamily="18" charset="-128"/>
                <a:cs typeface="+mn-cs"/>
              </a:rPr>
              <a:t>IT </a:t>
            </a:r>
            <a:r>
              <a:rPr kumimoji="1" lang="ja-JP" altLang="en-US" sz="1200" b="0" i="0" kern="1200" dirty="0">
                <a:solidFill>
                  <a:schemeClr val="tx1"/>
                </a:solidFill>
                <a:effectLst/>
                <a:latin typeface="Times New Roman" pitchFamily="18" charset="0"/>
                <a:ea typeface="ＭＳ Ｐ明朝" pitchFamily="18" charset="-128"/>
                <a:cs typeface="+mn-cs"/>
              </a:rPr>
              <a:t>administrators, and users the appropriate level of access to the </a:t>
            </a:r>
            <a:r>
              <a:rPr kumimoji="1" lang="en-US" altLang="ja-JP" sz="1200" b="0" i="0" kern="1200" dirty="0">
                <a:solidFill>
                  <a:schemeClr val="tx1"/>
                </a:solidFill>
                <a:effectLst/>
                <a:latin typeface="Times New Roman" pitchFamily="18" charset="0"/>
                <a:ea typeface="ＭＳ Ｐ明朝" pitchFamily="18" charset="-128"/>
                <a:cs typeface="+mn-cs"/>
              </a:rPr>
              <a:t>API</a:t>
            </a:r>
            <a:r>
              <a:rPr kumimoji="1" lang="ja-JP" altLang="en-US" sz="1200" b="0" i="0" kern="1200" dirty="0">
                <a:solidFill>
                  <a:schemeClr val="tx1"/>
                </a:solidFill>
                <a:effectLst/>
                <a:latin typeface="Times New Roman" pitchFamily="18" charset="0"/>
                <a:ea typeface="ＭＳ Ｐ明朝" pitchFamily="18" charset="-128"/>
                <a:cs typeface="+mn-cs"/>
              </a:rPr>
              <a:t>. To allow </a:t>
            </a:r>
            <a:r>
              <a:rPr kumimoji="1" lang="en-US" altLang="ja-JP" sz="1200" b="0" i="0" kern="1200" dirty="0">
                <a:solidFill>
                  <a:schemeClr val="tx1"/>
                </a:solidFill>
                <a:effectLst/>
                <a:latin typeface="Times New Roman" pitchFamily="18" charset="0"/>
                <a:ea typeface="ＭＳ Ｐ明朝" pitchFamily="18" charset="-128"/>
                <a:cs typeface="+mn-cs"/>
              </a:rPr>
              <a:t>API </a:t>
            </a:r>
            <a:r>
              <a:rPr kumimoji="1" lang="ja-JP" altLang="en-US" sz="1200" b="0" i="0" kern="1200" dirty="0">
                <a:solidFill>
                  <a:schemeClr val="tx1"/>
                </a:solidFill>
                <a:effectLst/>
                <a:latin typeface="Times New Roman" pitchFamily="18" charset="0"/>
                <a:ea typeface="ＭＳ Ｐ明朝" pitchFamily="18" charset="-128"/>
                <a:cs typeface="+mn-cs"/>
              </a:rPr>
              <a:t>calls, etc. to the </a:t>
            </a:r>
            <a:r>
              <a:rPr kumimoji="1" lang="en-US" altLang="ja-JP" sz="1200" b="0" i="0" kern="1200" dirty="0">
                <a:solidFill>
                  <a:schemeClr val="tx1"/>
                </a:solidFill>
                <a:effectLst/>
                <a:latin typeface="Times New Roman" pitchFamily="18" charset="0"/>
                <a:ea typeface="ＭＳ Ｐ明朝" pitchFamily="18" charset="-128"/>
                <a:cs typeface="+mn-cs"/>
              </a:rPr>
              <a:t>API </a:t>
            </a:r>
            <a:r>
              <a:rPr kumimoji="1" lang="ja-JP" altLang="en-US" sz="1200" b="0" i="0" kern="1200" dirty="0">
                <a:solidFill>
                  <a:schemeClr val="tx1"/>
                </a:solidFill>
                <a:effectLst/>
                <a:latin typeface="Times New Roman" pitchFamily="18" charset="0"/>
                <a:ea typeface="ＭＳ Ｐ明朝" pitchFamily="18" charset="-128"/>
                <a:cs typeface="+mn-cs"/>
              </a:rPr>
              <a:t>caller, it is necessary to create and configure an </a:t>
            </a:r>
            <a:r>
              <a:rPr kumimoji="1" lang="en-US" altLang="ja-JP" sz="1200" b="0" i="0" kern="1200" dirty="0">
                <a:solidFill>
                  <a:schemeClr val="tx1"/>
                </a:solidFill>
                <a:effectLst/>
                <a:latin typeface="Times New Roman" pitchFamily="18" charset="0"/>
                <a:ea typeface="ＭＳ Ｐ明朝" pitchFamily="18" charset="-128"/>
                <a:cs typeface="+mn-cs"/>
              </a:rPr>
              <a:t>IAM </a:t>
            </a:r>
            <a:r>
              <a:rPr kumimoji="1" lang="ja-JP" altLang="en-US" sz="1200" b="0" i="0" kern="1200" dirty="0">
                <a:solidFill>
                  <a:schemeClr val="tx1"/>
                </a:solidFill>
                <a:effectLst/>
                <a:latin typeface="Times New Roman" pitchFamily="18" charset="0"/>
                <a:ea typeface="ＭＳ Ｐ明朝" pitchFamily="18" charset="-128"/>
                <a:cs typeface="+mn-cs"/>
              </a:rPr>
              <a:t>policy.</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1 is incorrect: </a:t>
            </a:r>
            <a:r>
              <a:rPr kumimoji="1" lang="en-US" altLang="ja-JP" sz="1200" b="0" i="0" kern="1200" dirty="0">
                <a:solidFill>
                  <a:schemeClr val="tx1"/>
                </a:solidFill>
                <a:effectLst/>
                <a:latin typeface="Times New Roman" pitchFamily="18" charset="0"/>
                <a:ea typeface="ＭＳ Ｐ明朝" pitchFamily="18" charset="-128"/>
                <a:cs typeface="+mn-cs"/>
              </a:rPr>
              <a:t>STS is </a:t>
            </a:r>
            <a:r>
              <a:rPr kumimoji="1" lang="ja-JP" altLang="en-US" sz="1200" b="0" i="0" kern="1200" dirty="0">
                <a:solidFill>
                  <a:schemeClr val="tx1"/>
                </a:solidFill>
                <a:effectLst/>
                <a:latin typeface="Times New Roman" pitchFamily="18" charset="0"/>
                <a:ea typeface="ＭＳ Ｐ明朝" pitchFamily="18" charset="-128"/>
                <a:cs typeface="+mn-cs"/>
              </a:rPr>
              <a:t>a feature that grants temporary authorization and is inappropriate for granting mid- to long-term access rights.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3 is incorrect; </a:t>
            </a:r>
            <a:r>
              <a:rPr kumimoji="1" lang="en-US" altLang="ja-JP" sz="1200" b="0" i="0" kern="1200" dirty="0">
                <a:solidFill>
                  <a:schemeClr val="tx1"/>
                </a:solidFill>
                <a:effectLst/>
                <a:latin typeface="Times New Roman" pitchFamily="18" charset="0"/>
                <a:ea typeface="ＭＳ Ｐ明朝" pitchFamily="18" charset="-128"/>
                <a:cs typeface="+mn-cs"/>
              </a:rPr>
              <a:t>AWS Config does </a:t>
            </a:r>
            <a:r>
              <a:rPr kumimoji="1" lang="ja-JP" altLang="en-US" sz="1200" b="0" i="0" kern="1200" dirty="0">
                <a:solidFill>
                  <a:schemeClr val="tx1"/>
                </a:solidFill>
                <a:effectLst/>
                <a:latin typeface="Times New Roman" pitchFamily="18" charset="0"/>
                <a:ea typeface="ＭＳ Ｐ明朝" pitchFamily="18" charset="-128"/>
                <a:cs typeface="+mn-cs"/>
              </a:rPr>
              <a:t>not have the ability to grant access rights.</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ja-JP" altLang="en-US" sz="1200" b="0" i="0" kern="1200" dirty="0">
                <a:solidFill>
                  <a:schemeClr val="tx1"/>
                </a:solidFill>
                <a:effectLst/>
                <a:latin typeface="Times New Roman" pitchFamily="18" charset="0"/>
                <a:ea typeface="ＭＳ Ｐ明朝" pitchFamily="18" charset="-128"/>
                <a:cs typeface="+mn-cs"/>
              </a:rPr>
              <a:t>Option 4 is incorrect; it requires privilege management by </a:t>
            </a:r>
            <a:r>
              <a:rPr kumimoji="1" lang="en-US" altLang="ja-JP" sz="1200" b="0" i="0" kern="1200" dirty="0">
                <a:solidFill>
                  <a:schemeClr val="tx1"/>
                </a:solidFill>
                <a:effectLst/>
                <a:latin typeface="Times New Roman" pitchFamily="18" charset="0"/>
                <a:ea typeface="ＭＳ Ｐ明朝" pitchFamily="18" charset="-128"/>
                <a:cs typeface="+mn-cs"/>
              </a:rPr>
              <a:t>IAM </a:t>
            </a:r>
            <a:r>
              <a:rPr kumimoji="1" lang="ja-JP" altLang="en-US" sz="1200" b="0" i="0" kern="1200" dirty="0">
                <a:solidFill>
                  <a:schemeClr val="tx1"/>
                </a:solidFill>
                <a:effectLst/>
                <a:latin typeface="Times New Roman" pitchFamily="18" charset="0"/>
                <a:ea typeface="ＭＳ Ｐ明朝" pitchFamily="18" charset="-128"/>
                <a:cs typeface="+mn-cs"/>
              </a:rPr>
              <a:t>users and </a:t>
            </a:r>
            <a:r>
              <a:rPr kumimoji="1" lang="en-US" altLang="ja-JP" sz="1200" b="0" i="0" kern="1200" dirty="0">
                <a:solidFill>
                  <a:schemeClr val="tx1"/>
                </a:solidFill>
                <a:effectLst/>
                <a:latin typeface="Times New Roman" pitchFamily="18" charset="0"/>
                <a:ea typeface="ＭＳ Ｐ明朝" pitchFamily="18" charset="-128"/>
                <a:cs typeface="+mn-cs"/>
              </a:rPr>
              <a:t>IAM </a:t>
            </a:r>
            <a:r>
              <a:rPr kumimoji="1" lang="ja-JP" altLang="en-US" sz="1200" b="0" i="0" kern="1200" dirty="0">
                <a:solidFill>
                  <a:schemeClr val="tx1"/>
                </a:solidFill>
                <a:effectLst/>
                <a:latin typeface="Times New Roman" pitchFamily="18" charset="0"/>
                <a:ea typeface="ＭＳ Ｐ明朝" pitchFamily="18" charset="-128"/>
                <a:cs typeface="+mn-cs"/>
              </a:rPr>
              <a:t>roles, not by </a:t>
            </a:r>
            <a:r>
              <a:rPr kumimoji="1" lang="en-US" altLang="ja-JP" sz="1200" b="0" i="0" kern="1200" dirty="0">
                <a:solidFill>
                  <a:schemeClr val="tx1"/>
                </a:solidFill>
                <a:effectLst/>
                <a:latin typeface="Times New Roman" pitchFamily="18" charset="0"/>
                <a:ea typeface="ＭＳ Ｐ明朝" pitchFamily="18" charset="-128"/>
                <a:cs typeface="+mn-cs"/>
              </a:rPr>
              <a:t>IAM </a:t>
            </a:r>
            <a:r>
              <a:rPr kumimoji="1" lang="ja-JP" altLang="en-US" sz="1200" b="0" i="0" kern="1200" dirty="0">
                <a:solidFill>
                  <a:schemeClr val="tx1"/>
                </a:solidFill>
                <a:effectLst/>
                <a:latin typeface="Times New Roman" pitchFamily="18" charset="0"/>
                <a:ea typeface="ＭＳ Ｐ明朝" pitchFamily="18" charset="-128"/>
                <a:cs typeface="+mn-cs"/>
              </a:rPr>
              <a:t>access keys</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78</a:t>
            </a:fld>
            <a:endParaRPr lang="en-US" altLang="ja-JP"/>
          </a:p>
        </p:txBody>
      </p:sp>
    </p:spTree>
    <p:extLst>
      <p:ext uri="{BB962C8B-B14F-4D97-AF65-F5344CB8AC3E}">
        <p14:creationId xmlns:p14="http://schemas.microsoft.com/office/powerpoint/2010/main" val="1904353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79</a:t>
            </a:fld>
            <a:endParaRPr lang="en-US" altLang="ja-JP"/>
          </a:p>
        </p:txBody>
      </p:sp>
    </p:spTree>
    <p:extLst>
      <p:ext uri="{BB962C8B-B14F-4D97-AF65-F5344CB8AC3E}">
        <p14:creationId xmlns:p14="http://schemas.microsoft.com/office/powerpoint/2010/main" val="42103051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2</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option: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Enable API Gateway Caching - Amazon API Gateway is a fully managed service that makes it easy for developers to create, publish, maintain, monitor, and secure APIs at any scale. APIs act as the "front door" for applications to access data, business logic, or functionality from your backend services. Using API Gateway, you can create RESTful APIs and WebSocket APIs that enable real-time two-way communication applications. API Gateway supports containerized and serverless workloads, as well as web applications.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enable API caching in Amazon API Gateway to cache your endpoint's responses. With caching, you can reduce the number of calls made to your endpoint and also improve the latency of requests to your API. When you enable caching for a stage, API Gateway caches responses from your endpoint for a specified time-to-live (TTL) period, in seconds. API Gateway then responds to the request by looking up the endpoint response from the cache instead of requesting your endpoint. The default TTL value for API caching is 300 seconds. The maximum TTL value is 3600 seconds. TTL=0 means caching is disabled. Using API Gateway Caching feature is the answer for the use case, as we can accept stale data for about 24 hours.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options: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Add Aurora Read Replicas - Amazon Aurora features a distributed, fault-tolerant, self-healing storage system that auto-scales up to 64TB per database instance. It delivers high performance and availability with up to 15 low-latency read replicas, point-in-time recovery, continuous backup to Amazon S3, and replication across three Availability Zones (AZs).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Aurora Read Replicas are independent endpoints in an Aurora DB cluster, best used for scaling read operations and increasing availability. Up to 15 Aurora Replicas can be distributed across the Availability Zones that a DB cluster spans within an AWS Region. The DB cluster volume is made up of multiple copies of the data for the DB cluster. However, the data in the cluster volume is represented as a single, logical volume to the primary instance and to Aurora Replicas in the DB cluster. Adding Aurora Read Replicas would greatly increase the cost, therefore this option is ruled out.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Switch to using an Application Load Balancer - An Application Load Balancer functions at the application layer, the seventh layer of the Open Systems Interconnection (OSI) model. After the load balancer receives a request, it evaluates the listener rules in priority order to determine which rule to apply, and then selects a target from the target group for the rule action. You can configure listener rules to route requests to different target groups based on the content of the application traffic. Switching to a Load Balancer would not improve the current status as we need a caching mechanism.</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Enable AWS Lambda In Memory Caching - AWS Lambda has no native in-memory caching capability. Lambda is a serverless compute capacity. This option is incorrect and has been added as a distractor.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https://docs.aws.amazon.com/apigateway/latest/developerguide/api-gateway-caching.html</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80</a:t>
            </a:fld>
            <a:endParaRPr lang="en-US" altLang="ja-JP"/>
          </a:p>
        </p:txBody>
      </p:sp>
    </p:spTree>
    <p:extLst>
      <p:ext uri="{BB962C8B-B14F-4D97-AF65-F5344CB8AC3E}">
        <p14:creationId xmlns:p14="http://schemas.microsoft.com/office/powerpoint/2010/main" val="3436226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3</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You can enable API caching in Amazon API Gateway to cache your endpoint's responses. With caching, you can reduce the number of calls made to your endpoint and also improve the latency of requests to your API.</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When you enable caching for a stage, API Gateway caches responses from your endpoint for a specified time-to-live (TTL) period, in seconds. API Gateway then responds to the request by looking up the endpoint response from the cache instead of making a request to your endpoint. The default TTL value for API caching is 300 seconds. The maximum TTL value is 3600 seconds. TTL=0 means caching is disabled.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"Using time-to-live (TTL) settings"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"Configure the throttling feature" is incorrect. You can throttle and monitor requests to protect your back-end, but the cache is used to reduce the load on the back-end.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"Enable bursting" is incorrect. Bursting isn't an API Gateway feature that you can enable or disable.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"Using CloudFront controls" is incorrect. CloudFront is a bogus answer as even though it does have a cache of its own it won't help you to enhance the performance of the API Gateway cache.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https://docs.aws.amazon.com/apigateway/latest/developerguide/api-gateway-caching.html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https://digitalcloud.training/certification-training/aws-solutions-architect-associate/networking-and-content-delivery/amazon-api-gateway/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81</a:t>
            </a:fld>
            <a:endParaRPr lang="en-US" altLang="ja-JP"/>
          </a:p>
        </p:txBody>
      </p:sp>
    </p:spTree>
    <p:extLst>
      <p:ext uri="{BB962C8B-B14F-4D97-AF65-F5344CB8AC3E}">
        <p14:creationId xmlns:p14="http://schemas.microsoft.com/office/powerpoint/2010/main" val="1678941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82</a:t>
            </a:fld>
            <a:endParaRPr lang="en-US" altLang="ja-JP"/>
          </a:p>
        </p:txBody>
      </p:sp>
    </p:spTree>
    <p:extLst>
      <p:ext uri="{BB962C8B-B14F-4D97-AF65-F5344CB8AC3E}">
        <p14:creationId xmlns:p14="http://schemas.microsoft.com/office/powerpoint/2010/main" val="276608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err="1">
                <a:solidFill>
                  <a:schemeClr val="tx1"/>
                </a:solidFill>
                <a:effectLst/>
                <a:latin typeface="Times New Roman" pitchFamily="18" charset="0"/>
                <a:ea typeface="ＭＳ Ｐ明朝" pitchFamily="18" charset="-128"/>
                <a:cs typeface="+mn-cs"/>
              </a:rPr>
              <a:t>Xplanation </a:t>
            </a:r>
            <a:r>
              <a:rPr kumimoji="1" lang="ja-JP" altLang="en-US" sz="1200" b="0" i="0" kern="1200" dirty="0">
                <a:solidFill>
                  <a:schemeClr val="tx1"/>
                </a:solidFill>
                <a:effectLst/>
                <a:latin typeface="Times New Roman" pitchFamily="18" charset="0"/>
                <a:ea typeface="ＭＳ Ｐ明朝" pitchFamily="18" charset="-128"/>
                <a:cs typeface="+mn-cs"/>
              </a:rPr>
              <a:t>2, 5</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Default security groups have inbound allow rules (allowing traffic from within the group) whereas custom security groups do not have inbound allow rules (all inbound traffic is denied by default). All outbound traffic is allowed by default in custom and default security groups.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"There is an inbound rule that allows all traffic from the security group itself" is a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"There is an outbound rule that allows all traffic to all addresses" is also a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"There is an inbound rule that allows all traffic from any address" is incorrect as explained above.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"There is an outbound rule that allows all traffic to the security group itself" is incorrect as explained above.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"There is an outbound rule that allows traffic to the VPC router" is incorrect as explained above.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https://docs.aws.amazon.com/vpc/latest/userguide/VPC_SecurityGroups.html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https://digitalcloud.training/certification-training/aws-solutions-architect-associate/networking-and-content-delivery/amazon-vpc/</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a:t>
            </a:fld>
            <a:endParaRPr lang="en-US" altLang="ja-JP"/>
          </a:p>
        </p:txBody>
      </p:sp>
    </p:spTree>
    <p:extLst>
      <p:ext uri="{BB962C8B-B14F-4D97-AF65-F5344CB8AC3E}">
        <p14:creationId xmlns:p14="http://schemas.microsoft.com/office/powerpoint/2010/main" val="22364758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a:t>
            </a:r>
            <a:r>
              <a:rPr kumimoji="1" lang="ja-JP" altLang="en-US" sz="1200" b="0" i="0" kern="1200" dirty="0">
                <a:solidFill>
                  <a:schemeClr val="tx1"/>
                </a:solidFill>
                <a:effectLst/>
                <a:latin typeface="Times New Roman" pitchFamily="18" charset="0"/>
                <a:ea typeface="ＭＳ Ｐ明朝" pitchFamily="18" charset="-128"/>
                <a:cs typeface="+mn-cs"/>
              </a:rPr>
              <a:t>1</a:t>
            </a:r>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Per-client throttling limits are applied to clients that use API keys associated with your usage policy as client identifier. This can be applied to the single customer that is issuing excessive API requests. This is the best option to ensure that only one customer is affected.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 the diagram below, per-client throttling limits are set in a usage plan:</a:t>
            </a:r>
          </a:p>
          <a:p>
            <a:endParaRPr kumimoji="1" lang="en-US" altLang="ja-JP" sz="1200" b="0" i="0" kern="1200" dirty="0">
              <a:solidFill>
                <a:schemeClr val="tx1"/>
              </a:solidFill>
              <a:effectLst/>
              <a:latin typeface="Times New Roman" pitchFamily="18" charset="0"/>
              <a:ea typeface="ＭＳ Ｐ明朝" pitchFamily="18" charset="-128"/>
              <a:cs typeface="+mn-cs"/>
            </a:endParaRP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"Configure per-client throttling limits"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"Configure a server-side throttling limit" is incorrect. Server-side throttling limits are applied across all clients. These limit settings exist to prevent your API-and your account-from being overwhelmed by too many requests. In this case, the solutions architect need to apply the throttling to a single client.</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"Configure the per-method throttling limits" is incorrect. Per-method throttling limits apply to all customers using the same method. This will affect all customers who are using the API.</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"Configure the account-level throttling limits" is incorrect. Account-level throttling limits define the maximum steady-state request rate and burst limits for the account. This does not apply to individual customers.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https://docs.aws.amazon.com/apigateway/latest/developerguide/api-gateway-request-throttling.html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https://digitalcloud.training/certification-training/aws-solutions-architect-associate/networking-and-content-delivery/amazon-api-gateway/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83</a:t>
            </a:fld>
            <a:endParaRPr lang="en-US" altLang="ja-JP"/>
          </a:p>
        </p:txBody>
      </p:sp>
    </p:spTree>
    <p:extLst>
      <p:ext uri="{BB962C8B-B14F-4D97-AF65-F5344CB8AC3E}">
        <p14:creationId xmlns:p14="http://schemas.microsoft.com/office/powerpoint/2010/main" val="13965547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84</a:t>
            </a:fld>
            <a:endParaRPr lang="en-US" altLang="ja-JP"/>
          </a:p>
        </p:txBody>
      </p:sp>
    </p:spTree>
    <p:extLst>
      <p:ext uri="{BB962C8B-B14F-4D97-AF65-F5344CB8AC3E}">
        <p14:creationId xmlns:p14="http://schemas.microsoft.com/office/powerpoint/2010/main" val="14506559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86</a:t>
            </a:fld>
            <a:endParaRPr lang="en-US" altLang="ja-JP"/>
          </a:p>
        </p:txBody>
      </p:sp>
    </p:spTree>
    <p:extLst>
      <p:ext uri="{BB962C8B-B14F-4D97-AF65-F5344CB8AC3E}">
        <p14:creationId xmlns:p14="http://schemas.microsoft.com/office/powerpoint/2010/main" val="9084327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87</a:t>
            </a:fld>
            <a:endParaRPr lang="en-US" altLang="ja-JP"/>
          </a:p>
        </p:txBody>
      </p:sp>
    </p:spTree>
    <p:extLst>
      <p:ext uri="{BB962C8B-B14F-4D97-AF65-F5344CB8AC3E}">
        <p14:creationId xmlns:p14="http://schemas.microsoft.com/office/powerpoint/2010/main" val="33682011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The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Certified Solution Architect </a:t>
            </a:r>
            <a:r>
              <a:rPr kumimoji="1" lang="en-US" altLang="ja-JP" sz="1200" b="0" i="0" kern="1200" dirty="0">
                <a:solidFill>
                  <a:schemeClr val="tx1"/>
                </a:solidFill>
                <a:effectLst/>
                <a:latin typeface="Times New Roman" pitchFamily="18" charset="0"/>
                <a:ea typeface="ＭＳ Ｐ明朝" pitchFamily="18" charset="-128"/>
                <a:cs typeface="+mn-cs"/>
              </a:rPr>
              <a:t>- </a:t>
            </a:r>
            <a:r>
              <a:rPr kumimoji="1" lang="ja-JP" altLang="en-US" sz="1200" b="0" i="0" kern="1200" dirty="0">
                <a:solidFill>
                  <a:schemeClr val="tx1"/>
                </a:solidFill>
                <a:effectLst/>
                <a:latin typeface="Times New Roman" pitchFamily="18" charset="0"/>
                <a:ea typeface="ＭＳ Ｐ明朝" pitchFamily="18" charset="-128"/>
                <a:cs typeface="+mn-cs"/>
              </a:rPr>
              <a:t>Associate exam is designed for solution architects. Passing this exam will effectively demonstrate your knowledge of building and deploying secure and robust applications using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technology.</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88</a:t>
            </a:fld>
            <a:endParaRPr lang="en-US" altLang="ja-JP"/>
          </a:p>
        </p:txBody>
      </p:sp>
    </p:spTree>
    <p:extLst>
      <p:ext uri="{BB962C8B-B14F-4D97-AF65-F5344CB8AC3E}">
        <p14:creationId xmlns:p14="http://schemas.microsoft.com/office/powerpoint/2010/main" val="31920819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Times New Roman" pitchFamily="18" charset="0"/>
                <a:ea typeface="ＭＳ Ｐ明朝" pitchFamily="18" charset="-128"/>
                <a:cs typeface="+mn-cs"/>
              </a:rPr>
              <a:t>Option 4 is correct as it is the wrong one. Other </a:t>
            </a:r>
            <a:r>
              <a:rPr kumimoji="1" lang="en-US" altLang="ja-JP" sz="1200" b="0" i="0" kern="1200" dirty="0">
                <a:solidFill>
                  <a:schemeClr val="tx1"/>
                </a:solidFill>
                <a:effectLst/>
                <a:latin typeface="Times New Roman" pitchFamily="18" charset="0"/>
                <a:ea typeface="ＭＳ Ｐ明朝" pitchFamily="18" charset="-128"/>
                <a:cs typeface="+mn-cs"/>
              </a:rPr>
              <a:t>RDS </a:t>
            </a:r>
            <a:r>
              <a:rPr kumimoji="1" lang="ja-JP" altLang="en-US" sz="1200" b="0" i="0" kern="1200" dirty="0">
                <a:solidFill>
                  <a:schemeClr val="tx1"/>
                </a:solidFill>
                <a:effectLst/>
                <a:latin typeface="Times New Roman" pitchFamily="18" charset="0"/>
                <a:ea typeface="ＭＳ Ｐ明朝" pitchFamily="18" charset="-128"/>
                <a:cs typeface="+mn-cs"/>
              </a:rPr>
              <a:t>features allow fast reading using up to </a:t>
            </a:r>
            <a:r>
              <a:rPr kumimoji="1" lang="en-US" altLang="ja-JP" sz="1200" b="0" i="0" kern="1200" dirty="0">
                <a:solidFill>
                  <a:schemeClr val="tx1"/>
                </a:solidFill>
                <a:effectLst/>
                <a:latin typeface="Times New Roman" pitchFamily="18" charset="0"/>
                <a:ea typeface="ＭＳ Ｐ明朝" pitchFamily="18" charset="-128"/>
                <a:cs typeface="+mn-cs"/>
              </a:rPr>
              <a:t>5 </a:t>
            </a:r>
            <a:r>
              <a:rPr kumimoji="1" lang="ja-JP" altLang="en-US" sz="1200" b="0" i="0" kern="1200" dirty="0">
                <a:solidFill>
                  <a:schemeClr val="tx1"/>
                </a:solidFill>
                <a:effectLst/>
                <a:latin typeface="Times New Roman" pitchFamily="18" charset="0"/>
                <a:ea typeface="ＭＳ Ｐ明朝" pitchFamily="18" charset="-128"/>
                <a:cs typeface="+mn-cs"/>
              </a:rPr>
              <a:t>read replicas; </a:t>
            </a:r>
            <a:r>
              <a:rPr kumimoji="1" lang="en-US" altLang="ja-JP" sz="1200" b="0" i="0" kern="1200" dirty="0">
                <a:solidFill>
                  <a:schemeClr val="tx1"/>
                </a:solidFill>
                <a:effectLst/>
                <a:latin typeface="Times New Roman" pitchFamily="18" charset="0"/>
                <a:ea typeface="ＭＳ Ｐ明朝" pitchFamily="18" charset="-128"/>
                <a:cs typeface="+mn-cs"/>
              </a:rPr>
              <a:t>Aurora </a:t>
            </a:r>
            <a:r>
              <a:rPr kumimoji="1" lang="ja-JP" altLang="en-US" sz="1200" b="0" i="0" kern="1200" dirty="0">
                <a:solidFill>
                  <a:schemeClr val="tx1"/>
                </a:solidFill>
                <a:effectLst/>
                <a:latin typeface="Times New Roman" pitchFamily="18" charset="0"/>
                <a:ea typeface="ＭＳ Ｐ明朝" pitchFamily="18" charset="-128"/>
                <a:cs typeface="+mn-cs"/>
              </a:rPr>
              <a:t>allows fast reading using up to </a:t>
            </a:r>
            <a:r>
              <a:rPr kumimoji="1" lang="en-US" altLang="ja-JP" sz="1200" b="0" i="0" kern="1200" dirty="0">
                <a:solidFill>
                  <a:schemeClr val="tx1"/>
                </a:solidFill>
                <a:effectLst/>
                <a:latin typeface="Times New Roman" pitchFamily="18" charset="0"/>
                <a:ea typeface="ＭＳ Ｐ明朝" pitchFamily="18" charset="-128"/>
                <a:cs typeface="+mn-cs"/>
              </a:rPr>
              <a:t>15 </a:t>
            </a:r>
            <a:r>
              <a:rPr kumimoji="1" lang="ja-JP" altLang="en-US" sz="1200" b="0" i="0" kern="1200" dirty="0">
                <a:solidFill>
                  <a:schemeClr val="tx1"/>
                </a:solidFill>
                <a:effectLst/>
                <a:latin typeface="Times New Roman" pitchFamily="18" charset="0"/>
                <a:ea typeface="ＭＳ Ｐ明朝" pitchFamily="18" charset="-128"/>
                <a:cs typeface="+mn-cs"/>
              </a:rPr>
              <a:t>read replicas. All other features are correct.</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(Aurora) is a </a:t>
            </a:r>
            <a:r>
              <a:rPr kumimoji="1" lang="ja-JP" altLang="en-US" sz="1200" b="0" i="0" kern="1200" dirty="0">
                <a:solidFill>
                  <a:schemeClr val="tx1"/>
                </a:solidFill>
                <a:effectLst/>
                <a:latin typeface="Times New Roman" pitchFamily="18" charset="0"/>
                <a:ea typeface="ＭＳ Ｐ明朝" pitchFamily="18" charset="-128"/>
                <a:cs typeface="+mn-cs"/>
              </a:rPr>
              <a:t>fully managed relational database engine, compatible with </a:t>
            </a:r>
            <a:r>
              <a:rPr kumimoji="1" lang="en-US" altLang="ja-JP" sz="1200" b="0" i="0" kern="1200" dirty="0">
                <a:solidFill>
                  <a:schemeClr val="tx1"/>
                </a:solidFill>
                <a:effectLst/>
                <a:latin typeface="Times New Roman" pitchFamily="18" charset="0"/>
                <a:ea typeface="ＭＳ Ｐ明朝" pitchFamily="18" charset="-128"/>
                <a:cs typeface="+mn-cs"/>
              </a:rPr>
              <a:t>MySQL </a:t>
            </a:r>
            <a:r>
              <a:rPr kumimoji="1" lang="ja-JP" altLang="en-US"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a:solidFill>
                  <a:schemeClr val="tx1"/>
                </a:solidFill>
                <a:effectLst/>
                <a:latin typeface="Times New Roman" pitchFamily="18" charset="0"/>
                <a:ea typeface="ＭＳ Ｐ明朝" pitchFamily="18" charset="-128"/>
                <a:cs typeface="+mn-cs"/>
              </a:rPr>
              <a:t>PostgreSQL, </a:t>
            </a:r>
            <a:r>
              <a:rPr kumimoji="1" lang="ja-JP" altLang="en-US" sz="1200" b="0" i="0" kern="1200" dirty="0">
                <a:solidFill>
                  <a:schemeClr val="tx1"/>
                </a:solidFill>
                <a:effectLst/>
                <a:latin typeface="Times New Roman" pitchFamily="18" charset="0"/>
                <a:ea typeface="ＭＳ Ｐ明朝" pitchFamily="18" charset="-128"/>
                <a:cs typeface="+mn-cs"/>
              </a:rPr>
              <a:t>which combine the speed and reliability of high-end commercial databases with It combines the simplicity and cost-effectiveness of an open source database. The code, tools, and applications you currently use in your existing </a:t>
            </a:r>
            <a:r>
              <a:rPr kumimoji="1" lang="en-US" altLang="ja-JP" sz="1200" b="0" i="0" kern="1200" dirty="0">
                <a:solidFill>
                  <a:schemeClr val="tx1"/>
                </a:solidFill>
                <a:effectLst/>
                <a:latin typeface="Times New Roman" pitchFamily="18" charset="0"/>
                <a:ea typeface="ＭＳ Ｐ明朝" pitchFamily="18" charset="-128"/>
                <a:cs typeface="+mn-cs"/>
              </a:rPr>
              <a:t>MySQL </a:t>
            </a:r>
            <a:r>
              <a:rPr kumimoji="1" lang="ja-JP" altLang="en-US" sz="1200" b="0" i="0" kern="1200" dirty="0">
                <a:solidFill>
                  <a:schemeClr val="tx1"/>
                </a:solidFill>
                <a:effectLst/>
                <a:latin typeface="Times New Roman" pitchFamily="18" charset="0"/>
                <a:ea typeface="ＭＳ Ｐ明朝" pitchFamily="18" charset="-128"/>
                <a:cs typeface="+mn-cs"/>
              </a:rPr>
              <a:t>and </a:t>
            </a:r>
            <a:r>
              <a:rPr kumimoji="1" lang="en-US" altLang="ja-JP" sz="1200" b="0" i="0" kern="1200" dirty="0">
                <a:solidFill>
                  <a:schemeClr val="tx1"/>
                </a:solidFill>
                <a:effectLst/>
                <a:latin typeface="Times New Roman" pitchFamily="18" charset="0"/>
                <a:ea typeface="ＭＳ Ｐ明朝" pitchFamily="18" charset="-128"/>
                <a:cs typeface="+mn-cs"/>
              </a:rPr>
              <a:t>PostgreSQL </a:t>
            </a:r>
            <a:r>
              <a:rPr kumimoji="1" lang="ja-JP" altLang="en-US" sz="1200" b="0" i="0" kern="1200" dirty="0">
                <a:solidFill>
                  <a:schemeClr val="tx1"/>
                </a:solidFill>
                <a:effectLst/>
                <a:latin typeface="Times New Roman" pitchFamily="18" charset="0"/>
                <a:ea typeface="ＭＳ Ｐ明朝" pitchFamily="18" charset="-128"/>
                <a:cs typeface="+mn-cs"/>
              </a:rPr>
              <a:t>databases can be used in </a:t>
            </a:r>
            <a:r>
              <a:rPr kumimoji="1" lang="en-US" altLang="ja-JP" sz="1200" b="0" i="0" kern="1200" dirty="0">
                <a:solidFill>
                  <a:schemeClr val="tx1"/>
                </a:solidFill>
                <a:effectLst/>
                <a:latin typeface="Times New Roman" pitchFamily="18" charset="0"/>
                <a:ea typeface="ＭＳ Ｐ明朝" pitchFamily="18" charset="-128"/>
                <a:cs typeface="+mn-cs"/>
              </a:rPr>
              <a:t>Aurora as </a:t>
            </a:r>
            <a:r>
              <a:rPr kumimoji="1" lang="ja-JP" altLang="en-US" sz="1200" b="0" i="0" kern="1200" dirty="0">
                <a:solidFill>
                  <a:schemeClr val="tx1"/>
                </a:solidFill>
                <a:effectLst/>
                <a:latin typeface="Times New Roman" pitchFamily="18" charset="0"/>
                <a:ea typeface="ＭＳ Ｐ明朝" pitchFamily="18" charset="-128"/>
                <a:cs typeface="+mn-cs"/>
              </a:rPr>
              <a:t>well; </a:t>
            </a:r>
            <a:r>
              <a:rPr kumimoji="1" lang="en-US" altLang="ja-JP" sz="1200" b="0" i="0" kern="1200" dirty="0">
                <a:solidFill>
                  <a:schemeClr val="tx1"/>
                </a:solidFill>
                <a:effectLst/>
                <a:latin typeface="Times New Roman" pitchFamily="18" charset="0"/>
                <a:ea typeface="ＭＳ Ｐ明朝" pitchFamily="18" charset="-128"/>
                <a:cs typeface="+mn-cs"/>
              </a:rPr>
              <a:t>Aurora </a:t>
            </a:r>
            <a:r>
              <a:rPr kumimoji="1" lang="ja-JP" altLang="en-US" sz="1200" b="0" i="0" kern="1200" dirty="0">
                <a:solidFill>
                  <a:schemeClr val="tx1"/>
                </a:solidFill>
                <a:effectLst/>
                <a:latin typeface="Times New Roman" pitchFamily="18" charset="0"/>
                <a:ea typeface="ＭＳ Ｐ明朝" pitchFamily="18" charset="-128"/>
                <a:cs typeface="+mn-cs"/>
              </a:rPr>
              <a:t>allows you to reduce the throughput of </a:t>
            </a:r>
            <a:r>
              <a:rPr kumimoji="1" lang="en-US" altLang="ja-JP" sz="1200" b="0" i="0" kern="1200" dirty="0">
                <a:solidFill>
                  <a:schemeClr val="tx1"/>
                </a:solidFill>
                <a:effectLst/>
                <a:latin typeface="Times New Roman" pitchFamily="18" charset="0"/>
                <a:ea typeface="ＭＳ Ｐ明朝" pitchFamily="18" charset="-128"/>
                <a:cs typeface="+mn-cs"/>
              </a:rPr>
              <a:t>MySQL by 5 percent with a </a:t>
            </a:r>
            <a:r>
              <a:rPr kumimoji="1" lang="ja-JP" altLang="en-US" sz="1200" b="0" i="0" kern="1200" dirty="0">
                <a:solidFill>
                  <a:schemeClr val="tx1"/>
                </a:solidFill>
                <a:effectLst/>
                <a:latin typeface="Times New Roman" pitchFamily="18" charset="0"/>
                <a:ea typeface="ＭＳ Ｐ明朝" pitchFamily="18" charset="-128"/>
                <a:cs typeface="+mn-cs"/>
              </a:rPr>
              <a:t>small workload and without changing most of your existing applications. Deliver three </a:t>
            </a:r>
            <a:r>
              <a:rPr kumimoji="1" lang="en-US" altLang="ja-JP" sz="1200" b="0" i="0" kern="1200" dirty="0">
                <a:solidFill>
                  <a:schemeClr val="tx1"/>
                </a:solidFill>
                <a:effectLst/>
                <a:latin typeface="Times New Roman" pitchFamily="18" charset="0"/>
                <a:ea typeface="ＭＳ Ｐ明朝" pitchFamily="18" charset="-128"/>
                <a:cs typeface="+mn-cs"/>
              </a:rPr>
              <a:t>times </a:t>
            </a:r>
            <a:r>
              <a:rPr kumimoji="1" lang="ja-JP" altLang="en-US" sz="1200" b="0" i="0" kern="1200" dirty="0">
                <a:solidFill>
                  <a:schemeClr val="tx1"/>
                </a:solidFill>
                <a:effectLst/>
                <a:latin typeface="Times New Roman" pitchFamily="18" charset="0"/>
                <a:ea typeface="ＭＳ Ｐ明朝" pitchFamily="18" charset="-128"/>
                <a:cs typeface="+mn-cs"/>
              </a:rPr>
              <a:t>the throughput of </a:t>
            </a:r>
            <a:r>
              <a:rPr kumimoji="1" lang="en-US" altLang="ja-JP" sz="1200" b="0" i="0" kern="1200" dirty="0">
                <a:solidFill>
                  <a:schemeClr val="tx1"/>
                </a:solidFill>
                <a:effectLst/>
                <a:latin typeface="Times New Roman" pitchFamily="18" charset="0"/>
                <a:ea typeface="ＭＳ Ｐ明朝" pitchFamily="18" charset="-128"/>
                <a:cs typeface="+mn-cs"/>
              </a:rPr>
              <a:t>PostgreSQL.</a:t>
            </a:r>
          </a:p>
          <a:p>
            <a:endParaRPr kumimoji="1" lang="ja-JP" altLang="en-US"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Amazon Aurora </a:t>
            </a:r>
            <a:r>
              <a:rPr kumimoji="1" lang="ja-JP" altLang="en-US" sz="1200" b="0" i="0" kern="1200" dirty="0">
                <a:solidFill>
                  <a:schemeClr val="tx1"/>
                </a:solidFill>
                <a:effectLst/>
                <a:latin typeface="Times New Roman" pitchFamily="18" charset="0"/>
                <a:ea typeface="ＭＳ Ｐ明朝" pitchFamily="18" charset="-128"/>
                <a:cs typeface="+mn-cs"/>
              </a:rPr>
              <a:t>is designed to exceed </a:t>
            </a:r>
            <a:r>
              <a:rPr kumimoji="1" lang="en-US" altLang="ja-JP" sz="1200" b="0" i="0" kern="1200" dirty="0">
                <a:solidFill>
                  <a:schemeClr val="tx1"/>
                </a:solidFill>
                <a:effectLst/>
                <a:latin typeface="Times New Roman" pitchFamily="18" charset="0"/>
                <a:ea typeface="ＭＳ Ｐ明朝" pitchFamily="18" charset="-128"/>
                <a:cs typeface="+mn-cs"/>
              </a:rPr>
              <a:t>99.99% </a:t>
            </a:r>
            <a:r>
              <a:rPr kumimoji="1" lang="ja-JP" altLang="en-US" sz="1200" b="0" i="0" kern="1200" dirty="0">
                <a:solidFill>
                  <a:schemeClr val="tx1"/>
                </a:solidFill>
                <a:effectLst/>
                <a:latin typeface="Times New Roman" pitchFamily="18" charset="0"/>
                <a:ea typeface="ＭＳ Ｐ明朝" pitchFamily="18" charset="-128"/>
                <a:cs typeface="+mn-cs"/>
              </a:rPr>
              <a:t>availability by replicating </a:t>
            </a:r>
            <a:r>
              <a:rPr kumimoji="1" lang="en-US" altLang="ja-JP" sz="1200" b="0" i="0" kern="1200" dirty="0">
                <a:solidFill>
                  <a:schemeClr val="tx1"/>
                </a:solidFill>
                <a:effectLst/>
                <a:latin typeface="Times New Roman" pitchFamily="18" charset="0"/>
                <a:ea typeface="ＭＳ Ｐ明朝" pitchFamily="18" charset="-128"/>
                <a:cs typeface="+mn-cs"/>
              </a:rPr>
              <a:t>six </a:t>
            </a:r>
            <a:r>
              <a:rPr kumimoji="1" lang="ja-JP" altLang="en-US" sz="1200" b="0" i="0" kern="1200" dirty="0">
                <a:solidFill>
                  <a:schemeClr val="tx1"/>
                </a:solidFill>
                <a:effectLst/>
                <a:latin typeface="Times New Roman" pitchFamily="18" charset="0"/>
                <a:ea typeface="ＭＳ Ｐ明朝" pitchFamily="18" charset="-128"/>
                <a:cs typeface="+mn-cs"/>
              </a:rPr>
              <a:t>pieces of user data across </a:t>
            </a:r>
            <a:r>
              <a:rPr kumimoji="1" lang="en-US" altLang="ja-JP" sz="1200" b="0" i="0" kern="1200" dirty="0">
                <a:solidFill>
                  <a:schemeClr val="tx1"/>
                </a:solidFill>
                <a:effectLst/>
                <a:latin typeface="Times New Roman" pitchFamily="18" charset="0"/>
                <a:ea typeface="ＭＳ Ｐ明朝" pitchFamily="18" charset="-128"/>
                <a:cs typeface="+mn-cs"/>
              </a:rPr>
              <a:t>three </a:t>
            </a:r>
            <a:r>
              <a:rPr kumimoji="1" lang="ja-JP" altLang="en-US" sz="1200" b="0" i="0" kern="1200" dirty="0">
                <a:solidFill>
                  <a:schemeClr val="tx1"/>
                </a:solidFill>
                <a:effectLst/>
                <a:latin typeface="Times New Roman" pitchFamily="18" charset="0"/>
                <a:ea typeface="ＭＳ Ｐ明朝" pitchFamily="18" charset="-128"/>
                <a:cs typeface="+mn-cs"/>
              </a:rPr>
              <a:t>availability zones and continuously backing up to </a:t>
            </a:r>
            <a:r>
              <a:rPr kumimoji="1" lang="en-US" altLang="ja-JP" sz="1200" b="0" i="0" kern="1200" dirty="0">
                <a:solidFill>
                  <a:schemeClr val="tx1"/>
                </a:solidFill>
                <a:effectLst/>
                <a:latin typeface="Times New Roman" pitchFamily="18" charset="0"/>
                <a:ea typeface="ＭＳ Ｐ明朝" pitchFamily="18" charset="-128"/>
                <a:cs typeface="+mn-cs"/>
              </a:rPr>
              <a:t>Amazon S3. </a:t>
            </a:r>
            <a:r>
              <a:rPr kumimoji="1" lang="ja-JP" altLang="en-US" sz="1200" b="0" i="0" kern="1200" dirty="0">
                <a:solidFill>
                  <a:schemeClr val="tx1"/>
                </a:solidFill>
                <a:effectLst/>
                <a:latin typeface="Times New Roman" pitchFamily="18" charset="0"/>
                <a:ea typeface="ＭＳ Ｐ明朝" pitchFamily="18" charset="-128"/>
                <a:cs typeface="+mn-cs"/>
              </a:rPr>
              <a:t>Physical storage failures are recovered transparently, and instance failover is typically completed in less than </a:t>
            </a:r>
            <a:r>
              <a:rPr kumimoji="1" lang="en-US" altLang="ja-JP" sz="1200" b="0" i="0" kern="1200" dirty="0">
                <a:solidFill>
                  <a:schemeClr val="tx1"/>
                </a:solidFill>
                <a:effectLst/>
                <a:latin typeface="Times New Roman" pitchFamily="18" charset="0"/>
                <a:ea typeface="ＭＳ Ｐ明朝" pitchFamily="18" charset="-128"/>
                <a:cs typeface="+mn-cs"/>
              </a:rPr>
              <a:t>30 </a:t>
            </a:r>
            <a:r>
              <a:rPr kumimoji="1" lang="ja-JP" altLang="en-US" sz="1200" b="0" i="0" kern="1200" dirty="0">
                <a:solidFill>
                  <a:schemeClr val="tx1"/>
                </a:solidFill>
                <a:effectLst/>
                <a:latin typeface="Times New Roman" pitchFamily="18" charset="0"/>
                <a:ea typeface="ＭＳ Ｐ明朝" pitchFamily="18" charset="-128"/>
                <a:cs typeface="+mn-cs"/>
              </a:rPr>
              <a:t>seconds. With </a:t>
            </a:r>
            <a:r>
              <a:rPr kumimoji="1" lang="en-US" altLang="ja-JP" sz="1200" b="0" i="0" kern="1200" dirty="0">
                <a:solidFill>
                  <a:schemeClr val="tx1"/>
                </a:solidFill>
                <a:effectLst/>
                <a:latin typeface="Times New Roman" pitchFamily="18" charset="0"/>
                <a:ea typeface="ＭＳ Ｐ明朝" pitchFamily="18" charset="-128"/>
                <a:cs typeface="+mn-cs"/>
              </a:rPr>
              <a:t>Global Database, </a:t>
            </a:r>
            <a:r>
              <a:rPr kumimoji="1" lang="ja-JP" altLang="en-US" sz="1200" b="0" i="0" kern="1200" dirty="0">
                <a:solidFill>
                  <a:schemeClr val="tx1"/>
                </a:solidFill>
                <a:effectLst/>
                <a:latin typeface="Times New Roman" pitchFamily="18" charset="0"/>
                <a:ea typeface="ＭＳ Ｐ明朝" pitchFamily="18" charset="-128"/>
                <a:cs typeface="+mn-cs"/>
              </a:rPr>
              <a:t>a single </a:t>
            </a:r>
            <a:r>
              <a:rPr kumimoji="1" lang="en-US" altLang="ja-JP" sz="1200" b="0" i="0" kern="1200" dirty="0">
                <a:solidFill>
                  <a:schemeClr val="tx1"/>
                </a:solidFill>
                <a:effectLst/>
                <a:latin typeface="Times New Roman" pitchFamily="18" charset="0"/>
                <a:ea typeface="ＭＳ Ｐ明朝" pitchFamily="18" charset="-128"/>
                <a:cs typeface="+mn-cs"/>
              </a:rPr>
              <a:t>Aurora </a:t>
            </a:r>
            <a:r>
              <a:rPr kumimoji="1" lang="ja-JP" altLang="en-US" sz="1200" b="0" i="0" kern="1200" dirty="0">
                <a:solidFill>
                  <a:schemeClr val="tx1"/>
                </a:solidFill>
                <a:effectLst/>
                <a:latin typeface="Times New Roman" pitchFamily="18" charset="0"/>
                <a:ea typeface="ＭＳ Ｐ明朝" pitchFamily="18" charset="-128"/>
                <a:cs typeface="+mn-cs"/>
              </a:rPr>
              <a:t>database can be used across multiple </a:t>
            </a:r>
            <a:r>
              <a:rPr kumimoji="1" lang="en-US" altLang="ja-JP" sz="1200" b="0" i="0" kern="1200" dirty="0">
                <a:solidFill>
                  <a:schemeClr val="tx1"/>
                </a:solidFill>
                <a:effectLst/>
                <a:latin typeface="Times New Roman" pitchFamily="18" charset="0"/>
                <a:ea typeface="ＭＳ Ｐ明朝" pitchFamily="18" charset="-128"/>
                <a:cs typeface="+mn-cs"/>
              </a:rPr>
              <a:t>AWS </a:t>
            </a:r>
            <a:r>
              <a:rPr kumimoji="1" lang="ja-JP" altLang="en-US" sz="1200" b="0" i="0" kern="1200" dirty="0">
                <a:solidFill>
                  <a:schemeClr val="tx1"/>
                </a:solidFill>
                <a:effectLst/>
                <a:latin typeface="Times New Roman" pitchFamily="18" charset="0"/>
                <a:ea typeface="ＭＳ Ｐ明朝" pitchFamily="18" charset="-128"/>
                <a:cs typeface="+mn-cs"/>
              </a:rPr>
              <a:t>regions for fast local reads and quick disaster recovery. .</a:t>
            </a:r>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89</a:t>
            </a:fld>
            <a:endParaRPr lang="en-US" altLang="ja-JP"/>
          </a:p>
        </p:txBody>
      </p:sp>
    </p:spTree>
    <p:extLst>
      <p:ext uri="{BB962C8B-B14F-4D97-AF65-F5344CB8AC3E}">
        <p14:creationId xmlns:p14="http://schemas.microsoft.com/office/powerpoint/2010/main" val="30335233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90</a:t>
            </a:fld>
            <a:endParaRPr lang="en-US" altLang="ja-JP"/>
          </a:p>
        </p:txBody>
      </p:sp>
    </p:spTree>
    <p:extLst>
      <p:ext uri="{BB962C8B-B14F-4D97-AF65-F5344CB8AC3E}">
        <p14:creationId xmlns:p14="http://schemas.microsoft.com/office/powerpoint/2010/main" val="4899731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91</a:t>
            </a:fld>
            <a:endParaRPr lang="en-US" altLang="ja-JP"/>
          </a:p>
        </p:txBody>
      </p:sp>
    </p:spTree>
    <p:extLst>
      <p:ext uri="{BB962C8B-B14F-4D97-AF65-F5344CB8AC3E}">
        <p14:creationId xmlns:p14="http://schemas.microsoft.com/office/powerpoint/2010/main" val="38018241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92</a:t>
            </a:fld>
            <a:endParaRPr lang="en-US" altLang="ja-JP"/>
          </a:p>
        </p:txBody>
      </p:sp>
    </p:spTree>
    <p:extLst>
      <p:ext uri="{BB962C8B-B14F-4D97-AF65-F5344CB8AC3E}">
        <p14:creationId xmlns:p14="http://schemas.microsoft.com/office/powerpoint/2010/main" val="7212436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93</a:t>
            </a:fld>
            <a:endParaRPr lang="en-US" altLang="ja-JP"/>
          </a:p>
        </p:txBody>
      </p:sp>
    </p:spTree>
    <p:extLst>
      <p:ext uri="{BB962C8B-B14F-4D97-AF65-F5344CB8AC3E}">
        <p14:creationId xmlns:p14="http://schemas.microsoft.com/office/powerpoint/2010/main" val="45574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Times New Roman" pitchFamily="18" charset="0"/>
              <a:ea typeface="ＭＳ Ｐ明朝" pitchFamily="18" charset="-128"/>
              <a:cs typeface="+mn-cs"/>
            </a:endParaRP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a:t>
            </a:fld>
            <a:endParaRPr lang="en-US" altLang="ja-JP"/>
          </a:p>
        </p:txBody>
      </p:sp>
    </p:spTree>
    <p:extLst>
      <p:ext uri="{BB962C8B-B14F-4D97-AF65-F5344CB8AC3E}">
        <p14:creationId xmlns:p14="http://schemas.microsoft.com/office/powerpoint/2010/main" val="21792752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94</a:t>
            </a:fld>
            <a:endParaRPr lang="en-US" altLang="ja-JP"/>
          </a:p>
        </p:txBody>
      </p:sp>
    </p:spTree>
    <p:extLst>
      <p:ext uri="{BB962C8B-B14F-4D97-AF65-F5344CB8AC3E}">
        <p14:creationId xmlns:p14="http://schemas.microsoft.com/office/powerpoint/2010/main" val="42211477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95</a:t>
            </a:fld>
            <a:endParaRPr lang="en-US" altLang="ja-JP"/>
          </a:p>
        </p:txBody>
      </p:sp>
    </p:spTree>
    <p:extLst>
      <p:ext uri="{BB962C8B-B14F-4D97-AF65-F5344CB8AC3E}">
        <p14:creationId xmlns:p14="http://schemas.microsoft.com/office/powerpoint/2010/main" val="25113941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96</a:t>
            </a:fld>
            <a:endParaRPr lang="en-US" altLang="ja-JP"/>
          </a:p>
        </p:txBody>
      </p:sp>
    </p:spTree>
    <p:extLst>
      <p:ext uri="{BB962C8B-B14F-4D97-AF65-F5344CB8AC3E}">
        <p14:creationId xmlns:p14="http://schemas.microsoft.com/office/powerpoint/2010/main" val="26063439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97</a:t>
            </a:fld>
            <a:endParaRPr lang="en-US" altLang="ja-JP"/>
          </a:p>
        </p:txBody>
      </p:sp>
    </p:spTree>
    <p:extLst>
      <p:ext uri="{BB962C8B-B14F-4D97-AF65-F5344CB8AC3E}">
        <p14:creationId xmlns:p14="http://schemas.microsoft.com/office/powerpoint/2010/main" val="4255302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98</a:t>
            </a:fld>
            <a:endParaRPr lang="en-US" altLang="ja-JP"/>
          </a:p>
        </p:txBody>
      </p:sp>
    </p:spTree>
    <p:extLst>
      <p:ext uri="{BB962C8B-B14F-4D97-AF65-F5344CB8AC3E}">
        <p14:creationId xmlns:p14="http://schemas.microsoft.com/office/powerpoint/2010/main" val="40572105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Times New Roman" pitchFamily="18" charset="0"/>
                <a:ea typeface="ＭＳ Ｐ明朝" pitchFamily="18" charset="-128"/>
                <a:cs typeface="+mn-cs"/>
              </a:rPr>
              <a:t>Explanation 4,5</a:t>
            </a:r>
          </a:p>
          <a:p>
            <a:r>
              <a:rPr kumimoji="1" lang="en-US" altLang="ja-JP" sz="1200" b="0" i="0" kern="1200" dirty="0">
                <a:solidFill>
                  <a:schemeClr val="tx1"/>
                </a:solidFill>
                <a:effectLst/>
                <a:latin typeface="Times New Roman" pitchFamily="18" charset="0"/>
                <a:ea typeface="ＭＳ Ｐ明朝" pitchFamily="18" charset="-128"/>
                <a:cs typeface="+mn-cs"/>
              </a:rPr>
              <a:t>The architecture is already highly resilient but the may be subject to performance degradation if there are sudden increases in request rates. To resolve this situation Amazon Aurora Read Replicas can be used to serve read traffic which offloads requests from the main database. On the frontend an Amazon CloudFront distribution can be placed in front of the ALB and this will cache content for better performance and also offloads requests from the backend.</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"Add Amazon Aurora Replicas"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CORRECT: "Add an Amazon CloudFront distribution in front of the ALB" is the correct answer.</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"Add and AWS WAF in front of the ALB" is incorrect. A web application firewall protects applications from malicious attacks. It does not improve performance.</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"Add an AWS Transit Gateway to the Availability Zones" is incorrect as this is used to connect on-premises networks to VPCs.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INCORRECT: "Add an AWS Global Accelerator endpoint" is incorrect as this service is used for directing users to different instances of the application in different regions based on latency.</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References: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https://docs.aws.amazon.com/AmazonRDS/latest/AuroraUserGuide/Aurora.Replication.html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https://docs.aws.amazon.com/AmazonCloudFront/latest/DeveloperGuide/Introduction.html</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Save time with our exam-specific cheat sheets:</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https://digitalcloud.training/certification-training/aws-solutions-architect-associate/database/amazon-aurora/</a:t>
            </a:r>
          </a:p>
          <a:p>
            <a:endParaRPr kumimoji="1" lang="en-US" altLang="ja-JP" sz="1200" b="0" i="0" kern="1200" dirty="0">
              <a:solidFill>
                <a:schemeClr val="tx1"/>
              </a:solidFill>
              <a:effectLst/>
              <a:latin typeface="Times New Roman" pitchFamily="18" charset="0"/>
              <a:ea typeface="ＭＳ Ｐ明朝" pitchFamily="18" charset="-128"/>
              <a:cs typeface="+mn-cs"/>
            </a:endParaRPr>
          </a:p>
          <a:p>
            <a:r>
              <a:rPr kumimoji="1" lang="en-US" altLang="ja-JP" sz="1200" b="0" i="0" kern="1200" dirty="0">
                <a:solidFill>
                  <a:schemeClr val="tx1"/>
                </a:solidFill>
                <a:effectLst/>
                <a:latin typeface="Times New Roman" pitchFamily="18" charset="0"/>
                <a:ea typeface="ＭＳ Ｐ明朝" pitchFamily="18" charset="-128"/>
                <a:cs typeface="+mn-cs"/>
              </a:rPr>
              <a:t>https://digitalcloud.training/certification-training/aws-solutions-architect-associate/networking-and-content-delivery/amazon-cloudfront/</a:t>
            </a:r>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99</a:t>
            </a:fld>
            <a:endParaRPr lang="en-US" altLang="ja-JP"/>
          </a:p>
        </p:txBody>
      </p:sp>
    </p:spTree>
    <p:extLst>
      <p:ext uri="{BB962C8B-B14F-4D97-AF65-F5344CB8AC3E}">
        <p14:creationId xmlns:p14="http://schemas.microsoft.com/office/powerpoint/2010/main" val="18432681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100</a:t>
            </a:fld>
            <a:endParaRPr lang="en-US" altLang="ja-JP"/>
          </a:p>
        </p:txBody>
      </p:sp>
    </p:spTree>
    <p:extLst>
      <p:ext uri="{BB962C8B-B14F-4D97-AF65-F5344CB8AC3E}">
        <p14:creationId xmlns:p14="http://schemas.microsoft.com/office/powerpoint/2010/main" val="1738544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101</a:t>
            </a:fld>
            <a:endParaRPr lang="en-US" altLang="ja-JP"/>
          </a:p>
        </p:txBody>
      </p:sp>
    </p:spTree>
    <p:extLst>
      <p:ext uri="{BB962C8B-B14F-4D97-AF65-F5344CB8AC3E}">
        <p14:creationId xmlns:p14="http://schemas.microsoft.com/office/powerpoint/2010/main" val="40640757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102</a:t>
            </a:fld>
            <a:endParaRPr lang="en-US" altLang="ja-JP"/>
          </a:p>
        </p:txBody>
      </p:sp>
    </p:spTree>
    <p:extLst>
      <p:ext uri="{BB962C8B-B14F-4D97-AF65-F5344CB8AC3E}">
        <p14:creationId xmlns:p14="http://schemas.microsoft.com/office/powerpoint/2010/main" val="11742868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A59C432-3B8C-4DAF-9FB9-33E1F8887A75}" type="slidenum">
              <a:rPr lang="en-US" altLang="ja-JP" smtClean="0"/>
              <a:pPr/>
              <a:t>103</a:t>
            </a:fld>
            <a:endParaRPr lang="en-US" altLang="ja-JP"/>
          </a:p>
        </p:txBody>
      </p:sp>
    </p:spTree>
    <p:extLst>
      <p:ext uri="{BB962C8B-B14F-4D97-AF65-F5344CB8AC3E}">
        <p14:creationId xmlns:p14="http://schemas.microsoft.com/office/powerpoint/2010/main" val="421224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145410" name="Rectangle 2"/>
          <p:cNvSpPr>
            <a:spLocks noGrp="1" noChangeArrowheads="1"/>
          </p:cNvSpPr>
          <p:nvPr>
            <p:ph type="ctrTitle"/>
          </p:nvPr>
        </p:nvSpPr>
        <p:spPr>
          <a:xfrm>
            <a:off x="742950" y="2130425"/>
            <a:ext cx="8420100" cy="1470025"/>
          </a:xfrm>
        </p:spPr>
        <p:txBody>
          <a:bodyPr/>
          <a:lstStyle>
            <a:lvl1pPr>
              <a:defRPr/>
            </a:lvl1pPr>
          </a:lstStyle>
          <a:p>
            <a:r>
              <a:rPr lang="ja-JP" altLang="en-US"/>
              <a:t>マスタ タイトルの書式設定</a:t>
            </a:r>
          </a:p>
        </p:txBody>
      </p:sp>
      <p:sp>
        <p:nvSpPr>
          <p:cNvPr id="145411" name="Rectangle 3"/>
          <p:cNvSpPr>
            <a:spLocks noGrp="1" noChangeArrowheads="1"/>
          </p:cNvSpPr>
          <p:nvPr>
            <p:ph type="subTitle" idx="1"/>
          </p:nvPr>
        </p:nvSpPr>
        <p:spPr>
          <a:xfrm>
            <a:off x="1485900" y="3886200"/>
            <a:ext cx="6934200" cy="1752600"/>
          </a:xfrm>
        </p:spPr>
        <p:txBody>
          <a:bodyPr/>
          <a:lstStyle>
            <a:lvl1pPr algn="ctr">
              <a:defRPr/>
            </a:lvl1pPr>
          </a:lstStyle>
          <a:p>
            <a:r>
              <a:rPr lang="ja-JP" altLang="en-US"/>
              <a:t>マスタ サブタイトルの書式設定</a:t>
            </a:r>
          </a:p>
        </p:txBody>
      </p:sp>
      <p:sp>
        <p:nvSpPr>
          <p:cNvPr id="145412" name="Rectangle 4"/>
          <p:cNvSpPr>
            <a:spLocks noGrp="1" noChangeArrowheads="1"/>
          </p:cNvSpPr>
          <p:nvPr>
            <p:ph type="sldNum" sz="quarter" idx="4"/>
          </p:nvPr>
        </p:nvSpPr>
        <p:spPr>
          <a:xfrm>
            <a:off x="7099300" y="6245225"/>
            <a:ext cx="2311400" cy="476250"/>
          </a:xfrm>
        </p:spPr>
        <p:txBody>
          <a:bodyPr/>
          <a:lstStyle>
            <a:lvl1pPr>
              <a:defRPr/>
            </a:lvl1pPr>
          </a:lstStyle>
          <a:p>
            <a:r>
              <a:rPr lang="en-US" altLang="ja-JP"/>
              <a:t>- </a:t>
            </a:r>
            <a:fld id="{B38FC88F-4DB7-4BF9-BAE9-EA8C45A84E19}" type="slidenum">
              <a:rPr lang="en-US" altLang="ja-JP"/>
              <a:pPr/>
              <a:t>‹#›</a:t>
            </a:fld>
            <a:r>
              <a:rPr lang="en-US" altLang="ja-JP"/>
              <a:t>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917D3436-7176-40CD-99B1-ACC8E5D6CCDC}" type="slidenum">
              <a:rPr lang="en-US" altLang="ja-JP"/>
              <a:pPr/>
              <a:t>‹#›</a:t>
            </a:fld>
            <a:r>
              <a:rPr lang="en-US" altLang="ja-JP"/>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72313" y="228600"/>
            <a:ext cx="2109787" cy="50292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742950" y="228600"/>
            <a:ext cx="6176963" cy="50292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8D868523-4C19-4045-A8A6-358579839152}" type="slidenum">
              <a:rPr lang="en-US" altLang="ja-JP"/>
              <a:pPr/>
              <a:t>‹#›</a:t>
            </a:fld>
            <a:r>
              <a:rPr lang="en-US" altLang="ja-JP"/>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228600"/>
            <a:ext cx="8420100" cy="762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762000" y="1143000"/>
            <a:ext cx="413385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5048250" y="1143000"/>
            <a:ext cx="413385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スライド番号プレースホルダ 4"/>
          <p:cNvSpPr>
            <a:spLocks noGrp="1"/>
          </p:cNvSpPr>
          <p:nvPr>
            <p:ph type="sldNum" sz="quarter" idx="10"/>
          </p:nvPr>
        </p:nvSpPr>
        <p:spPr>
          <a:xfrm>
            <a:off x="7842250" y="6705600"/>
            <a:ext cx="2063750" cy="152400"/>
          </a:xfrm>
        </p:spPr>
        <p:txBody>
          <a:bodyPr/>
          <a:lstStyle>
            <a:lvl1pPr>
              <a:defRPr/>
            </a:lvl1pPr>
          </a:lstStyle>
          <a:p>
            <a:r>
              <a:rPr lang="en-US" altLang="ja-JP"/>
              <a:t>- </a:t>
            </a:r>
            <a:fld id="{B69994D9-43CA-43F7-BDFA-91EFCACFA470}" type="slidenum">
              <a:rPr lang="en-US" altLang="ja-JP"/>
              <a:pPr/>
              <a:t>‹#›</a:t>
            </a:fld>
            <a:r>
              <a:rPr lang="en-US" altLang="ja-JP"/>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825600" y="1422400"/>
            <a:ext cx="8254800" cy="4604400"/>
          </a:xfrm>
        </p:spPr>
        <p:txBody>
          <a:bodyPr/>
          <a:lstStyle>
            <a:lvl1pPr>
              <a:defRPr sz="975"/>
            </a:lvl1pPr>
            <a:lvl2pPr>
              <a:defRPr sz="975"/>
            </a:lvl2pPr>
            <a:lvl3pPr>
              <a:defRPr sz="975"/>
            </a:lvl3pPr>
            <a:lvl4pPr>
              <a:defRPr sz="975"/>
            </a:lvl4pPr>
            <a:lvl5pPr>
              <a:defRPr sz="975"/>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GB" dirty="0"/>
          </a:p>
        </p:txBody>
      </p:sp>
      <p:sp>
        <p:nvSpPr>
          <p:cNvPr id="5" name="Text Placeholder 4"/>
          <p:cNvSpPr>
            <a:spLocks noGrp="1"/>
          </p:cNvSpPr>
          <p:nvPr>
            <p:ph type="body" sz="quarter" idx="11" hasCustomPrompt="1"/>
          </p:nvPr>
        </p:nvSpPr>
        <p:spPr>
          <a:xfrm>
            <a:off x="825600" y="203863"/>
            <a:ext cx="8254800" cy="169200"/>
          </a:xfrm>
        </p:spPr>
        <p:txBody>
          <a:bodyPr anchor="b"/>
          <a:lstStyle>
            <a:lvl1pPr>
              <a:spcAft>
                <a:spcPts val="0"/>
              </a:spcAft>
              <a:defRPr sz="975"/>
            </a:lvl1pPr>
          </a:lstStyle>
          <a:p>
            <a:pPr lvl="0"/>
            <a:r>
              <a:rPr lang="en-US" dirty="0"/>
              <a:t>Super title here</a:t>
            </a:r>
          </a:p>
        </p:txBody>
      </p:sp>
      <p:sp>
        <p:nvSpPr>
          <p:cNvPr id="6" name="Title 5"/>
          <p:cNvSpPr>
            <a:spLocks noGrp="1"/>
          </p:cNvSpPr>
          <p:nvPr>
            <p:ph type="title"/>
          </p:nvPr>
        </p:nvSpPr>
        <p:spPr>
          <a:xfrm>
            <a:off x="825600" y="451575"/>
            <a:ext cx="8254800" cy="723600"/>
          </a:xfrm>
        </p:spPr>
        <p:txBody>
          <a:bodyPr/>
          <a:lstStyle>
            <a:lvl1pPr>
              <a:defRPr sz="1950"/>
            </a:lvl1pPr>
          </a:lstStyle>
          <a:p>
            <a:r>
              <a:rPr lang="ja-JP" altLang="en-US" dirty="0"/>
              <a:t>マスター タイトルの書式設定</a:t>
            </a:r>
            <a:endParaRPr lang="en-GB" dirty="0"/>
          </a:p>
        </p:txBody>
      </p:sp>
    </p:spTree>
    <p:extLst>
      <p:ext uri="{BB962C8B-B14F-4D97-AF65-F5344CB8AC3E}">
        <p14:creationId xmlns:p14="http://schemas.microsoft.com/office/powerpoint/2010/main" val="5229642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スライドタイトルとメッセージ">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sz="2200"/>
            </a:lvl1pPr>
          </a:lstStyle>
          <a:p>
            <a:r>
              <a:rPr lang="ja-JP" altLang="en-US" dirty="0"/>
              <a:t>スライドタイトルの入力</a:t>
            </a:r>
          </a:p>
        </p:txBody>
      </p:sp>
      <p:sp>
        <p:nvSpPr>
          <p:cNvPr id="3" name="コンテンツ プレースホルダー 2"/>
          <p:cNvSpPr>
            <a:spLocks noGrp="1"/>
          </p:cNvSpPr>
          <p:nvPr>
            <p:ph idx="1" hasCustomPrompt="1"/>
          </p:nvPr>
        </p:nvSpPr>
        <p:spPr>
          <a:xfrm>
            <a:off x="2" y="604362"/>
            <a:ext cx="8994510" cy="481489"/>
          </a:xfrm>
        </p:spPr>
        <p:txBody>
          <a:bodyPr/>
          <a:lstStyle>
            <a:lvl1pPr marL="0" indent="0">
              <a:lnSpc>
                <a:spcPts val="1900"/>
              </a:lnSpc>
              <a:buNone/>
              <a:defRPr sz="2000" b="1"/>
            </a:lvl1pPr>
            <a:lvl2pPr marL="177800" indent="0">
              <a:buNone/>
              <a:defRPr b="1"/>
            </a:lvl2pPr>
            <a:lvl3pPr marL="355600" indent="0">
              <a:buNone/>
              <a:defRPr b="1"/>
            </a:lvl3pPr>
          </a:lstStyle>
          <a:p>
            <a:pPr lvl="0"/>
            <a:r>
              <a:rPr lang="ja-JP" altLang="en-US" dirty="0"/>
              <a:t>メッセージの入力（</a:t>
            </a:r>
            <a:r>
              <a:rPr lang="en-US" altLang="ja-JP" dirty="0"/>
              <a:t>50</a:t>
            </a:r>
            <a:r>
              <a:rPr lang="ja-JP" altLang="en-US" dirty="0"/>
              <a:t>文字以内）</a:t>
            </a:r>
            <a:endParaRPr lang="en-US" altLang="ja-JP" dirty="0"/>
          </a:p>
        </p:txBody>
      </p:sp>
    </p:spTree>
    <p:extLst>
      <p:ext uri="{BB962C8B-B14F-4D97-AF65-F5344CB8AC3E}">
        <p14:creationId xmlns:p14="http://schemas.microsoft.com/office/powerpoint/2010/main" val="55556606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F096DCCB-D34B-42ED-8936-D7526D01D74B}" type="slidenum">
              <a:rPr lang="en-US" altLang="ja-JP"/>
              <a:pPr/>
              <a:t>‹#›</a:t>
            </a:fld>
            <a:r>
              <a:rPr lang="en-US" altLang="ja-JP"/>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00"/>
            <a:ext cx="8420100" cy="1362075"/>
          </a:xfrm>
        </p:spPr>
        <p:txBody>
          <a:bodyPr/>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F3D06492-1C47-4C90-AC37-D1103EFBCFAF}" type="slidenum">
              <a:rPr lang="en-US" altLang="ja-JP"/>
              <a:pPr/>
              <a:t>‹#›</a:t>
            </a:fld>
            <a:r>
              <a:rPr lang="en-US" altLang="ja-JP"/>
              <a:t>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762000" y="1600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5048250" y="16002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スライド番号プレースホルダ 4"/>
          <p:cNvSpPr>
            <a:spLocks noGrp="1"/>
          </p:cNvSpPr>
          <p:nvPr>
            <p:ph type="sldNum" sz="quarter" idx="10"/>
          </p:nvPr>
        </p:nvSpPr>
        <p:spPr/>
        <p:txBody>
          <a:bodyPr/>
          <a:lstStyle>
            <a:lvl1pPr>
              <a:defRPr/>
            </a:lvl1pPr>
          </a:lstStyle>
          <a:p>
            <a:r>
              <a:rPr lang="en-US" altLang="ja-JP"/>
              <a:t>- </a:t>
            </a:r>
            <a:fld id="{BBA0488A-6755-4345-AD60-2C85B1085E21}" type="slidenum">
              <a:rPr lang="en-US" altLang="ja-JP"/>
              <a:pPr/>
              <a:t>‹#›</a:t>
            </a:fld>
            <a:r>
              <a:rPr lang="en-US" altLang="ja-JP"/>
              <a:t> -</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スライド番号プレースホルダ 6"/>
          <p:cNvSpPr>
            <a:spLocks noGrp="1"/>
          </p:cNvSpPr>
          <p:nvPr>
            <p:ph type="sldNum" sz="quarter" idx="10"/>
          </p:nvPr>
        </p:nvSpPr>
        <p:spPr/>
        <p:txBody>
          <a:bodyPr/>
          <a:lstStyle>
            <a:lvl1pPr>
              <a:defRPr/>
            </a:lvl1pPr>
          </a:lstStyle>
          <a:p>
            <a:r>
              <a:rPr lang="en-US" altLang="ja-JP"/>
              <a:t>- </a:t>
            </a:r>
            <a:fld id="{6E4A3276-2EA3-4B9C-B69B-945AF5BEA1B2}" type="slidenum">
              <a:rPr lang="en-US" altLang="ja-JP"/>
              <a:pPr/>
              <a:t>‹#›</a:t>
            </a:fld>
            <a:r>
              <a:rPr lang="en-US" altLang="ja-JP"/>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atin typeface="游明朝" panose="02020400000000000000" pitchFamily="18" charset="-128"/>
                <a:ea typeface="游明朝" panose="02020400000000000000" pitchFamily="18" charset="-128"/>
              </a:defRPr>
            </a:lvl1pPr>
          </a:lstStyle>
          <a:p>
            <a:r>
              <a:rPr lang="ja-JP" altLang="en-US"/>
              <a:t>マスタ タイトルの書式設定</a:t>
            </a:r>
          </a:p>
        </p:txBody>
      </p:sp>
      <p:sp>
        <p:nvSpPr>
          <p:cNvPr id="3" name="コンテンツ プレースホルダ 2"/>
          <p:cNvSpPr>
            <a:spLocks noGrp="1"/>
          </p:cNvSpPr>
          <p:nvPr>
            <p:ph idx="1"/>
          </p:nvPr>
        </p:nvSpPr>
        <p:spPr/>
        <p:txBody>
          <a:bodyPr/>
          <a:lstStyle>
            <a:lvl1pPr>
              <a:defRPr>
                <a:latin typeface="游明朝" panose="02020400000000000000" pitchFamily="18" charset="-128"/>
                <a:ea typeface="游明朝" panose="02020400000000000000" pitchFamily="18" charset="-128"/>
              </a:defRPr>
            </a:lvl1pPr>
            <a:lvl2pPr>
              <a:defRPr>
                <a:latin typeface="游明朝" panose="02020400000000000000" pitchFamily="18" charset="-128"/>
                <a:ea typeface="游明朝" panose="02020400000000000000" pitchFamily="18" charset="-128"/>
              </a:defRPr>
            </a:lvl2pPr>
            <a:lvl3pPr>
              <a:defRPr>
                <a:latin typeface="游明朝" panose="02020400000000000000" pitchFamily="18" charset="-128"/>
                <a:ea typeface="游明朝" panose="02020400000000000000" pitchFamily="18" charset="-128"/>
              </a:defRPr>
            </a:lvl3pPr>
            <a:lvl4pPr>
              <a:defRPr>
                <a:latin typeface="游明朝" panose="02020400000000000000" pitchFamily="18" charset="-128"/>
                <a:ea typeface="游明朝" panose="02020400000000000000" pitchFamily="18" charset="-128"/>
              </a:defRPr>
            </a:lvl4pPr>
            <a:lvl5pPr>
              <a:defRPr>
                <a:latin typeface="游明朝" panose="02020400000000000000" pitchFamily="18" charset="-128"/>
                <a:ea typeface="游明朝" panose="02020400000000000000" pitchFamily="18" charset="-128"/>
              </a:defRPr>
            </a:lvl5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3"/>
          <p:cNvSpPr>
            <a:spLocks noGrp="1"/>
          </p:cNvSpPr>
          <p:nvPr>
            <p:ph type="sldNum" sz="quarter" idx="10"/>
          </p:nvPr>
        </p:nvSpPr>
        <p:spPr/>
        <p:txBody>
          <a:bodyPr/>
          <a:lstStyle>
            <a:lvl1pPr>
              <a:defRPr>
                <a:latin typeface="游明朝" panose="02020400000000000000" pitchFamily="18" charset="-128"/>
                <a:ea typeface="游明朝" panose="02020400000000000000" pitchFamily="18" charset="-128"/>
              </a:defRPr>
            </a:lvl1pPr>
          </a:lstStyle>
          <a:p>
            <a:r>
              <a:rPr lang="en-US" altLang="ja-JP"/>
              <a:t>- </a:t>
            </a:r>
            <a:fld id="{CA30A823-9F59-4BEA-83CA-59D0BA70BD3F}" type="slidenum">
              <a:rPr lang="en-US" altLang="ja-JP" smtClean="0"/>
              <a:pPr/>
              <a:t>‹#›</a:t>
            </a:fld>
            <a:r>
              <a:rPr lang="en-US" altLang="ja-JP"/>
              <a:t>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スライド番号プレースホルダ 2"/>
          <p:cNvSpPr>
            <a:spLocks noGrp="1"/>
          </p:cNvSpPr>
          <p:nvPr>
            <p:ph type="sldNum" sz="quarter" idx="10"/>
          </p:nvPr>
        </p:nvSpPr>
        <p:spPr/>
        <p:txBody>
          <a:bodyPr/>
          <a:lstStyle>
            <a:lvl1pPr>
              <a:defRPr/>
            </a:lvl1pPr>
          </a:lstStyle>
          <a:p>
            <a:r>
              <a:rPr lang="en-US" altLang="ja-JP"/>
              <a:t>- </a:t>
            </a:r>
            <a:fld id="{D82D7397-2D42-4A10-9D6A-C7AD4F498214}" type="slidenum">
              <a:rPr lang="en-US" altLang="ja-JP"/>
              <a:pPr/>
              <a:t>‹#›</a:t>
            </a:fld>
            <a:r>
              <a:rPr lang="en-US" altLang="ja-JP"/>
              <a:t>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lvl1pPr>
          </a:lstStyle>
          <a:p>
            <a:r>
              <a:rPr lang="en-US" altLang="ja-JP"/>
              <a:t>- </a:t>
            </a:r>
            <a:fld id="{480CF548-966D-4085-A29F-CF081613B762}" type="slidenum">
              <a:rPr lang="en-US" altLang="ja-JP"/>
              <a:pPr/>
              <a:t>‹#›</a:t>
            </a:fld>
            <a:r>
              <a:rPr lang="en-US" altLang="ja-JP"/>
              <a:t> -</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138"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スライド番号プレースホルダ 4"/>
          <p:cNvSpPr>
            <a:spLocks noGrp="1"/>
          </p:cNvSpPr>
          <p:nvPr>
            <p:ph type="sldNum" sz="quarter" idx="10"/>
          </p:nvPr>
        </p:nvSpPr>
        <p:spPr/>
        <p:txBody>
          <a:bodyPr/>
          <a:lstStyle>
            <a:lvl1pPr>
              <a:defRPr/>
            </a:lvl1pPr>
          </a:lstStyle>
          <a:p>
            <a:r>
              <a:rPr lang="en-US" altLang="ja-JP"/>
              <a:t>- </a:t>
            </a:r>
            <a:fld id="{B59E1214-F448-4C03-81AE-D966000B8FA4}" type="slidenum">
              <a:rPr lang="en-US" altLang="ja-JP"/>
              <a:pPr/>
              <a:t>‹#›</a:t>
            </a:fld>
            <a:r>
              <a:rPr lang="en-US" altLang="ja-JP"/>
              <a:t> -</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スライド番号プレースホルダ 4"/>
          <p:cNvSpPr>
            <a:spLocks noGrp="1"/>
          </p:cNvSpPr>
          <p:nvPr>
            <p:ph type="sldNum" sz="quarter" idx="10"/>
          </p:nvPr>
        </p:nvSpPr>
        <p:spPr/>
        <p:txBody>
          <a:bodyPr/>
          <a:lstStyle>
            <a:lvl1pPr>
              <a:defRPr/>
            </a:lvl1pPr>
          </a:lstStyle>
          <a:p>
            <a:r>
              <a:rPr lang="en-US" altLang="ja-JP"/>
              <a:t>- </a:t>
            </a:r>
            <a:fld id="{BA0701BE-CFC3-4282-B203-5E17419EF630}" type="slidenum">
              <a:rPr lang="en-US" altLang="ja-JP"/>
              <a:pPr/>
              <a:t>‹#›</a:t>
            </a:fld>
            <a:r>
              <a:rPr lang="en-US" altLang="ja-JP"/>
              <a:t> -</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A8B2787E-120A-4732-A248-49EA7C64CB5D}" type="slidenum">
              <a:rPr lang="en-US" altLang="ja-JP"/>
              <a:pPr/>
              <a:t>‹#›</a:t>
            </a:fld>
            <a:r>
              <a:rPr lang="en-US" altLang="ja-JP"/>
              <a:t> -</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7072313" y="228600"/>
            <a:ext cx="2109787" cy="54864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742950" y="228600"/>
            <a:ext cx="6176963" cy="54864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85C6DE3B-E2CA-4F14-8E59-8E0ACF50BB70}" type="slidenum">
              <a:rPr lang="en-US" altLang="ja-JP"/>
              <a:pPr/>
              <a:t>‹#›</a:t>
            </a:fld>
            <a:r>
              <a:rPr lang="en-US" altLang="ja-JP"/>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00"/>
            <a:ext cx="8420100" cy="1362075"/>
          </a:xfrm>
        </p:spPr>
        <p:txBody>
          <a:bodyPr/>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スライド番号プレースホルダ 3"/>
          <p:cNvSpPr>
            <a:spLocks noGrp="1"/>
          </p:cNvSpPr>
          <p:nvPr>
            <p:ph type="sldNum" sz="quarter" idx="10"/>
          </p:nvPr>
        </p:nvSpPr>
        <p:spPr/>
        <p:txBody>
          <a:bodyPr/>
          <a:lstStyle>
            <a:lvl1pPr>
              <a:defRPr/>
            </a:lvl1pPr>
          </a:lstStyle>
          <a:p>
            <a:r>
              <a:rPr lang="en-US" altLang="ja-JP"/>
              <a:t>- </a:t>
            </a:r>
            <a:fld id="{A3853A38-6643-46C6-9B6D-6EAD5623FDC3}" type="slidenum">
              <a:rPr lang="en-US" altLang="ja-JP"/>
              <a:pPr/>
              <a:t>‹#›</a:t>
            </a:fld>
            <a:r>
              <a:rPr lang="en-US" altLang="ja-JP"/>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762000" y="11430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5048250" y="1143000"/>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スライド番号プレースホルダ 4"/>
          <p:cNvSpPr>
            <a:spLocks noGrp="1"/>
          </p:cNvSpPr>
          <p:nvPr>
            <p:ph type="sldNum" sz="quarter" idx="10"/>
          </p:nvPr>
        </p:nvSpPr>
        <p:spPr/>
        <p:txBody>
          <a:bodyPr/>
          <a:lstStyle>
            <a:lvl1pPr>
              <a:defRPr/>
            </a:lvl1pPr>
          </a:lstStyle>
          <a:p>
            <a:r>
              <a:rPr lang="en-US" altLang="ja-JP"/>
              <a:t>- </a:t>
            </a:r>
            <a:fld id="{9725E62F-DA14-45E9-9D0F-2227832B56C3}" type="slidenum">
              <a:rPr lang="en-US" altLang="ja-JP"/>
              <a:pPr/>
              <a:t>‹#›</a:t>
            </a:fld>
            <a:r>
              <a:rPr lang="en-US" altLang="ja-JP"/>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スライド番号プレースホルダ 6"/>
          <p:cNvSpPr>
            <a:spLocks noGrp="1"/>
          </p:cNvSpPr>
          <p:nvPr>
            <p:ph type="sldNum" sz="quarter" idx="10"/>
          </p:nvPr>
        </p:nvSpPr>
        <p:spPr/>
        <p:txBody>
          <a:bodyPr/>
          <a:lstStyle>
            <a:lvl1pPr>
              <a:defRPr/>
            </a:lvl1pPr>
          </a:lstStyle>
          <a:p>
            <a:r>
              <a:rPr lang="en-US" altLang="ja-JP"/>
              <a:t>- </a:t>
            </a:r>
            <a:fld id="{1095D257-8BCF-4C95-948D-2CCE036E7E14}" type="slidenum">
              <a:rPr lang="en-US" altLang="ja-JP"/>
              <a:pPr/>
              <a:t>‹#›</a:t>
            </a:fld>
            <a:r>
              <a:rPr lang="en-US" altLang="ja-JP"/>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スライド番号プレースホルダ 2"/>
          <p:cNvSpPr>
            <a:spLocks noGrp="1"/>
          </p:cNvSpPr>
          <p:nvPr>
            <p:ph type="sldNum" sz="quarter" idx="10"/>
          </p:nvPr>
        </p:nvSpPr>
        <p:spPr/>
        <p:txBody>
          <a:bodyPr/>
          <a:lstStyle>
            <a:lvl1pPr>
              <a:defRPr/>
            </a:lvl1pPr>
          </a:lstStyle>
          <a:p>
            <a:r>
              <a:rPr lang="en-US" altLang="ja-JP"/>
              <a:t>- </a:t>
            </a:r>
            <a:fld id="{56D47030-1A1B-45D1-8567-F8A0E37E3401}" type="slidenum">
              <a:rPr lang="en-US" altLang="ja-JP"/>
              <a:pPr/>
              <a:t>‹#›</a:t>
            </a:fld>
            <a:r>
              <a:rPr lang="en-US" altLang="ja-JP"/>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 1"/>
          <p:cNvSpPr>
            <a:spLocks noGrp="1"/>
          </p:cNvSpPr>
          <p:nvPr>
            <p:ph type="sldNum" sz="quarter" idx="10"/>
          </p:nvPr>
        </p:nvSpPr>
        <p:spPr/>
        <p:txBody>
          <a:bodyPr/>
          <a:lstStyle>
            <a:lvl1pPr>
              <a:defRPr/>
            </a:lvl1pPr>
          </a:lstStyle>
          <a:p>
            <a:r>
              <a:rPr lang="en-US" altLang="ja-JP"/>
              <a:t>- </a:t>
            </a:r>
            <a:fld id="{9ECE9E63-EAB2-4367-B075-00439537BF4F}" type="slidenum">
              <a:rPr lang="en-US" altLang="ja-JP"/>
              <a:pPr/>
              <a:t>‹#›</a:t>
            </a:fld>
            <a:r>
              <a:rPr lang="en-US" altLang="ja-JP"/>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3050"/>
            <a:ext cx="3259138"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スライド番号プレースホルダ 4"/>
          <p:cNvSpPr>
            <a:spLocks noGrp="1"/>
          </p:cNvSpPr>
          <p:nvPr>
            <p:ph type="sldNum" sz="quarter" idx="10"/>
          </p:nvPr>
        </p:nvSpPr>
        <p:spPr/>
        <p:txBody>
          <a:bodyPr/>
          <a:lstStyle>
            <a:lvl1pPr>
              <a:defRPr/>
            </a:lvl1pPr>
          </a:lstStyle>
          <a:p>
            <a:r>
              <a:rPr lang="en-US" altLang="ja-JP"/>
              <a:t>- </a:t>
            </a:r>
            <a:fld id="{DE2A1C3A-F321-4F12-8F70-4DA58807FCAC}" type="slidenum">
              <a:rPr lang="en-US" altLang="ja-JP"/>
              <a:pPr/>
              <a:t>‹#›</a:t>
            </a:fld>
            <a:r>
              <a:rPr lang="en-US" altLang="ja-JP"/>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941513" y="4800600"/>
            <a:ext cx="59436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スライド番号プレースホルダ 4"/>
          <p:cNvSpPr>
            <a:spLocks noGrp="1"/>
          </p:cNvSpPr>
          <p:nvPr>
            <p:ph type="sldNum" sz="quarter" idx="10"/>
          </p:nvPr>
        </p:nvSpPr>
        <p:spPr/>
        <p:txBody>
          <a:bodyPr/>
          <a:lstStyle>
            <a:lvl1pPr>
              <a:defRPr/>
            </a:lvl1pPr>
          </a:lstStyle>
          <a:p>
            <a:r>
              <a:rPr lang="en-US" altLang="ja-JP"/>
              <a:t>- </a:t>
            </a:r>
            <a:fld id="{43E646AD-98B5-430F-85F9-03BA9EE15C19}" type="slidenum">
              <a:rPr lang="en-US" altLang="ja-JP"/>
              <a:pPr/>
              <a:t>‹#›</a:t>
            </a:fld>
            <a:r>
              <a:rPr lang="en-US" altLang="ja-JP"/>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42950" y="228600"/>
            <a:ext cx="8420100"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マスター タイトルの書式設定</a:t>
            </a:r>
          </a:p>
        </p:txBody>
      </p:sp>
      <p:sp>
        <p:nvSpPr>
          <p:cNvPr id="1027" name="Rectangle 3"/>
          <p:cNvSpPr>
            <a:spLocks noGrp="1" noChangeArrowheads="1"/>
          </p:cNvSpPr>
          <p:nvPr>
            <p:ph type="body" idx="1"/>
          </p:nvPr>
        </p:nvSpPr>
        <p:spPr bwMode="auto">
          <a:xfrm>
            <a:off x="762000" y="1143000"/>
            <a:ext cx="84201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30" name="Rectangle 6"/>
          <p:cNvSpPr>
            <a:spLocks noGrp="1" noChangeArrowheads="1"/>
          </p:cNvSpPr>
          <p:nvPr>
            <p:ph type="sldNum" sz="quarter" idx="4"/>
          </p:nvPr>
        </p:nvSpPr>
        <p:spPr bwMode="auto">
          <a:xfrm>
            <a:off x="7842250" y="6705600"/>
            <a:ext cx="2063750" cy="152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90000"/>
              </a:lnSpc>
              <a:defRPr sz="1000" b="1">
                <a:latin typeface="游明朝" panose="02020400000000000000" pitchFamily="18" charset="-128"/>
                <a:ea typeface="游明朝" panose="02020400000000000000" pitchFamily="18" charset="-128"/>
              </a:defRPr>
            </a:lvl1pPr>
          </a:lstStyle>
          <a:p>
            <a:r>
              <a:rPr lang="en-US" altLang="ja-JP"/>
              <a:t>- </a:t>
            </a:r>
            <a:fld id="{AC86B93D-1780-4937-BAC0-F6D0D8C2260B}" type="slidenum">
              <a:rPr lang="en-US" altLang="ja-JP" smtClean="0"/>
              <a:pPr/>
              <a:t>‹#›</a:t>
            </a:fld>
            <a:r>
              <a:rPr lang="en-US" altLang="ja-JP"/>
              <a:t> -</a:t>
            </a:r>
            <a:endParaRPr lang="en-US" altLang="ja-JP" dirty="0"/>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2" r:id="rId12"/>
    <p:sldLayoutId id="2147483673" r:id="rId13"/>
    <p:sldLayoutId id="2147483674" r:id="rId14"/>
  </p:sldLayoutIdLst>
  <p:hf hdr="0" dt="0"/>
  <p:txStyles>
    <p:title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p:titleStyle>
    <p:body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bwMode="auto">
          <a:xfrm>
            <a:off x="742950" y="228600"/>
            <a:ext cx="8420100"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マスター タイトルの書式設定</a:t>
            </a:r>
          </a:p>
        </p:txBody>
      </p:sp>
      <p:sp>
        <p:nvSpPr>
          <p:cNvPr id="179203" name="Rectangle 3"/>
          <p:cNvSpPr>
            <a:spLocks noGrp="1" noChangeArrowheads="1"/>
          </p:cNvSpPr>
          <p:nvPr>
            <p:ph type="body" idx="1"/>
          </p:nvPr>
        </p:nvSpPr>
        <p:spPr bwMode="auto">
          <a:xfrm>
            <a:off x="762000" y="1600200"/>
            <a:ext cx="84201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79204" name="Rectangle 4"/>
          <p:cNvSpPr>
            <a:spLocks noGrp="1" noChangeArrowheads="1"/>
          </p:cNvSpPr>
          <p:nvPr>
            <p:ph type="sldNum" sz="quarter" idx="4"/>
          </p:nvPr>
        </p:nvSpPr>
        <p:spPr bwMode="auto">
          <a:xfrm>
            <a:off x="7842250" y="6705600"/>
            <a:ext cx="2063750" cy="152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90000"/>
              </a:lnSpc>
              <a:defRPr sz="1000" b="1">
                <a:latin typeface="Arial" pitchFamily="34" charset="0"/>
              </a:defRPr>
            </a:lvl1pPr>
          </a:lstStyle>
          <a:p>
            <a:r>
              <a:rPr lang="en-US" altLang="ja-JP"/>
              <a:t>- </a:t>
            </a:r>
            <a:fld id="{3ECD352B-705B-4873-A42F-F7FA7AB7F736}" type="slidenum">
              <a:rPr lang="en-US" altLang="ja-JP"/>
              <a:pPr/>
              <a:t>‹#›</a:t>
            </a:fld>
            <a:r>
              <a:rPr lang="en-US" altLang="ja-JP"/>
              <a:t> -</a:t>
            </a:r>
          </a:p>
        </p:txBody>
      </p:sp>
    </p:spTree>
  </p:cSld>
  <p:clrMap bg1="dk2" tx1="lt1" bg2="dk1" tx2="lt2" accent1="accent1" accent2="accent2" accent3="accent3" accent4="accent4" accent5="accent5" accent6="accent6" hlink="hlink" folHlink="folHlink"/>
  <p:sldLayoutIdLst>
    <p:sldLayoutId id="214748365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mj-lt"/>
          <a:ea typeface="+mj-ea"/>
          <a:cs typeface="+mj-cs"/>
        </a:defRPr>
      </a:lvl1pPr>
      <a:lvl2pPr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3400" b="1">
          <a:solidFill>
            <a:schemeClr val="tx2"/>
          </a:solidFill>
          <a:effectLst>
            <a:outerShdw blurRad="38100" dist="38100" dir="2700000" algn="tl">
              <a:srgbClr val="000000"/>
            </a:outerShdw>
          </a:effectLst>
          <a:latin typeface="ＭＳ Ｐゴシック" pitchFamily="50" charset="-128"/>
          <a:ea typeface="ＭＳ Ｐゴシック" pitchFamily="50" charset="-128"/>
        </a:defRPr>
      </a:lvl9pPr>
    </p:titleStyle>
    <p:bodyStyle>
      <a:lvl1pPr algn="l" rtl="0" fontAlgn="base">
        <a:spcBef>
          <a:spcPct val="30000"/>
        </a:spcBef>
        <a:spcAft>
          <a:spcPct val="0"/>
        </a:spcAft>
        <a:defRPr kumimoji="1" sz="2600" b="1">
          <a:solidFill>
            <a:schemeClr val="tx1"/>
          </a:solidFill>
          <a:effectLst>
            <a:outerShdw blurRad="38100" dist="38100" dir="2700000" algn="tl">
              <a:srgbClr val="000000"/>
            </a:outerShdw>
          </a:effectLst>
          <a:latin typeface="+mn-lt"/>
          <a:ea typeface="+mn-ea"/>
          <a:cs typeface="+mn-cs"/>
        </a:defRPr>
      </a:lvl1pPr>
      <a:lvl2pPr marL="750888" indent="-393700" algn="l" rtl="0" fontAlgn="base">
        <a:spcBef>
          <a:spcPct val="30000"/>
        </a:spcBef>
        <a:spcAft>
          <a:spcPct val="0"/>
        </a:spcAft>
        <a:buClr>
          <a:schemeClr val="tx2"/>
        </a:buClr>
        <a:buFont typeface="Wingdings" pitchFamily="2" charset="2"/>
        <a:buChar char="l"/>
        <a:defRPr kumimoji="1" sz="2600" b="1">
          <a:solidFill>
            <a:schemeClr val="tx1"/>
          </a:solidFill>
          <a:effectLst>
            <a:outerShdw blurRad="38100" dist="38100" dir="2700000" algn="tl">
              <a:srgbClr val="000000"/>
            </a:outerShdw>
          </a:effectLst>
          <a:latin typeface="+mn-lt"/>
          <a:ea typeface="+mn-ea"/>
        </a:defRPr>
      </a:lvl2pPr>
      <a:lvl3pPr marL="1441450" indent="-393700" algn="l" rtl="0" fontAlgn="base">
        <a:spcBef>
          <a:spcPct val="30000"/>
        </a:spcBef>
        <a:spcAft>
          <a:spcPct val="0"/>
        </a:spcAft>
        <a:buClr>
          <a:schemeClr val="tx2"/>
        </a:buClr>
        <a:buChar char="–"/>
        <a:defRPr kumimoji="1" sz="2600" b="1">
          <a:solidFill>
            <a:schemeClr val="tx1"/>
          </a:solidFill>
          <a:effectLst>
            <a:outerShdw blurRad="38100" dist="38100" dir="2700000" algn="tl">
              <a:srgbClr val="000000"/>
            </a:outerShdw>
          </a:effectLst>
          <a:latin typeface="+mn-lt"/>
          <a:ea typeface="+mn-ea"/>
        </a:defRPr>
      </a:lvl3pPr>
      <a:lvl4pPr marL="2084388" indent="-357188" algn="l" rtl="0" fontAlgn="base">
        <a:spcBef>
          <a:spcPct val="30000"/>
        </a:spcBef>
        <a:spcAft>
          <a:spcPct val="0"/>
        </a:spcAft>
        <a:buClr>
          <a:schemeClr val="tx2"/>
        </a:buClr>
        <a:buSzPct val="70000"/>
        <a:buFont typeface="Wingdings" pitchFamily="2" charset="2"/>
        <a:buChar char="l"/>
        <a:defRPr kumimoji="1" sz="2600" b="1">
          <a:solidFill>
            <a:schemeClr val="tx1"/>
          </a:solidFill>
          <a:effectLst>
            <a:outerShdw blurRad="38100" dist="38100" dir="2700000" algn="tl">
              <a:srgbClr val="000000"/>
            </a:outerShdw>
          </a:effectLst>
          <a:latin typeface="+mn-lt"/>
          <a:ea typeface="+mn-ea"/>
        </a:defRPr>
      </a:lvl4pPr>
      <a:lvl5pPr marL="2703513" indent="-322263" algn="l" rtl="0" fontAlgn="base">
        <a:spcBef>
          <a:spcPct val="30000"/>
        </a:spcBef>
        <a:spcAft>
          <a:spcPct val="0"/>
        </a:spcAft>
        <a:buClr>
          <a:schemeClr val="tx2"/>
        </a:buClr>
        <a:buSzPct val="70000"/>
        <a:buChar char="–"/>
        <a:defRPr kumimoji="1" sz="2600" b="1">
          <a:solidFill>
            <a:schemeClr val="tx1"/>
          </a:solidFill>
          <a:effectLst>
            <a:outerShdw blurRad="38100" dist="38100" dir="2700000" algn="tl">
              <a:srgbClr val="000000"/>
            </a:outerShdw>
          </a:effectLst>
          <a:latin typeface="+mn-lt"/>
          <a:ea typeface="+mn-ea"/>
        </a:defRPr>
      </a:lvl5pPr>
      <a:lvl6pPr marL="3160713" indent="-322263" algn="l" rtl="0" fontAlgn="base">
        <a:spcBef>
          <a:spcPct val="30000"/>
        </a:spcBef>
        <a:spcAft>
          <a:spcPct val="0"/>
        </a:spcAft>
        <a:buClr>
          <a:schemeClr val="tx2"/>
        </a:buClr>
        <a:buSzPct val="70000"/>
        <a:buChar char="–"/>
        <a:defRPr kumimoji="1" sz="2600" b="1">
          <a:solidFill>
            <a:schemeClr val="tx1"/>
          </a:solidFill>
          <a:effectLst>
            <a:outerShdw blurRad="38100" dist="38100" dir="2700000" algn="tl">
              <a:srgbClr val="000000"/>
            </a:outerShdw>
          </a:effectLst>
          <a:latin typeface="+mn-lt"/>
          <a:ea typeface="+mn-ea"/>
        </a:defRPr>
      </a:lvl6pPr>
      <a:lvl7pPr marL="3617913" indent="-322263" algn="l" rtl="0" fontAlgn="base">
        <a:spcBef>
          <a:spcPct val="30000"/>
        </a:spcBef>
        <a:spcAft>
          <a:spcPct val="0"/>
        </a:spcAft>
        <a:buClr>
          <a:schemeClr val="tx2"/>
        </a:buClr>
        <a:buSzPct val="70000"/>
        <a:buChar char="–"/>
        <a:defRPr kumimoji="1" sz="2600" b="1">
          <a:solidFill>
            <a:schemeClr val="tx1"/>
          </a:solidFill>
          <a:effectLst>
            <a:outerShdw blurRad="38100" dist="38100" dir="2700000" algn="tl">
              <a:srgbClr val="000000"/>
            </a:outerShdw>
          </a:effectLst>
          <a:latin typeface="+mn-lt"/>
          <a:ea typeface="+mn-ea"/>
        </a:defRPr>
      </a:lvl7pPr>
      <a:lvl8pPr marL="4075113" indent="-322263" algn="l" rtl="0" fontAlgn="base">
        <a:spcBef>
          <a:spcPct val="30000"/>
        </a:spcBef>
        <a:spcAft>
          <a:spcPct val="0"/>
        </a:spcAft>
        <a:buClr>
          <a:schemeClr val="tx2"/>
        </a:buClr>
        <a:buSzPct val="70000"/>
        <a:buChar char="–"/>
        <a:defRPr kumimoji="1" sz="2600" b="1">
          <a:solidFill>
            <a:schemeClr val="tx1"/>
          </a:solidFill>
          <a:effectLst>
            <a:outerShdw blurRad="38100" dist="38100" dir="2700000" algn="tl">
              <a:srgbClr val="000000"/>
            </a:outerShdw>
          </a:effectLst>
          <a:latin typeface="+mn-lt"/>
          <a:ea typeface="+mn-ea"/>
        </a:defRPr>
      </a:lvl8pPr>
      <a:lvl9pPr marL="4532313" indent="-322263" algn="l" rtl="0" fontAlgn="base">
        <a:spcBef>
          <a:spcPct val="30000"/>
        </a:spcBef>
        <a:spcAft>
          <a:spcPct val="0"/>
        </a:spcAft>
        <a:buClr>
          <a:schemeClr val="tx2"/>
        </a:buClr>
        <a:buSzPct val="70000"/>
        <a:buChar char="–"/>
        <a:defRPr kumimoji="1" sz="2600" b="1">
          <a:solidFill>
            <a:schemeClr val="tx1"/>
          </a:solidFill>
          <a:effectLst>
            <a:outerShdw blurRad="38100" dist="38100" dir="2700000" algn="tl">
              <a:srgbClr val="000000"/>
            </a:outerShdw>
          </a:effectLst>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9.svg"/><Relationship Id="rId4" Type="http://schemas.openxmlformats.org/officeDocument/2006/relationships/image" Target="../media/image28.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0.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128.xml"/></Relationships>
</file>

<file path=ppt/slides/_rels/slide1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1.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8.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3.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8.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6.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1.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1.xml"/><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20.png"/><Relationship Id="rId2" Type="http://schemas.openxmlformats.org/officeDocument/2006/relationships/notesSlide" Target="../notesSlides/notesSlide195.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8.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2.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2.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6.xml"/><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7.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9.png"/><Relationship Id="rId2" Type="http://schemas.openxmlformats.org/officeDocument/2006/relationships/notesSlide" Target="../notesSlides/notesSlide224.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0.png"/><Relationship Id="rId4" Type="http://schemas.openxmlformats.org/officeDocument/2006/relationships/image" Target="../media/image27.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2.xml"/><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3.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0.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7.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3.xml"/></Relationships>
</file>

<file path=ppt/slides/_rels/slide2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255.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18.png"/><Relationship Id="rId4" Type="http://schemas.openxmlformats.org/officeDocument/2006/relationships/image" Target="../media/image17.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6.xml"/><Relationship Id="rId1" Type="http://schemas.openxmlformats.org/officeDocument/2006/relationships/slideLayout" Target="../slideLayouts/slideLayout13.xml"/><Relationship Id="rId4" Type="http://schemas.openxmlformats.org/officeDocument/2006/relationships/image" Target="../media/image65.jpe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3.xml"/><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9.xml"/><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3.xml"/></Relationships>
</file>

<file path=ppt/slides/_rels/slide2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6.xml"/><Relationship Id="rId1" Type="http://schemas.openxmlformats.org/officeDocument/2006/relationships/slideLayout" Target="../slideLayouts/slideLayout13.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7.xml"/><Relationship Id="rId1" Type="http://schemas.openxmlformats.org/officeDocument/2006/relationships/slideLayout" Target="../slideLayouts/slideLayout13.xml"/><Relationship Id="rId5" Type="http://schemas.openxmlformats.org/officeDocument/2006/relationships/image" Target="../media/image74.jpeg"/><Relationship Id="rId4" Type="http://schemas.openxmlformats.org/officeDocument/2006/relationships/image" Target="../media/image73.jpeg"/></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13.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0.xml"/><Relationship Id="rId1" Type="http://schemas.openxmlformats.org/officeDocument/2006/relationships/slideLayout" Target="../slideLayouts/slideLayout1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30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82.xml"/><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13.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13.xml"/></Relationships>
</file>

<file path=ppt/slides/_rels/slide3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3.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1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7.xml"/><Relationship Id="rId1" Type="http://schemas.openxmlformats.org/officeDocument/2006/relationships/slideLayout" Target="../slideLayouts/slideLayout1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13.xml"/></Relationships>
</file>

<file path=ppt/slides/_rels/slide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3.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13.xml"/></Relationships>
</file>

<file path=ppt/slides/_rels/slide3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7.xml"/><Relationship Id="rId1" Type="http://schemas.openxmlformats.org/officeDocument/2006/relationships/slideLayout" Target="../slideLayouts/slideLayout1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13.xml"/></Relationships>
</file>

<file path=ppt/slides/_rels/slide3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9.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2.xml"/><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13.xml"/></Relationships>
</file>

<file path=ppt/slides/_rels/slide3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4.xml"/><Relationship Id="rId1" Type="http://schemas.openxmlformats.org/officeDocument/2006/relationships/slideLayout" Target="../slideLayouts/slideLayout13.xml"/></Relationships>
</file>

<file path=ppt/slides/_rels/slide3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13.xml"/></Relationships>
</file>

<file path=ppt/slides/_rels/slide3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notesSlide" Target="../notesSlides/notesSlide316.xml"/></Relationships>
</file>

<file path=ppt/slides/_rels/slide34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aws.amazon.com/jp/blogs/news/optimizing-downstream-data-processing-with-amazon-kinesis-data-firehose-and-amazon-emr-running-apache-spark/" TargetMode="External"/><Relationship Id="rId5" Type="http://schemas.openxmlformats.org/officeDocument/2006/relationships/image" Target="../media/image82.png"/><Relationship Id="rId4" Type="http://schemas.openxmlformats.org/officeDocument/2006/relationships/notesSlide" Target="../notesSlides/notesSlide317.xml"/></Relationships>
</file>

<file path=ppt/slides/_rels/slide3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3.png"/><Relationship Id="rId4" Type="http://schemas.openxmlformats.org/officeDocument/2006/relationships/notesSlide" Target="../notesSlides/notesSlide318.xml"/></Relationships>
</file>

<file path=ppt/slides/_rels/slide34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4.png"/><Relationship Id="rId5" Type="http://schemas.openxmlformats.org/officeDocument/2006/relationships/image" Target="../media/image20.png"/><Relationship Id="rId4" Type="http://schemas.openxmlformats.org/officeDocument/2006/relationships/notesSlide" Target="../notesSlides/notesSlide319.xml"/></Relationships>
</file>

<file path=ppt/slides/_rels/slide34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3.png"/><Relationship Id="rId4" Type="http://schemas.openxmlformats.org/officeDocument/2006/relationships/notesSlide" Target="../notesSlides/notesSlide320.xml"/></Relationships>
</file>

<file path=ppt/slides/_rels/slide3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3.png"/></Relationships>
</file>

<file path=ppt/slides/_rels/slide3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image" Target="../media/image83.jpeg"/></Relationships>
</file>

<file path=ppt/slides/_rels/slide3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3.png"/></Relationships>
</file>

<file path=ppt/slides/_rels/slide3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3.png"/><Relationship Id="rId4" Type="http://schemas.openxmlformats.org/officeDocument/2006/relationships/notesSlide" Target="../notesSlides/notesSlide321.xml"/></Relationships>
</file>

<file path=ppt/slides/_rels/slide3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3.png"/><Relationship Id="rId5" Type="http://schemas.openxmlformats.org/officeDocument/2006/relationships/image" Target="../media/image84.png"/><Relationship Id="rId4" Type="http://schemas.openxmlformats.org/officeDocument/2006/relationships/notesSlide" Target="../notesSlides/notesSlide322.xml"/></Relationships>
</file>

<file path=ppt/slides/_rels/slide3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3.png"/><Relationship Id="rId4" Type="http://schemas.openxmlformats.org/officeDocument/2006/relationships/notesSlide" Target="../notesSlides/notesSlide323.xml"/></Relationships>
</file>

<file path=ppt/slides/_rels/slide3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85.png"/><Relationship Id="rId4" Type="http://schemas.openxmlformats.org/officeDocument/2006/relationships/notesSlide" Target="../notesSlides/notesSlide32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13.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1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13.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7.xml"/><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7.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9.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13.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13.xml"/></Relationships>
</file>

<file path=ppt/slides/_rels/slide3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3.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91.png"/></Relationships>
</file>

<file path=ppt/slides/_rels/slide3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4.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2.png"/></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3.xml"/></Relationships>
</file>

<file path=ppt/slides/_rels/slide3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6.xml"/><Relationship Id="rId1" Type="http://schemas.openxmlformats.org/officeDocument/2006/relationships/slideLayout" Target="../slideLayouts/slideLayout1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8.xml"/><Relationship Id="rId1" Type="http://schemas.openxmlformats.org/officeDocument/2006/relationships/slideLayout" Target="../slideLayouts/slideLayout13.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3.xml"/></Relationships>
</file>

<file path=ppt/slides/_rels/slide3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0.xml"/><Relationship Id="rId1" Type="http://schemas.openxmlformats.org/officeDocument/2006/relationships/slideLayout" Target="../slideLayouts/slideLayout13.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13.xml"/></Relationships>
</file>

<file path=ppt/slides/_rels/slide3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2.xml"/><Relationship Id="rId1" Type="http://schemas.openxmlformats.org/officeDocument/2006/relationships/slideLayout" Target="../slideLayouts/slideLayout1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13.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1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6.xml"/><Relationship Id="rId1" Type="http://schemas.openxmlformats.org/officeDocument/2006/relationships/slideLayout" Target="../slideLayouts/slideLayout1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3.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13.xml"/></Relationships>
</file>

<file path=ppt/slides/_rels/slide3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9.xml"/><Relationship Id="rId1" Type="http://schemas.openxmlformats.org/officeDocument/2006/relationships/slideLayout" Target="../slideLayouts/slideLayout1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2.xml"/><Relationship Id="rId1" Type="http://schemas.openxmlformats.org/officeDocument/2006/relationships/slideLayout" Target="../slideLayouts/slideLayout13.xml"/></Relationships>
</file>

<file path=ppt/slides/_rels/slide4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3.xml"/><Relationship Id="rId1" Type="http://schemas.openxmlformats.org/officeDocument/2006/relationships/slideLayout" Target="../slideLayouts/slideLayout13.xml"/></Relationships>
</file>

<file path=ppt/slides/_rels/slide4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4.xml"/><Relationship Id="rId1" Type="http://schemas.openxmlformats.org/officeDocument/2006/relationships/slideLayout" Target="../slideLayouts/slideLayout13.xml"/></Relationships>
</file>

<file path=ppt/slides/_rels/slide403.xml.rels><?xml version="1.0" encoding="UTF-8" standalone="yes"?>
<Relationships xmlns="http://schemas.openxmlformats.org/package/2006/relationships"><Relationship Id="rId3" Type="http://schemas.openxmlformats.org/officeDocument/2006/relationships/hyperlink" Target="https://aws.amazon.com/jp/aws-cost-management/aws-budgets/" TargetMode="External"/><Relationship Id="rId2" Type="http://schemas.openxmlformats.org/officeDocument/2006/relationships/notesSlide" Target="../notesSlides/notesSlide365.xml"/><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4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6.xml"/><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3" Type="http://schemas.openxmlformats.org/officeDocument/2006/relationships/hyperlink" Target="https://aws.amazon.com/jp/aws-cost-management/aws-cost-and-usage-reporting/" TargetMode="External"/><Relationship Id="rId2" Type="http://schemas.openxmlformats.org/officeDocument/2006/relationships/notesSlide" Target="../notesSlides/notesSlide367.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4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8.xml"/><Relationship Id="rId1" Type="http://schemas.openxmlformats.org/officeDocument/2006/relationships/slideLayout" Target="../slideLayouts/slideLayout13.xml"/></Relationships>
</file>

<file path=ppt/slides/_rels/slide40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20.png"/></Relationships>
</file>

<file path=ppt/slides/_rels/slide7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3.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4.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540972" y="2817072"/>
            <a:ext cx="4824056"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r>
              <a:rPr kumimoji="0" lang="ja-JP" altLang="en-US" sz="2600" dirty="0">
                <a:solidFill>
                  <a:srgbClr val="000000"/>
                </a:solidFill>
                <a:latin typeface="メイリオ" pitchFamily="50" charset="-128"/>
                <a:ea typeface="メイリオ" pitchFamily="50" charset="-128"/>
                <a:cs typeface="メイリオ" pitchFamily="50" charset="-128"/>
              </a:rPr>
              <a:t>Security Group</a:t>
            </a:r>
          </a:p>
        </p:txBody>
      </p:sp>
    </p:spTree>
    <p:extLst>
      <p:ext uri="{BB962C8B-B14F-4D97-AF65-F5344CB8AC3E}">
        <p14:creationId xmlns:p14="http://schemas.microsoft.com/office/powerpoint/2010/main" val="3245748993"/>
      </p:ext>
    </p:extLst>
  </p:cSld>
  <p:clrMapOvr>
    <a:masterClrMapping/>
  </p:clrMapOvr>
  <mc:AlternateContent xmlns:mc="http://schemas.openxmlformats.org/markup-compatibility/2006" xmlns:p14="http://schemas.microsoft.com/office/powerpoint/2010/main">
    <mc:Choice Requires="p14">
      <p:transition spd="slow" p14:dur="2000" advTm="6357"/>
    </mc:Choice>
    <mc:Fallback xmlns="">
      <p:transition spd="slow" advTm="63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Default Setting</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If you do not specify a security group, </a:t>
            </a:r>
            <a:r>
              <a:rPr lang="en-US" altLang="ja-JP" sz="2400" dirty="0">
                <a:solidFill>
                  <a:srgbClr val="002060"/>
                </a:solidFill>
                <a:latin typeface="メイリオ" panose="020B0604030504040204" pitchFamily="50" charset="-128"/>
                <a:ea typeface="メイリオ" panose="020B0604030504040204" pitchFamily="50" charset="-128"/>
              </a:rPr>
              <a:t>Amazon EC2 </a:t>
            </a:r>
            <a:r>
              <a:rPr lang="ja-JP" altLang="en-US" sz="2400" dirty="0">
                <a:solidFill>
                  <a:srgbClr val="002060"/>
                </a:solidFill>
                <a:latin typeface="メイリオ" panose="020B0604030504040204" pitchFamily="50" charset="-128"/>
                <a:ea typeface="メイリオ" panose="020B0604030504040204" pitchFamily="50" charset="-128"/>
              </a:rPr>
              <a:t>uses the default security group</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3">
            <a:extLst>
              <a:ext uri="{FF2B5EF4-FFF2-40B4-BE49-F238E27FC236}">
                <a16:creationId xmlns:a16="http://schemas.microsoft.com/office/drawing/2014/main" id="{FC3B7C28-264C-46A6-877B-9FC5B9F7310C}"/>
              </a:ext>
            </a:extLst>
          </p:cNvPr>
          <p:cNvSpPr/>
          <p:nvPr/>
        </p:nvSpPr>
        <p:spPr bwMode="auto">
          <a:xfrm>
            <a:off x="1062344" y="1988840"/>
            <a:ext cx="2447623" cy="18002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Default</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Security</a:t>
            </a:r>
            <a:r>
              <a:rPr lang="en-US" altLang="ja-JP" sz="1800" b="1" dirty="0">
                <a:solidFill>
                  <a:schemeClr val="bg1"/>
                </a:solidFill>
                <a:latin typeface="メイリオ" panose="020B0604030504040204" pitchFamily="50" charset="-128"/>
                <a:ea typeface="メイリオ" panose="020B0604030504040204" pitchFamily="50" charset="-128"/>
              </a:rPr>
              <a:t> </a:t>
            </a:r>
            <a:r>
              <a:rPr lang="ja-JP" altLang="en-US" sz="1800" b="1" dirty="0">
                <a:solidFill>
                  <a:schemeClr val="bg1"/>
                </a:solidFill>
                <a:latin typeface="メイリオ" panose="020B0604030504040204" pitchFamily="50" charset="-128"/>
                <a:ea typeface="メイリオ" panose="020B0604030504040204" pitchFamily="50" charset="-128"/>
              </a:rPr>
              <a:t>Group</a:t>
            </a:r>
            <a:endParaRPr kumimoji="1" lang="ja-JP" altLang="en-US" sz="18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5" name="正方形/長方形 1">
            <a:extLst>
              <a:ext uri="{FF2B5EF4-FFF2-40B4-BE49-F238E27FC236}">
                <a16:creationId xmlns:a16="http://schemas.microsoft.com/office/drawing/2014/main" id="{1D60C8A4-FA60-4FBF-9935-827D41001B92}"/>
              </a:ext>
            </a:extLst>
          </p:cNvPr>
          <p:cNvSpPr/>
          <p:nvPr/>
        </p:nvSpPr>
        <p:spPr bwMode="auto">
          <a:xfrm>
            <a:off x="3508818" y="1990554"/>
            <a:ext cx="5476630" cy="1798486"/>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If you start an EC2 instance, for example, without specifying a security group, a default security group is </a:t>
            </a:r>
            <a:r>
              <a:rPr lang="en-US" altLang="ja-JP" sz="1400" dirty="0" err="1">
                <a:latin typeface="メイリオ" panose="020B0604030504040204" pitchFamily="50" charset="-128"/>
                <a:ea typeface="メイリオ" panose="020B0604030504040204" pitchFamily="50" charset="-128"/>
              </a:rPr>
              <a:t>appli</a:t>
            </a:r>
            <a:r>
              <a:rPr lang="ja-JP" altLang="en-US" sz="1400" dirty="0">
                <a:latin typeface="メイリオ" panose="020B0604030504040204" pitchFamily="50" charset="-128"/>
                <a:ea typeface="メイリオ" panose="020B0604030504040204" pitchFamily="50" charset="-128"/>
              </a:rPr>
              <a:t>ed.</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It is set to allow all inbound access from resources with the same security group.</a:t>
            </a:r>
          </a:p>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outbound rule allows all traffic from all addresses.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8" name="正方形/長方形 3">
            <a:extLst>
              <a:ext uri="{FF2B5EF4-FFF2-40B4-BE49-F238E27FC236}">
                <a16:creationId xmlns:a16="http://schemas.microsoft.com/office/drawing/2014/main" id="{89F5C517-A394-4134-AC3B-F1E33559806F}"/>
              </a:ext>
            </a:extLst>
          </p:cNvPr>
          <p:cNvSpPr/>
          <p:nvPr/>
        </p:nvSpPr>
        <p:spPr bwMode="auto">
          <a:xfrm>
            <a:off x="1062344" y="3861048"/>
            <a:ext cx="2447623" cy="18002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Default settings </a:t>
            </a:r>
            <a:r>
              <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of</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Custom</a:t>
            </a:r>
            <a:r>
              <a:rPr lang="en-US" altLang="ja-JP" sz="1800" b="1" dirty="0">
                <a:solidFill>
                  <a:schemeClr val="bg1"/>
                </a:solidFill>
                <a:latin typeface="メイリオ" panose="020B0604030504040204" pitchFamily="50" charset="-128"/>
                <a:ea typeface="メイリオ" panose="020B0604030504040204" pitchFamily="50" charset="-128"/>
              </a:rPr>
              <a:t> </a:t>
            </a: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Security</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800" b="1" dirty="0">
                <a:solidFill>
                  <a:schemeClr val="bg1"/>
                </a:solidFill>
                <a:latin typeface="メイリオ" panose="020B0604030504040204" pitchFamily="50" charset="-128"/>
                <a:ea typeface="メイリオ" panose="020B0604030504040204" pitchFamily="50" charset="-128"/>
              </a:rPr>
              <a:t>G</a:t>
            </a:r>
            <a:r>
              <a:rPr lang="ja-JP" altLang="en-US" sz="1800" b="1" dirty="0">
                <a:solidFill>
                  <a:schemeClr val="bg1"/>
                </a:solidFill>
                <a:latin typeface="メイリオ" panose="020B0604030504040204" pitchFamily="50" charset="-128"/>
                <a:ea typeface="メイリオ" panose="020B0604030504040204" pitchFamily="50" charset="-128"/>
              </a:rPr>
              <a:t>roup</a:t>
            </a:r>
            <a:endParaRPr lang="en-US" altLang="ja-JP" sz="1800" b="1" dirty="0">
              <a:solidFill>
                <a:schemeClr val="bg1"/>
              </a:solidFill>
              <a:latin typeface="メイリオ" panose="020B0604030504040204" pitchFamily="50" charset="-128"/>
              <a:ea typeface="メイリオ" panose="020B0604030504040204" pitchFamily="50" charset="-128"/>
            </a:endParaRPr>
          </a:p>
        </p:txBody>
      </p:sp>
      <p:sp>
        <p:nvSpPr>
          <p:cNvPr id="9" name="正方形/長方形 1">
            <a:extLst>
              <a:ext uri="{FF2B5EF4-FFF2-40B4-BE49-F238E27FC236}">
                <a16:creationId xmlns:a16="http://schemas.microsoft.com/office/drawing/2014/main" id="{60B93F65-E098-46FB-B94F-DCF161D9FC55}"/>
              </a:ext>
            </a:extLst>
          </p:cNvPr>
          <p:cNvSpPr/>
          <p:nvPr/>
        </p:nvSpPr>
        <p:spPr bwMode="auto">
          <a:xfrm>
            <a:off x="3508818" y="3862762"/>
            <a:ext cx="5476630" cy="1798486"/>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security group that is automatically specified when you start an EC2 instance is the default setting for a custom security group.</a:t>
            </a:r>
          </a:p>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For Linux instances, the SSH setting is set to 0.0.0.0/0.</a:t>
            </a:r>
          </a:p>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 specific IP address is set in the security group that is first specified when the DB instance is started.</a:t>
            </a:r>
          </a:p>
        </p:txBody>
      </p:sp>
    </p:spTree>
    <p:extLst>
      <p:ext uri="{BB962C8B-B14F-4D97-AF65-F5344CB8AC3E}">
        <p14:creationId xmlns:p14="http://schemas.microsoft.com/office/powerpoint/2010/main" val="1724950879"/>
      </p:ext>
    </p:extLst>
  </p:cSld>
  <p:clrMapOvr>
    <a:masterClrMapping/>
  </p:clrMapOvr>
  <mc:AlternateContent xmlns:mc="http://schemas.openxmlformats.org/markup-compatibility/2006" xmlns:p14="http://schemas.microsoft.com/office/powerpoint/2010/main">
    <mc:Choice Requires="p14">
      <p:transition spd="slow" p14:dur="2000" advTm="90194"/>
    </mc:Choice>
    <mc:Fallback xmlns="">
      <p:transition spd="slow" advTm="90194"/>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Read</a:t>
            </a:r>
            <a:r>
              <a:rPr kumimoji="0" lang="ja-JP" altLang="en-US" sz="3000" dirty="0">
                <a:solidFill>
                  <a:srgbClr val="000000"/>
                </a:solidFill>
                <a:latin typeface="メイリオ" pitchFamily="50" charset="-128"/>
                <a:ea typeface="メイリオ" pitchFamily="50" charset="-128"/>
                <a:cs typeface="メイリオ" pitchFamily="50" charset="-128"/>
              </a:rPr>
              <a:t> replica</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87798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news media company runs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for news distribution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The application runs on an </a:t>
            </a:r>
            <a:r>
              <a:rPr lang="en-US" altLang="ja-JP" dirty="0">
                <a:latin typeface="メイリオ" panose="020B0604030504040204" pitchFamily="50" charset="-128"/>
                <a:ea typeface="メイリオ" panose="020B0604030504040204" pitchFamily="50" charset="-128"/>
              </a:rPr>
              <a:t>Amazon EC2 </a:t>
            </a:r>
            <a:r>
              <a:rPr lang="ja-JP" altLang="en-US" dirty="0">
                <a:latin typeface="メイリオ" panose="020B0604030504040204" pitchFamily="50" charset="-128"/>
                <a:ea typeface="メイリオ" panose="020B0604030504040204" pitchFamily="50" charset="-128"/>
              </a:rPr>
              <a:t>instance fleet in the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group behind </a:t>
            </a:r>
            <a:r>
              <a:rPr lang="en-US" altLang="ja-JP" dirty="0">
                <a:latin typeface="メイリオ" panose="020B0604030504040204" pitchFamily="50" charset="-128"/>
                <a:ea typeface="メイリオ" panose="020B0604030504040204" pitchFamily="50" charset="-128"/>
              </a:rPr>
              <a:t>ALB. We use the Aurora </a:t>
            </a:r>
            <a:r>
              <a:rPr lang="ja-JP" altLang="en-US" dirty="0">
                <a:latin typeface="メイリオ" panose="020B0604030504040204" pitchFamily="50" charset="-128"/>
                <a:ea typeface="メイリオ" panose="020B0604030504040204" pitchFamily="50" charset="-128"/>
              </a:rPr>
              <a:t>database for the </a:t>
            </a:r>
            <a:r>
              <a:rPr lang="en-US" altLang="ja-JP" dirty="0">
                <a:latin typeface="メイリオ" panose="020B0604030504040204" pitchFamily="50" charset="-128"/>
                <a:ea typeface="メイリオ" panose="020B0604030504040204" pitchFamily="50" charset="-128"/>
              </a:rPr>
              <a:t>Data layer</a:t>
            </a:r>
            <a:r>
              <a:rPr lang="ja-JP" altLang="en-US" dirty="0">
                <a:latin typeface="メイリオ" panose="020B0604030504040204" pitchFamily="50" charset="-128"/>
                <a:ea typeface="メイリオ" panose="020B0604030504040204" pitchFamily="50" charset="-128"/>
              </a:rPr>
              <a:t>. The performance of this application is slowing down due to the ever-increasing number of read requests.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Please select a solution that can meet this requirement.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Migrate </a:t>
            </a:r>
            <a:r>
              <a:rPr lang="en-US" altLang="ja-JP" dirty="0">
                <a:latin typeface="メイリオ" panose="020B0604030504040204" pitchFamily="50" charset="-128"/>
                <a:ea typeface="メイリオ" panose="020B0604030504040204" pitchFamily="50" charset="-128"/>
              </a:rPr>
              <a:t>DB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multimaster configuration.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Change </a:t>
            </a:r>
            <a:r>
              <a:rPr lang="en-US" altLang="ja-JP" dirty="0">
                <a:latin typeface="メイリオ" panose="020B0604030504040204" pitchFamily="50" charset="-128"/>
                <a:ea typeface="メイリオ" panose="020B0604030504040204" pitchFamily="50" charset="-128"/>
              </a:rPr>
              <a:t>ALB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NLB.</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M</a:t>
            </a:r>
            <a:r>
              <a:rPr lang="en-US" altLang="ja-JP" dirty="0" err="1">
                <a:latin typeface="メイリオ" panose="020B0604030504040204" pitchFamily="50" charset="-128"/>
                <a:ea typeface="メイリオ" panose="020B0604030504040204" pitchFamily="50" charset="-128"/>
              </a:rPr>
              <a:t>igrate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DB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serverless.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Add an </a:t>
            </a:r>
            <a:r>
              <a:rPr lang="en-US" altLang="ja-JP" dirty="0">
                <a:latin typeface="メイリオ" panose="020B0604030504040204" pitchFamily="50" charset="-128"/>
                <a:ea typeface="メイリオ" panose="020B0604030504040204" pitchFamily="50" charset="-128"/>
              </a:rPr>
              <a:t>Amazon Aurora </a:t>
            </a:r>
            <a:r>
              <a:rPr lang="ja-JP" altLang="en-US" dirty="0">
                <a:latin typeface="メイリオ" panose="020B0604030504040204" pitchFamily="50" charset="-128"/>
                <a:ea typeface="メイリオ" panose="020B0604030504040204" pitchFamily="50" charset="-128"/>
              </a:rPr>
              <a:t>replica</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Add </a:t>
            </a:r>
            <a:r>
              <a:rPr lang="en-US" altLang="ja-JP" dirty="0">
                <a:latin typeface="メイリオ" panose="020B0604030504040204" pitchFamily="50" charset="-128"/>
                <a:ea typeface="メイリオ" panose="020B0604030504040204" pitchFamily="50" charset="-128"/>
              </a:rPr>
              <a:t>CloudFront web </a:t>
            </a:r>
            <a:r>
              <a:rPr lang="ja-JP" altLang="en-US" dirty="0">
                <a:latin typeface="メイリオ" panose="020B0604030504040204" pitchFamily="50" charset="-128"/>
                <a:ea typeface="メイリオ" panose="020B0604030504040204" pitchFamily="50" charset="-128"/>
              </a:rPr>
              <a:t>distribution.</a:t>
            </a:r>
          </a:p>
        </p:txBody>
      </p:sp>
    </p:spTree>
    <p:extLst>
      <p:ext uri="{BB962C8B-B14F-4D97-AF65-F5344CB8AC3E}">
        <p14:creationId xmlns:p14="http://schemas.microsoft.com/office/powerpoint/2010/main" val="2205781179"/>
      </p:ext>
    </p:extLst>
  </p:cSld>
  <p:clrMapOvr>
    <a:masterClrMapping/>
  </p:clrMapOvr>
  <mc:AlternateContent xmlns:mc="http://schemas.openxmlformats.org/markup-compatibility/2006" xmlns:p14="http://schemas.microsoft.com/office/powerpoint/2010/main">
    <mc:Choice Requires="p14">
      <p:transition spd="slow" p14:dur="2000" advTm="15028"/>
    </mc:Choice>
    <mc:Fallback xmlns="">
      <p:transition spd="slow" advTm="15028"/>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12776"/>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537757" y="1894293"/>
            <a:ext cx="2831237"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928664" y="4352256"/>
            <a:ext cx="2075905"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DB </a:t>
            </a:r>
            <a:r>
              <a:rPr lang="ja-JP" altLang="en-US" sz="3000" kern="0" dirty="0">
                <a:latin typeface="メイリオ" panose="020B0604030504040204" pitchFamily="50" charset="-128"/>
                <a:ea typeface="メイリオ" panose="020B0604030504040204" pitchFamily="50" charset="-128"/>
              </a:rPr>
              <a:t>Cluster Configuration</a:t>
            </a:r>
            <a:endParaRPr lang="ja-JP" altLang="en-US" sz="3000" dirty="0">
              <a:latin typeface="メイリオ" panose="020B0604030504040204" pitchFamily="50" charset="-128"/>
              <a:ea typeface="メイリオ" panose="020B0604030504040204" pitchFamily="50" charset="-128"/>
            </a:endParaRP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493" y="4743891"/>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382788" y="5409564"/>
            <a:ext cx="1130052" cy="646331"/>
          </a:xfrm>
          <a:prstGeom prst="rect">
            <a:avLst/>
          </a:prstGeom>
          <a:noFill/>
        </p:spPr>
        <p:txBody>
          <a:bodyPr wrap="squar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19" y="106164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Check Aurora's DB cluster configuration with the image without virtual volumes.</a:t>
            </a:r>
          </a:p>
        </p:txBody>
      </p:sp>
    </p:spTree>
    <p:extLst>
      <p:ext uri="{BB962C8B-B14F-4D97-AF65-F5344CB8AC3E}">
        <p14:creationId xmlns:p14="http://schemas.microsoft.com/office/powerpoint/2010/main" val="3886764420"/>
      </p:ext>
    </p:extLst>
  </p:cSld>
  <p:clrMapOvr>
    <a:masterClrMapping/>
  </p:clrMapOvr>
  <mc:AlternateContent xmlns:mc="http://schemas.openxmlformats.org/markup-compatibility/2006" xmlns:p14="http://schemas.microsoft.com/office/powerpoint/2010/main">
    <mc:Choice Requires="p14">
      <p:transition spd="slow" p14:dur="2000" advTm="17344"/>
    </mc:Choice>
    <mc:Fallback xmlns="">
      <p:transition spd="slow" advTm="17344"/>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12776"/>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7" name="正方形/長方形 46">
            <a:extLst>
              <a:ext uri="{FF2B5EF4-FFF2-40B4-BE49-F238E27FC236}">
                <a16:creationId xmlns:a16="http://schemas.microsoft.com/office/drawing/2014/main" id="{492881A4-9D6E-441D-B3D6-2A609F2261C4}"/>
              </a:ext>
            </a:extLst>
          </p:cNvPr>
          <p:cNvSpPr/>
          <p:nvPr/>
        </p:nvSpPr>
        <p:spPr bwMode="auto">
          <a:xfrm>
            <a:off x="5280146"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537757"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928664"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10.0.1.0/24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DB </a:t>
            </a:r>
            <a:r>
              <a:rPr lang="ja-JP" altLang="en-US" sz="3000" kern="0" dirty="0">
                <a:latin typeface="メイリオ" panose="020B0604030504040204" pitchFamily="50" charset="-128"/>
                <a:ea typeface="メイリオ" panose="020B0604030504040204" pitchFamily="50" charset="-128"/>
              </a:rPr>
              <a:t>Cluster Configuration</a:t>
            </a:r>
            <a:endParaRPr lang="ja-JP" altLang="en-US" sz="3000" dirty="0">
              <a:latin typeface="メイリオ" panose="020B0604030504040204" pitchFamily="50" charset="-128"/>
              <a:ea typeface="メイリオ" panose="020B0604030504040204" pitchFamily="50" charset="-128"/>
            </a:endParaRP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462" y="4980685"/>
            <a:ext cx="619125" cy="704850"/>
          </a:xfrm>
          <a:prstGeom prst="rect">
            <a:avLst/>
          </a:prstGeom>
        </p:spPr>
      </p:pic>
      <p:pic>
        <p:nvPicPr>
          <p:cNvPr id="46" name="図 45">
            <a:extLst>
              <a:ext uri="{FF2B5EF4-FFF2-40B4-BE49-F238E27FC236}">
                <a16:creationId xmlns:a16="http://schemas.microsoft.com/office/drawing/2014/main" id="{E304133D-D96F-48C8-A6AE-8B51F427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112" y="4499404"/>
            <a:ext cx="619125" cy="704850"/>
          </a:xfrm>
          <a:prstGeom prst="rect">
            <a:avLst/>
          </a:prstGeom>
        </p:spPr>
      </p:pic>
      <p:sp>
        <p:nvSpPr>
          <p:cNvPr id="50" name="四角形: 角を丸くする 49">
            <a:extLst>
              <a:ext uri="{FF2B5EF4-FFF2-40B4-BE49-F238E27FC236}">
                <a16:creationId xmlns:a16="http://schemas.microsoft.com/office/drawing/2014/main" id="{F4D8C29A-8BDE-46F3-A8E3-027E887966D4}"/>
              </a:ext>
            </a:extLst>
          </p:cNvPr>
          <p:cNvSpPr/>
          <p:nvPr/>
        </p:nvSpPr>
        <p:spPr bwMode="auto">
          <a:xfrm>
            <a:off x="5733540"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10.0.3.0/24</a:t>
            </a: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E4EBBF1D-2525-4682-BAAF-42AFD2B1C976}"/>
              </a:ext>
            </a:extLst>
          </p:cNvPr>
          <p:cNvSpPr txBox="1"/>
          <p:nvPr/>
        </p:nvSpPr>
        <p:spPr>
          <a:xfrm>
            <a:off x="6281959" y="5690792"/>
            <a:ext cx="1445652" cy="646331"/>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a:p>
            <a:pPr algn="ctr"/>
            <a:r>
              <a:rPr lang="ja-JP" altLang="en-US" sz="1200" b="1" dirty="0">
                <a:latin typeface="メイリオ" panose="020B0604030504040204" pitchFamily="50" charset="-128"/>
                <a:ea typeface="メイリオ" panose="020B0604030504040204" pitchFamily="50" charset="-128"/>
              </a:rPr>
              <a:t>Up to </a:t>
            </a:r>
            <a:r>
              <a:rPr lang="en-US" altLang="ja-JP" sz="1200" b="1" dirty="0">
                <a:latin typeface="メイリオ" panose="020B0604030504040204" pitchFamily="50" charset="-128"/>
                <a:ea typeface="メイリオ" panose="020B0604030504040204" pitchFamily="50" charset="-128"/>
              </a:rPr>
              <a:t>15 </a:t>
            </a:r>
            <a:r>
              <a:rPr lang="ja-JP" altLang="en-US" sz="1200" b="1" dirty="0">
                <a:latin typeface="メイリオ" panose="020B0604030504040204" pitchFamily="50" charset="-128"/>
                <a:ea typeface="メイリオ" panose="020B0604030504040204" pitchFamily="50" charset="-128"/>
              </a:rPr>
              <a:t>pieces</a:t>
            </a:r>
            <a:endParaRPr lang="en-US" altLang="ja-JP" sz="1200" b="1" dirty="0">
              <a:latin typeface="メイリオ" panose="020B0604030504040204" pitchFamily="50" charset="-128"/>
              <a:ea typeface="メイリオ" panose="020B0604030504040204" pitchFamily="50" charset="-128"/>
            </a:endParaRPr>
          </a:p>
        </p:txBody>
      </p:sp>
      <p:pic>
        <p:nvPicPr>
          <p:cNvPr id="52" name="図 51">
            <a:extLst>
              <a:ext uri="{FF2B5EF4-FFF2-40B4-BE49-F238E27FC236}">
                <a16:creationId xmlns:a16="http://schemas.microsoft.com/office/drawing/2014/main" id="{30632690-E387-4A41-A4C8-17373DB67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29" y="4980685"/>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472649" y="5690792"/>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483DDE73-B869-447A-A006-4A3786E8F755}"/>
              </a:ext>
            </a:extLst>
          </p:cNvPr>
          <p:cNvSpPr/>
          <p:nvPr/>
        </p:nvSpPr>
        <p:spPr bwMode="auto">
          <a:xfrm>
            <a:off x="1640632" y="4077072"/>
            <a:ext cx="6896148" cy="2088232"/>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DB </a:t>
            </a:r>
            <a:r>
              <a:rPr kumimoji="1" lang="ja-JP" altLang="en-US"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Cluster</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19" y="106164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03949"/>
            <a:ext cx="9002298" cy="420795"/>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a:t>
            </a:r>
            <a:r>
              <a:rPr lang="ja-JP" altLang="en-US" sz="2400" dirty="0">
                <a:solidFill>
                  <a:srgbClr val="002060"/>
                </a:solidFill>
                <a:latin typeface="メイリオ" panose="020B0604030504040204" pitchFamily="50" charset="-128"/>
                <a:ea typeface="メイリオ" panose="020B0604030504040204" pitchFamily="50" charset="-128"/>
              </a:rPr>
              <a:t>constitutes a </a:t>
            </a:r>
            <a:r>
              <a:rPr lang="en-US" altLang="ja-JP" sz="2400" dirty="0">
                <a:solidFill>
                  <a:srgbClr val="002060"/>
                </a:solidFill>
                <a:latin typeface="メイリオ" panose="020B0604030504040204" pitchFamily="50" charset="-128"/>
                <a:ea typeface="メイリオ" panose="020B0604030504040204" pitchFamily="50" charset="-128"/>
              </a:rPr>
              <a:t>DB </a:t>
            </a:r>
            <a:r>
              <a:rPr lang="ja-JP" altLang="en-US" sz="2400" dirty="0">
                <a:solidFill>
                  <a:srgbClr val="002060"/>
                </a:solidFill>
                <a:latin typeface="メイリオ" panose="020B0604030504040204" pitchFamily="50" charset="-128"/>
                <a:ea typeface="メイリオ" panose="020B0604030504040204" pitchFamily="50" charset="-128"/>
              </a:rPr>
              <a:t>cluster of master and read replicas together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3501006"/>
      </p:ext>
    </p:extLst>
  </p:cSld>
  <p:clrMapOvr>
    <a:masterClrMapping/>
  </p:clrMapOvr>
  <mc:AlternateContent xmlns:mc="http://schemas.openxmlformats.org/markup-compatibility/2006" xmlns:p14="http://schemas.microsoft.com/office/powerpoint/2010/main">
    <mc:Choice Requires="p14">
      <p:transition spd="slow" p14:dur="2000" advTm="14299"/>
    </mc:Choice>
    <mc:Fallback xmlns="">
      <p:transition spd="slow" advTm="14299"/>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12776"/>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7" name="正方形/長方形 46">
            <a:extLst>
              <a:ext uri="{FF2B5EF4-FFF2-40B4-BE49-F238E27FC236}">
                <a16:creationId xmlns:a16="http://schemas.microsoft.com/office/drawing/2014/main" id="{492881A4-9D6E-441D-B3D6-2A609F2261C4}"/>
              </a:ext>
            </a:extLst>
          </p:cNvPr>
          <p:cNvSpPr/>
          <p:nvPr/>
        </p:nvSpPr>
        <p:spPr bwMode="auto">
          <a:xfrm>
            <a:off x="5280146"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537757"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928664"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10.0.1.0/24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DB </a:t>
            </a:r>
            <a:r>
              <a:rPr lang="ja-JP" altLang="en-US" sz="3000" kern="0" dirty="0">
                <a:latin typeface="メイリオ" panose="020B0604030504040204" pitchFamily="50" charset="-128"/>
                <a:ea typeface="メイリオ" panose="020B0604030504040204" pitchFamily="50" charset="-128"/>
              </a:rPr>
              <a:t>Cluster Configuration</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10890"/>
            <a:ext cx="9434346"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These masters and replicas connect </a:t>
            </a:r>
            <a:r>
              <a:rPr lang="en-US" altLang="ja-JP" sz="2400" dirty="0">
                <a:solidFill>
                  <a:srgbClr val="002060"/>
                </a:solidFill>
                <a:latin typeface="メイリオ" panose="020B0604030504040204" pitchFamily="50" charset="-128"/>
                <a:ea typeface="メイリオ" panose="020B0604030504040204" pitchFamily="50" charset="-128"/>
              </a:rPr>
              <a:t>through</a:t>
            </a:r>
            <a:r>
              <a:rPr lang="ja-JP" altLang="en-US" sz="2400" dirty="0">
                <a:solidFill>
                  <a:srgbClr val="002060"/>
                </a:solidFill>
                <a:latin typeface="メイリオ" panose="020B0604030504040204" pitchFamily="50" charset="-128"/>
                <a:ea typeface="メイリオ" panose="020B0604030504040204" pitchFamily="50" charset="-128"/>
              </a:rPr>
              <a:t> the endpoints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462" y="4980685"/>
            <a:ext cx="619125" cy="704850"/>
          </a:xfrm>
          <a:prstGeom prst="rect">
            <a:avLst/>
          </a:prstGeom>
        </p:spPr>
      </p:pic>
      <p:pic>
        <p:nvPicPr>
          <p:cNvPr id="46" name="図 45">
            <a:extLst>
              <a:ext uri="{FF2B5EF4-FFF2-40B4-BE49-F238E27FC236}">
                <a16:creationId xmlns:a16="http://schemas.microsoft.com/office/drawing/2014/main" id="{E304133D-D96F-48C8-A6AE-8B51F427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112" y="4499404"/>
            <a:ext cx="619125" cy="704850"/>
          </a:xfrm>
          <a:prstGeom prst="rect">
            <a:avLst/>
          </a:prstGeom>
        </p:spPr>
      </p:pic>
      <p:sp>
        <p:nvSpPr>
          <p:cNvPr id="50" name="四角形: 角を丸くする 49">
            <a:extLst>
              <a:ext uri="{FF2B5EF4-FFF2-40B4-BE49-F238E27FC236}">
                <a16:creationId xmlns:a16="http://schemas.microsoft.com/office/drawing/2014/main" id="{F4D8C29A-8BDE-46F3-A8E3-027E887966D4}"/>
              </a:ext>
            </a:extLst>
          </p:cNvPr>
          <p:cNvSpPr/>
          <p:nvPr/>
        </p:nvSpPr>
        <p:spPr bwMode="auto">
          <a:xfrm>
            <a:off x="5733540"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10.0.3.0/24</a:t>
            </a: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E4EBBF1D-2525-4682-BAAF-42AFD2B1C976}"/>
              </a:ext>
            </a:extLst>
          </p:cNvPr>
          <p:cNvSpPr txBox="1"/>
          <p:nvPr/>
        </p:nvSpPr>
        <p:spPr>
          <a:xfrm>
            <a:off x="6281959" y="5690792"/>
            <a:ext cx="1445652" cy="646331"/>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Reader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Re</a:t>
            </a:r>
            <a:r>
              <a:rPr kumimoji="1" lang="ja-JP" altLang="en-US" sz="1200" b="1" dirty="0">
                <a:latin typeface="メイリオ" panose="020B0604030504040204" pitchFamily="50" charset="-128"/>
                <a:ea typeface="メイリオ" panose="020B0604030504040204" pitchFamily="50" charset="-128"/>
              </a:rPr>
              <a:t>ad replica)</a:t>
            </a:r>
            <a:endParaRPr kumimoji="1" lang="en-US" altLang="ja-JP" sz="1200" b="1" dirty="0">
              <a:latin typeface="メイリオ" panose="020B0604030504040204" pitchFamily="50" charset="-128"/>
              <a:ea typeface="メイリオ" panose="020B0604030504040204" pitchFamily="50" charset="-128"/>
            </a:endParaRPr>
          </a:p>
          <a:p>
            <a:pPr algn="ctr"/>
            <a:r>
              <a:rPr lang="ja-JP" altLang="en-US" sz="1200" b="1" dirty="0">
                <a:latin typeface="メイリオ" panose="020B0604030504040204" pitchFamily="50" charset="-128"/>
                <a:ea typeface="メイリオ" panose="020B0604030504040204" pitchFamily="50" charset="-128"/>
              </a:rPr>
              <a:t>Up to </a:t>
            </a:r>
            <a:r>
              <a:rPr lang="en-US" altLang="ja-JP" sz="1200" b="1" dirty="0">
                <a:latin typeface="メイリオ" panose="020B0604030504040204" pitchFamily="50" charset="-128"/>
                <a:ea typeface="メイリオ" panose="020B0604030504040204" pitchFamily="50" charset="-128"/>
              </a:rPr>
              <a:t>15 </a:t>
            </a:r>
            <a:r>
              <a:rPr lang="ja-JP" altLang="en-US" sz="1200" b="1" dirty="0">
                <a:latin typeface="メイリオ" panose="020B0604030504040204" pitchFamily="50" charset="-128"/>
                <a:ea typeface="メイリオ" panose="020B0604030504040204" pitchFamily="50" charset="-128"/>
              </a:rPr>
              <a:t>pieces</a:t>
            </a:r>
            <a:endParaRPr kumimoji="1" lang="en-US" altLang="ja-JP" sz="1200" b="1" dirty="0">
              <a:latin typeface="メイリオ" panose="020B0604030504040204" pitchFamily="50" charset="-128"/>
              <a:ea typeface="メイリオ" panose="020B0604030504040204" pitchFamily="50" charset="-128"/>
            </a:endParaRPr>
          </a:p>
        </p:txBody>
      </p:sp>
      <p:pic>
        <p:nvPicPr>
          <p:cNvPr id="52" name="図 51">
            <a:extLst>
              <a:ext uri="{FF2B5EF4-FFF2-40B4-BE49-F238E27FC236}">
                <a16:creationId xmlns:a16="http://schemas.microsoft.com/office/drawing/2014/main" id="{30632690-E387-4A41-A4C8-17373DB67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29" y="4980685"/>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472649" y="5690792"/>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483DDE73-B869-447A-A006-4A3786E8F755}"/>
              </a:ext>
            </a:extLst>
          </p:cNvPr>
          <p:cNvSpPr/>
          <p:nvPr/>
        </p:nvSpPr>
        <p:spPr bwMode="auto">
          <a:xfrm>
            <a:off x="1640632" y="4077072"/>
            <a:ext cx="6896148" cy="2088232"/>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DB </a:t>
            </a:r>
            <a:r>
              <a:rPr kumimoji="1" lang="ja-JP" altLang="en-US"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Cluster</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19" y="106164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D3058E46-0F30-460D-9020-BC9155898E4F}"/>
              </a:ext>
            </a:extLst>
          </p:cNvPr>
          <p:cNvSpPr txBox="1">
            <a:spLocks/>
          </p:cNvSpPr>
          <p:nvPr/>
        </p:nvSpPr>
        <p:spPr bwMode="auto">
          <a:xfrm>
            <a:off x="4425566" y="3429000"/>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Ends</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Points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18" name="図 17" descr="音楽 が含まれている画像&#10;&#10;自動的に生成された説明">
            <a:extLst>
              <a:ext uri="{FF2B5EF4-FFF2-40B4-BE49-F238E27FC236}">
                <a16:creationId xmlns:a16="http://schemas.microsoft.com/office/drawing/2014/main" id="{25D92C15-09D7-40D9-84D2-E5BBBA4F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676" y="2675915"/>
            <a:ext cx="571869" cy="681077"/>
          </a:xfrm>
          <a:prstGeom prst="rect">
            <a:avLst/>
          </a:prstGeom>
        </p:spPr>
      </p:pic>
      <p:sp>
        <p:nvSpPr>
          <p:cNvPr id="19" name="テキスト ボックス 18">
            <a:extLst>
              <a:ext uri="{FF2B5EF4-FFF2-40B4-BE49-F238E27FC236}">
                <a16:creationId xmlns:a16="http://schemas.microsoft.com/office/drawing/2014/main" id="{0EEBA4AE-6D57-408B-81BD-0DDF0DC26965}"/>
              </a:ext>
            </a:extLst>
          </p:cNvPr>
          <p:cNvSpPr txBox="1"/>
          <p:nvPr/>
        </p:nvSpPr>
        <p:spPr>
          <a:xfrm>
            <a:off x="2791867"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20" name="図 19" descr="音楽 が含まれている画像&#10;&#10;自動的に生成された説明">
            <a:extLst>
              <a:ext uri="{FF2B5EF4-FFF2-40B4-BE49-F238E27FC236}">
                <a16:creationId xmlns:a16="http://schemas.microsoft.com/office/drawing/2014/main" id="{D52832EC-FC50-4AE6-BEBD-2971A2D52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0934" y="2675915"/>
            <a:ext cx="571869" cy="681077"/>
          </a:xfrm>
          <a:prstGeom prst="rect">
            <a:avLst/>
          </a:prstGeom>
        </p:spPr>
      </p:pic>
      <p:sp>
        <p:nvSpPr>
          <p:cNvPr id="21" name="テキスト ボックス 20">
            <a:extLst>
              <a:ext uri="{FF2B5EF4-FFF2-40B4-BE49-F238E27FC236}">
                <a16:creationId xmlns:a16="http://schemas.microsoft.com/office/drawing/2014/main" id="{042CC884-24BD-44AB-9A7D-B75C3069D1FF}"/>
              </a:ext>
            </a:extLst>
          </p:cNvPr>
          <p:cNvSpPr txBox="1"/>
          <p:nvPr/>
        </p:nvSpPr>
        <p:spPr>
          <a:xfrm>
            <a:off x="6694125"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22" name="コネクタ: カギ線 21">
            <a:extLst>
              <a:ext uri="{FF2B5EF4-FFF2-40B4-BE49-F238E27FC236}">
                <a16:creationId xmlns:a16="http://schemas.microsoft.com/office/drawing/2014/main" id="{4CC228CE-81C9-4C8F-BF16-6BF784A9AFEF}"/>
              </a:ext>
            </a:extLst>
          </p:cNvPr>
          <p:cNvCxnSpPr>
            <a:cxnSpLocks/>
            <a:stCxn id="23" idx="2"/>
          </p:cNvCxnSpPr>
          <p:nvPr/>
        </p:nvCxnSpPr>
        <p:spPr bwMode="auto">
          <a:xfrm rot="5400000">
            <a:off x="3888423" y="1505313"/>
            <a:ext cx="336791" cy="2004413"/>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23" name="図 22">
            <a:extLst>
              <a:ext uri="{FF2B5EF4-FFF2-40B4-BE49-F238E27FC236}">
                <a16:creationId xmlns:a16="http://schemas.microsoft.com/office/drawing/2014/main" id="{8A39E349-1F49-4B64-8716-A474BA3D5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733" y="1801739"/>
            <a:ext cx="512582" cy="537385"/>
          </a:xfrm>
          <a:prstGeom prst="rect">
            <a:avLst/>
          </a:prstGeom>
        </p:spPr>
      </p:pic>
      <p:cxnSp>
        <p:nvCxnSpPr>
          <p:cNvPr id="24" name="コネクタ: カギ線 23">
            <a:extLst>
              <a:ext uri="{FF2B5EF4-FFF2-40B4-BE49-F238E27FC236}">
                <a16:creationId xmlns:a16="http://schemas.microsoft.com/office/drawing/2014/main" id="{8FF855E7-F3C1-46EE-ADF7-8283664C08C5}"/>
              </a:ext>
            </a:extLst>
          </p:cNvPr>
          <p:cNvCxnSpPr>
            <a:cxnSpLocks/>
            <a:stCxn id="23" idx="2"/>
          </p:cNvCxnSpPr>
          <p:nvPr/>
        </p:nvCxnSpPr>
        <p:spPr bwMode="auto">
          <a:xfrm rot="16200000" flipH="1">
            <a:off x="5839551" y="1558596"/>
            <a:ext cx="336791" cy="1897845"/>
          </a:xfrm>
          <a:prstGeom prst="bentConnector3">
            <a:avLst>
              <a:gd name="adj1" fmla="val 50000"/>
            </a:avLst>
          </a:prstGeom>
          <a:noFill/>
          <a:ln w="31750" cap="flat" cmpd="sng" algn="ctr">
            <a:solidFill>
              <a:srgbClr val="FF0000"/>
            </a:solidFill>
            <a:prstDash val="solid"/>
            <a:round/>
            <a:headEnd type="none" w="med" len="med"/>
            <a:tailEnd type="triangle"/>
          </a:ln>
          <a:effectLst/>
        </p:spPr>
      </p:cxnSp>
      <p:sp>
        <p:nvSpPr>
          <p:cNvPr id="25" name="テキスト ボックス 24">
            <a:extLst>
              <a:ext uri="{FF2B5EF4-FFF2-40B4-BE49-F238E27FC236}">
                <a16:creationId xmlns:a16="http://schemas.microsoft.com/office/drawing/2014/main" id="{C8580E2B-FFFF-4ECB-865C-69B80FFDD942}"/>
              </a:ext>
            </a:extLst>
          </p:cNvPr>
          <p:cNvSpPr txBox="1"/>
          <p:nvPr/>
        </p:nvSpPr>
        <p:spPr>
          <a:xfrm>
            <a:off x="4997446" y="2264832"/>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9758709"/>
      </p:ext>
    </p:extLst>
  </p:cSld>
  <p:clrMapOvr>
    <a:masterClrMapping/>
  </p:clrMapOvr>
  <mc:AlternateContent xmlns:mc="http://schemas.openxmlformats.org/markup-compatibility/2006" xmlns:p14="http://schemas.microsoft.com/office/powerpoint/2010/main">
    <mc:Choice Requires="p14">
      <p:transition spd="slow" p14:dur="2000" advTm="6195"/>
    </mc:Choice>
    <mc:Fallback xmlns="">
      <p:transition spd="slow" advTm="6195"/>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12776"/>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7" name="正方形/長方形 46">
            <a:extLst>
              <a:ext uri="{FF2B5EF4-FFF2-40B4-BE49-F238E27FC236}">
                <a16:creationId xmlns:a16="http://schemas.microsoft.com/office/drawing/2014/main" id="{492881A4-9D6E-441D-B3D6-2A609F2261C4}"/>
              </a:ext>
            </a:extLst>
          </p:cNvPr>
          <p:cNvSpPr/>
          <p:nvPr/>
        </p:nvSpPr>
        <p:spPr bwMode="auto">
          <a:xfrm>
            <a:off x="5280146"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537757"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928664"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10.0.1.0/24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DB </a:t>
            </a:r>
            <a:r>
              <a:rPr lang="ja-JP" altLang="en-US" sz="3000" kern="0" dirty="0">
                <a:latin typeface="メイリオ" panose="020B0604030504040204" pitchFamily="50" charset="-128"/>
                <a:ea typeface="メイリオ" panose="020B0604030504040204" pitchFamily="50" charset="-128"/>
              </a:rPr>
              <a:t>Cluster Configuration</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Writer is used for the writing process.</a:t>
            </a: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462" y="4980685"/>
            <a:ext cx="619125" cy="704850"/>
          </a:xfrm>
          <a:prstGeom prst="rect">
            <a:avLst/>
          </a:prstGeom>
        </p:spPr>
      </p:pic>
      <p:pic>
        <p:nvPicPr>
          <p:cNvPr id="46" name="図 45">
            <a:extLst>
              <a:ext uri="{FF2B5EF4-FFF2-40B4-BE49-F238E27FC236}">
                <a16:creationId xmlns:a16="http://schemas.microsoft.com/office/drawing/2014/main" id="{E304133D-D96F-48C8-A6AE-8B51F427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112" y="4499404"/>
            <a:ext cx="619125" cy="704850"/>
          </a:xfrm>
          <a:prstGeom prst="rect">
            <a:avLst/>
          </a:prstGeom>
        </p:spPr>
      </p:pic>
      <p:sp>
        <p:nvSpPr>
          <p:cNvPr id="50" name="四角形: 角を丸くする 49">
            <a:extLst>
              <a:ext uri="{FF2B5EF4-FFF2-40B4-BE49-F238E27FC236}">
                <a16:creationId xmlns:a16="http://schemas.microsoft.com/office/drawing/2014/main" id="{F4D8C29A-8BDE-46F3-A8E3-027E887966D4}"/>
              </a:ext>
            </a:extLst>
          </p:cNvPr>
          <p:cNvSpPr/>
          <p:nvPr/>
        </p:nvSpPr>
        <p:spPr bwMode="auto">
          <a:xfrm>
            <a:off x="5733540"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10.0.3.0/24</a:t>
            </a: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E4EBBF1D-2525-4682-BAAF-42AFD2B1C976}"/>
              </a:ext>
            </a:extLst>
          </p:cNvPr>
          <p:cNvSpPr txBox="1"/>
          <p:nvPr/>
        </p:nvSpPr>
        <p:spPr>
          <a:xfrm>
            <a:off x="6257625" y="5690792"/>
            <a:ext cx="1494320" cy="646331"/>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Reader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a:t>
            </a:r>
            <a:r>
              <a:rPr kumimoji="1" lang="en-US" altLang="ja-JP" sz="1200" b="1" dirty="0">
                <a:latin typeface="メイリオ" panose="020B0604030504040204" pitchFamily="50" charset="-128"/>
                <a:ea typeface="メイリオ" panose="020B0604030504040204" pitchFamily="50" charset="-128"/>
              </a:rPr>
              <a:t>R</a:t>
            </a:r>
            <a:r>
              <a:rPr kumimoji="1" lang="ja-JP" altLang="en-US" sz="1200" b="1" dirty="0">
                <a:latin typeface="メイリオ" panose="020B0604030504040204" pitchFamily="50" charset="-128"/>
                <a:ea typeface="メイリオ" panose="020B0604030504040204" pitchFamily="50" charset="-128"/>
              </a:rPr>
              <a:t>ead replica)</a:t>
            </a:r>
            <a:endParaRPr kumimoji="1" lang="en-US" altLang="ja-JP" sz="1200" b="1" dirty="0">
              <a:latin typeface="メイリオ" panose="020B0604030504040204" pitchFamily="50" charset="-128"/>
              <a:ea typeface="メイリオ" panose="020B0604030504040204" pitchFamily="50" charset="-128"/>
            </a:endParaRPr>
          </a:p>
          <a:p>
            <a:pPr algn="ctr"/>
            <a:r>
              <a:rPr lang="ja-JP" altLang="en-US" sz="1200" b="1" dirty="0">
                <a:latin typeface="メイリオ" panose="020B0604030504040204" pitchFamily="50" charset="-128"/>
                <a:ea typeface="メイリオ" panose="020B0604030504040204" pitchFamily="50" charset="-128"/>
              </a:rPr>
              <a:t>Up to </a:t>
            </a:r>
            <a:r>
              <a:rPr lang="en-US" altLang="ja-JP" sz="1200" b="1" dirty="0">
                <a:latin typeface="メイリオ" panose="020B0604030504040204" pitchFamily="50" charset="-128"/>
                <a:ea typeface="メイリオ" panose="020B0604030504040204" pitchFamily="50" charset="-128"/>
              </a:rPr>
              <a:t>15 </a:t>
            </a:r>
            <a:r>
              <a:rPr lang="ja-JP" altLang="en-US" sz="1200" b="1" dirty="0">
                <a:latin typeface="メイリオ" panose="020B0604030504040204" pitchFamily="50" charset="-128"/>
                <a:ea typeface="メイリオ" panose="020B0604030504040204" pitchFamily="50" charset="-128"/>
              </a:rPr>
              <a:t>pieces</a:t>
            </a:r>
            <a:endParaRPr kumimoji="1" lang="en-US" altLang="ja-JP" sz="1200" b="1" dirty="0">
              <a:latin typeface="メイリオ" panose="020B0604030504040204" pitchFamily="50" charset="-128"/>
              <a:ea typeface="メイリオ" panose="020B0604030504040204" pitchFamily="50" charset="-128"/>
            </a:endParaRPr>
          </a:p>
        </p:txBody>
      </p:sp>
      <p:pic>
        <p:nvPicPr>
          <p:cNvPr id="52" name="図 51">
            <a:extLst>
              <a:ext uri="{FF2B5EF4-FFF2-40B4-BE49-F238E27FC236}">
                <a16:creationId xmlns:a16="http://schemas.microsoft.com/office/drawing/2014/main" id="{30632690-E387-4A41-A4C8-17373DB67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29" y="4980685"/>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472649" y="5690792"/>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483DDE73-B869-447A-A006-4A3786E8F755}"/>
              </a:ext>
            </a:extLst>
          </p:cNvPr>
          <p:cNvSpPr/>
          <p:nvPr/>
        </p:nvSpPr>
        <p:spPr bwMode="auto">
          <a:xfrm>
            <a:off x="1640632" y="4077072"/>
            <a:ext cx="6896148" cy="2088232"/>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DB </a:t>
            </a:r>
            <a:r>
              <a:rPr kumimoji="1" lang="ja-JP" altLang="en-US"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Cluster</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19" y="106164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D3058E46-0F30-460D-9020-BC9155898E4F}"/>
              </a:ext>
            </a:extLst>
          </p:cNvPr>
          <p:cNvSpPr txBox="1">
            <a:spLocks/>
          </p:cNvSpPr>
          <p:nvPr/>
        </p:nvSpPr>
        <p:spPr bwMode="auto">
          <a:xfrm>
            <a:off x="4425566" y="3429000"/>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Ends</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Points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18" name="図 17" descr="音楽 が含まれている画像&#10;&#10;自動的に生成された説明">
            <a:extLst>
              <a:ext uri="{FF2B5EF4-FFF2-40B4-BE49-F238E27FC236}">
                <a16:creationId xmlns:a16="http://schemas.microsoft.com/office/drawing/2014/main" id="{25D92C15-09D7-40D9-84D2-E5BBBA4F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676" y="2675915"/>
            <a:ext cx="571869" cy="681077"/>
          </a:xfrm>
          <a:prstGeom prst="rect">
            <a:avLst/>
          </a:prstGeom>
        </p:spPr>
      </p:pic>
      <p:sp>
        <p:nvSpPr>
          <p:cNvPr id="19" name="テキスト ボックス 18">
            <a:extLst>
              <a:ext uri="{FF2B5EF4-FFF2-40B4-BE49-F238E27FC236}">
                <a16:creationId xmlns:a16="http://schemas.microsoft.com/office/drawing/2014/main" id="{0EEBA4AE-6D57-408B-81BD-0DDF0DC26965}"/>
              </a:ext>
            </a:extLst>
          </p:cNvPr>
          <p:cNvSpPr txBox="1"/>
          <p:nvPr/>
        </p:nvSpPr>
        <p:spPr>
          <a:xfrm>
            <a:off x="2791867"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20" name="図 19" descr="音楽 が含まれている画像&#10;&#10;自動的に生成された説明">
            <a:extLst>
              <a:ext uri="{FF2B5EF4-FFF2-40B4-BE49-F238E27FC236}">
                <a16:creationId xmlns:a16="http://schemas.microsoft.com/office/drawing/2014/main" id="{D52832EC-FC50-4AE6-BEBD-2971A2D52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0934" y="2675915"/>
            <a:ext cx="571869" cy="681077"/>
          </a:xfrm>
          <a:prstGeom prst="rect">
            <a:avLst/>
          </a:prstGeom>
        </p:spPr>
      </p:pic>
      <p:sp>
        <p:nvSpPr>
          <p:cNvPr id="21" name="テキスト ボックス 20">
            <a:extLst>
              <a:ext uri="{FF2B5EF4-FFF2-40B4-BE49-F238E27FC236}">
                <a16:creationId xmlns:a16="http://schemas.microsoft.com/office/drawing/2014/main" id="{042CC884-24BD-44AB-9A7D-B75C3069D1FF}"/>
              </a:ext>
            </a:extLst>
          </p:cNvPr>
          <p:cNvSpPr txBox="1"/>
          <p:nvPr/>
        </p:nvSpPr>
        <p:spPr>
          <a:xfrm>
            <a:off x="6694125"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22" name="コネクタ: カギ線 21">
            <a:extLst>
              <a:ext uri="{FF2B5EF4-FFF2-40B4-BE49-F238E27FC236}">
                <a16:creationId xmlns:a16="http://schemas.microsoft.com/office/drawing/2014/main" id="{4CC228CE-81C9-4C8F-BF16-6BF784A9AFEF}"/>
              </a:ext>
            </a:extLst>
          </p:cNvPr>
          <p:cNvCxnSpPr>
            <a:cxnSpLocks/>
            <a:stCxn id="23" idx="2"/>
          </p:cNvCxnSpPr>
          <p:nvPr/>
        </p:nvCxnSpPr>
        <p:spPr bwMode="auto">
          <a:xfrm rot="5400000">
            <a:off x="3888423" y="1505313"/>
            <a:ext cx="336791" cy="2004413"/>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23" name="図 22">
            <a:extLst>
              <a:ext uri="{FF2B5EF4-FFF2-40B4-BE49-F238E27FC236}">
                <a16:creationId xmlns:a16="http://schemas.microsoft.com/office/drawing/2014/main" id="{8A39E349-1F49-4B64-8716-A474BA3D5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733" y="1801739"/>
            <a:ext cx="512582" cy="537385"/>
          </a:xfrm>
          <a:prstGeom prst="rect">
            <a:avLst/>
          </a:prstGeom>
        </p:spPr>
      </p:pic>
      <p:cxnSp>
        <p:nvCxnSpPr>
          <p:cNvPr id="24" name="コネクタ: カギ線 23">
            <a:extLst>
              <a:ext uri="{FF2B5EF4-FFF2-40B4-BE49-F238E27FC236}">
                <a16:creationId xmlns:a16="http://schemas.microsoft.com/office/drawing/2014/main" id="{8FF855E7-F3C1-46EE-ADF7-8283664C08C5}"/>
              </a:ext>
            </a:extLst>
          </p:cNvPr>
          <p:cNvCxnSpPr>
            <a:cxnSpLocks/>
            <a:stCxn id="23" idx="2"/>
          </p:cNvCxnSpPr>
          <p:nvPr/>
        </p:nvCxnSpPr>
        <p:spPr bwMode="auto">
          <a:xfrm rot="16200000" flipH="1">
            <a:off x="5839551" y="1558596"/>
            <a:ext cx="336791" cy="1897845"/>
          </a:xfrm>
          <a:prstGeom prst="bentConnector3">
            <a:avLst>
              <a:gd name="adj1" fmla="val 50000"/>
            </a:avLst>
          </a:prstGeom>
          <a:noFill/>
          <a:ln w="31750" cap="flat" cmpd="sng" algn="ctr">
            <a:solidFill>
              <a:srgbClr val="FF0000"/>
            </a:solidFill>
            <a:prstDash val="solid"/>
            <a:round/>
            <a:headEnd type="none" w="med" len="med"/>
            <a:tailEnd type="triangle"/>
          </a:ln>
          <a:effectLst/>
        </p:spPr>
      </p:cxnSp>
      <p:sp>
        <p:nvSpPr>
          <p:cNvPr id="25" name="テキスト ボックス 24">
            <a:extLst>
              <a:ext uri="{FF2B5EF4-FFF2-40B4-BE49-F238E27FC236}">
                <a16:creationId xmlns:a16="http://schemas.microsoft.com/office/drawing/2014/main" id="{C8580E2B-FFFF-4ECB-865C-69B80FFDD942}"/>
              </a:ext>
            </a:extLst>
          </p:cNvPr>
          <p:cNvSpPr txBox="1"/>
          <p:nvPr/>
        </p:nvSpPr>
        <p:spPr>
          <a:xfrm>
            <a:off x="4997446" y="2264832"/>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cxnSp>
        <p:nvCxnSpPr>
          <p:cNvPr id="26" name="直線矢印コネクタ 25">
            <a:extLst>
              <a:ext uri="{FF2B5EF4-FFF2-40B4-BE49-F238E27FC236}">
                <a16:creationId xmlns:a16="http://schemas.microsoft.com/office/drawing/2014/main" id="{862AA111-42E0-4BCE-A8FB-36F72AEF457C}"/>
              </a:ext>
            </a:extLst>
          </p:cNvPr>
          <p:cNvCxnSpPr>
            <a:cxnSpLocks/>
            <a:stCxn id="18" idx="2"/>
          </p:cNvCxnSpPr>
          <p:nvPr/>
        </p:nvCxnSpPr>
        <p:spPr bwMode="auto">
          <a:xfrm>
            <a:off x="3054611" y="3356992"/>
            <a:ext cx="1488836" cy="350819"/>
          </a:xfrm>
          <a:prstGeom prst="straightConnector1">
            <a:avLst/>
          </a:prstGeom>
          <a:noFill/>
          <a:ln w="25400" cap="flat" cmpd="sng" algn="ctr">
            <a:solidFill>
              <a:srgbClr val="FF0000"/>
            </a:solidFill>
            <a:prstDash val="solid"/>
            <a:round/>
            <a:headEnd type="none" w="med" len="med"/>
            <a:tailEnd type="triangle"/>
          </a:ln>
          <a:effectLst/>
        </p:spPr>
      </p:cxnSp>
      <p:cxnSp>
        <p:nvCxnSpPr>
          <p:cNvPr id="30" name="直線矢印コネクタ 29">
            <a:extLst>
              <a:ext uri="{FF2B5EF4-FFF2-40B4-BE49-F238E27FC236}">
                <a16:creationId xmlns:a16="http://schemas.microsoft.com/office/drawing/2014/main" id="{F1DF36CF-B3D1-4995-80EC-E6D2AF8307FF}"/>
              </a:ext>
            </a:extLst>
          </p:cNvPr>
          <p:cNvCxnSpPr>
            <a:cxnSpLocks/>
            <a:stCxn id="16" idx="2"/>
          </p:cNvCxnSpPr>
          <p:nvPr/>
        </p:nvCxnSpPr>
        <p:spPr bwMode="auto">
          <a:xfrm flipH="1">
            <a:off x="3340545" y="3977463"/>
            <a:ext cx="1692682" cy="1226791"/>
          </a:xfrm>
          <a:prstGeom prst="straightConnector1">
            <a:avLst/>
          </a:prstGeom>
          <a:noFill/>
          <a:ln w="25400" cap="flat" cmpd="sng" algn="ctr">
            <a:solidFill>
              <a:srgbClr val="FF0000"/>
            </a:solidFill>
            <a:prstDash val="solid"/>
            <a:round/>
            <a:headEnd type="none" w="med" len="med"/>
            <a:tailEnd type="triangle"/>
          </a:ln>
          <a:effectLst/>
        </p:spPr>
      </p:cxnSp>
      <p:sp>
        <p:nvSpPr>
          <p:cNvPr id="34" name="テキスト ボックス 33">
            <a:extLst>
              <a:ext uri="{FF2B5EF4-FFF2-40B4-BE49-F238E27FC236}">
                <a16:creationId xmlns:a16="http://schemas.microsoft.com/office/drawing/2014/main" id="{672C7D19-34B3-469D-B0FD-3D3E9100DF8B}"/>
              </a:ext>
            </a:extLst>
          </p:cNvPr>
          <p:cNvSpPr txBox="1"/>
          <p:nvPr/>
        </p:nvSpPr>
        <p:spPr>
          <a:xfrm>
            <a:off x="3423587" y="3138385"/>
            <a:ext cx="954107" cy="276999"/>
          </a:xfrm>
          <a:prstGeom prst="rect">
            <a:avLst/>
          </a:prstGeom>
          <a:noFill/>
        </p:spPr>
        <p:txBody>
          <a:bodyPr wrap="none" rtlCol="0">
            <a:spAutoFit/>
          </a:bodyPr>
          <a:lstStyle/>
          <a:p>
            <a:pPr algn="ctr"/>
            <a:r>
              <a:rPr kumimoji="1" lang="ja-JP" altLang="en-US" sz="1200" b="1" dirty="0">
                <a:solidFill>
                  <a:srgbClr val="FF0000"/>
                </a:solidFill>
                <a:latin typeface="メイリオ" panose="020B0604030504040204" pitchFamily="50" charset="-128"/>
                <a:ea typeface="メイリオ" panose="020B0604030504040204" pitchFamily="50" charset="-128"/>
              </a:rPr>
              <a:t>Writing process</a:t>
            </a:r>
            <a:endParaRPr kumimoji="1" lang="en-US" altLang="ja-JP" sz="12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52689833"/>
      </p:ext>
    </p:extLst>
  </p:cSld>
  <p:clrMapOvr>
    <a:masterClrMapping/>
  </p:clrMapOvr>
  <mc:AlternateContent xmlns:mc="http://schemas.openxmlformats.org/markup-compatibility/2006" xmlns:p14="http://schemas.microsoft.com/office/powerpoint/2010/main">
    <mc:Choice Requires="p14">
      <p:transition spd="slow" p14:dur="2000" advTm="7275"/>
    </mc:Choice>
    <mc:Fallback xmlns="">
      <p:transition spd="slow" advTm="7275"/>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12776"/>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7" name="正方形/長方形 46">
            <a:extLst>
              <a:ext uri="{FF2B5EF4-FFF2-40B4-BE49-F238E27FC236}">
                <a16:creationId xmlns:a16="http://schemas.microsoft.com/office/drawing/2014/main" id="{492881A4-9D6E-441D-B3D6-2A609F2261C4}"/>
              </a:ext>
            </a:extLst>
          </p:cNvPr>
          <p:cNvSpPr/>
          <p:nvPr/>
        </p:nvSpPr>
        <p:spPr bwMode="auto">
          <a:xfrm>
            <a:off x="5280146"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537757"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928664"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10.0.1.0/24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DB </a:t>
            </a:r>
            <a:r>
              <a:rPr lang="ja-JP" altLang="en-US" sz="3000" kern="0" dirty="0">
                <a:latin typeface="メイリオ" panose="020B0604030504040204" pitchFamily="50" charset="-128"/>
                <a:ea typeface="メイリオ" panose="020B0604030504040204" pitchFamily="50" charset="-128"/>
              </a:rPr>
              <a:t>Cluster Configuration</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Use Aurora Reader for the reading process.</a:t>
            </a: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462" y="4980685"/>
            <a:ext cx="619125" cy="704850"/>
          </a:xfrm>
          <a:prstGeom prst="rect">
            <a:avLst/>
          </a:prstGeom>
        </p:spPr>
      </p:pic>
      <p:pic>
        <p:nvPicPr>
          <p:cNvPr id="46" name="図 45">
            <a:extLst>
              <a:ext uri="{FF2B5EF4-FFF2-40B4-BE49-F238E27FC236}">
                <a16:creationId xmlns:a16="http://schemas.microsoft.com/office/drawing/2014/main" id="{E304133D-D96F-48C8-A6AE-8B51F427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112" y="4499404"/>
            <a:ext cx="619125" cy="704850"/>
          </a:xfrm>
          <a:prstGeom prst="rect">
            <a:avLst/>
          </a:prstGeom>
        </p:spPr>
      </p:pic>
      <p:sp>
        <p:nvSpPr>
          <p:cNvPr id="50" name="四角形: 角を丸くする 49">
            <a:extLst>
              <a:ext uri="{FF2B5EF4-FFF2-40B4-BE49-F238E27FC236}">
                <a16:creationId xmlns:a16="http://schemas.microsoft.com/office/drawing/2014/main" id="{F4D8C29A-8BDE-46F3-A8E3-027E887966D4}"/>
              </a:ext>
            </a:extLst>
          </p:cNvPr>
          <p:cNvSpPr/>
          <p:nvPr/>
        </p:nvSpPr>
        <p:spPr bwMode="auto">
          <a:xfrm>
            <a:off x="5733540"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10.0.3.0/24</a:t>
            </a: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E4EBBF1D-2525-4682-BAAF-42AFD2B1C976}"/>
              </a:ext>
            </a:extLst>
          </p:cNvPr>
          <p:cNvSpPr txBox="1"/>
          <p:nvPr/>
        </p:nvSpPr>
        <p:spPr>
          <a:xfrm>
            <a:off x="6281959" y="5690792"/>
            <a:ext cx="1445652" cy="646331"/>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Reader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a:t>
            </a:r>
            <a:r>
              <a:rPr kumimoji="1" lang="en-US" altLang="ja-JP" sz="1200" b="1" dirty="0">
                <a:latin typeface="メイリオ" panose="020B0604030504040204" pitchFamily="50" charset="-128"/>
                <a:ea typeface="メイリオ" panose="020B0604030504040204" pitchFamily="50" charset="-128"/>
              </a:rPr>
              <a:t>R</a:t>
            </a:r>
            <a:r>
              <a:rPr kumimoji="1" lang="ja-JP" altLang="en-US" sz="1200" b="1" dirty="0">
                <a:latin typeface="メイリオ" panose="020B0604030504040204" pitchFamily="50" charset="-128"/>
                <a:ea typeface="メイリオ" panose="020B0604030504040204" pitchFamily="50" charset="-128"/>
              </a:rPr>
              <a:t>ead replica)</a:t>
            </a:r>
            <a:endParaRPr kumimoji="1" lang="en-US" altLang="ja-JP" sz="1200" b="1" dirty="0">
              <a:latin typeface="メイリオ" panose="020B0604030504040204" pitchFamily="50" charset="-128"/>
              <a:ea typeface="メイリオ" panose="020B0604030504040204" pitchFamily="50" charset="-128"/>
            </a:endParaRPr>
          </a:p>
          <a:p>
            <a:pPr algn="ctr"/>
            <a:r>
              <a:rPr lang="ja-JP" altLang="en-US" sz="1200" b="1" dirty="0">
                <a:latin typeface="メイリオ" panose="020B0604030504040204" pitchFamily="50" charset="-128"/>
                <a:ea typeface="メイリオ" panose="020B0604030504040204" pitchFamily="50" charset="-128"/>
              </a:rPr>
              <a:t>Up to </a:t>
            </a:r>
            <a:r>
              <a:rPr lang="en-US" altLang="ja-JP" sz="1200" b="1" dirty="0">
                <a:latin typeface="メイリオ" panose="020B0604030504040204" pitchFamily="50" charset="-128"/>
                <a:ea typeface="メイリオ" panose="020B0604030504040204" pitchFamily="50" charset="-128"/>
              </a:rPr>
              <a:t>15 </a:t>
            </a:r>
            <a:r>
              <a:rPr lang="ja-JP" altLang="en-US" sz="1200" b="1" dirty="0">
                <a:latin typeface="メイリオ" panose="020B0604030504040204" pitchFamily="50" charset="-128"/>
                <a:ea typeface="メイリオ" panose="020B0604030504040204" pitchFamily="50" charset="-128"/>
              </a:rPr>
              <a:t>pieces</a:t>
            </a:r>
            <a:endParaRPr kumimoji="1" lang="en-US" altLang="ja-JP" sz="1200" b="1" dirty="0">
              <a:latin typeface="メイリオ" panose="020B0604030504040204" pitchFamily="50" charset="-128"/>
              <a:ea typeface="メイリオ" panose="020B0604030504040204" pitchFamily="50" charset="-128"/>
            </a:endParaRPr>
          </a:p>
        </p:txBody>
      </p:sp>
      <p:pic>
        <p:nvPicPr>
          <p:cNvPr id="52" name="図 51">
            <a:extLst>
              <a:ext uri="{FF2B5EF4-FFF2-40B4-BE49-F238E27FC236}">
                <a16:creationId xmlns:a16="http://schemas.microsoft.com/office/drawing/2014/main" id="{30632690-E387-4A41-A4C8-17373DB67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29" y="4980685"/>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472649" y="5690792"/>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483DDE73-B869-447A-A006-4A3786E8F755}"/>
              </a:ext>
            </a:extLst>
          </p:cNvPr>
          <p:cNvSpPr/>
          <p:nvPr/>
        </p:nvSpPr>
        <p:spPr bwMode="auto">
          <a:xfrm>
            <a:off x="1640632" y="4077072"/>
            <a:ext cx="6896148" cy="2088232"/>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DB </a:t>
            </a:r>
            <a:r>
              <a:rPr kumimoji="1" lang="ja-JP" altLang="en-US"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Cluster</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19" y="106164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D3058E46-0F30-460D-9020-BC9155898E4F}"/>
              </a:ext>
            </a:extLst>
          </p:cNvPr>
          <p:cNvSpPr txBox="1">
            <a:spLocks/>
          </p:cNvSpPr>
          <p:nvPr/>
        </p:nvSpPr>
        <p:spPr bwMode="auto">
          <a:xfrm>
            <a:off x="4425566" y="3429000"/>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Ends</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Points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18" name="図 17" descr="音楽 が含まれている画像&#10;&#10;自動的に生成された説明">
            <a:extLst>
              <a:ext uri="{FF2B5EF4-FFF2-40B4-BE49-F238E27FC236}">
                <a16:creationId xmlns:a16="http://schemas.microsoft.com/office/drawing/2014/main" id="{25D92C15-09D7-40D9-84D2-E5BBBA4F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676" y="2675915"/>
            <a:ext cx="571869" cy="681077"/>
          </a:xfrm>
          <a:prstGeom prst="rect">
            <a:avLst/>
          </a:prstGeom>
        </p:spPr>
      </p:pic>
      <p:sp>
        <p:nvSpPr>
          <p:cNvPr id="19" name="テキスト ボックス 18">
            <a:extLst>
              <a:ext uri="{FF2B5EF4-FFF2-40B4-BE49-F238E27FC236}">
                <a16:creationId xmlns:a16="http://schemas.microsoft.com/office/drawing/2014/main" id="{0EEBA4AE-6D57-408B-81BD-0DDF0DC26965}"/>
              </a:ext>
            </a:extLst>
          </p:cNvPr>
          <p:cNvSpPr txBox="1"/>
          <p:nvPr/>
        </p:nvSpPr>
        <p:spPr>
          <a:xfrm>
            <a:off x="2791867"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20" name="図 19" descr="音楽 が含まれている画像&#10;&#10;自動的に生成された説明">
            <a:extLst>
              <a:ext uri="{FF2B5EF4-FFF2-40B4-BE49-F238E27FC236}">
                <a16:creationId xmlns:a16="http://schemas.microsoft.com/office/drawing/2014/main" id="{D52832EC-FC50-4AE6-BEBD-2971A2D52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0934" y="2675915"/>
            <a:ext cx="571869" cy="681077"/>
          </a:xfrm>
          <a:prstGeom prst="rect">
            <a:avLst/>
          </a:prstGeom>
        </p:spPr>
      </p:pic>
      <p:sp>
        <p:nvSpPr>
          <p:cNvPr id="21" name="テキスト ボックス 20">
            <a:extLst>
              <a:ext uri="{FF2B5EF4-FFF2-40B4-BE49-F238E27FC236}">
                <a16:creationId xmlns:a16="http://schemas.microsoft.com/office/drawing/2014/main" id="{042CC884-24BD-44AB-9A7D-B75C3069D1FF}"/>
              </a:ext>
            </a:extLst>
          </p:cNvPr>
          <p:cNvSpPr txBox="1"/>
          <p:nvPr/>
        </p:nvSpPr>
        <p:spPr>
          <a:xfrm>
            <a:off x="6694125"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22" name="コネクタ: カギ線 21">
            <a:extLst>
              <a:ext uri="{FF2B5EF4-FFF2-40B4-BE49-F238E27FC236}">
                <a16:creationId xmlns:a16="http://schemas.microsoft.com/office/drawing/2014/main" id="{4CC228CE-81C9-4C8F-BF16-6BF784A9AFEF}"/>
              </a:ext>
            </a:extLst>
          </p:cNvPr>
          <p:cNvCxnSpPr>
            <a:cxnSpLocks/>
            <a:stCxn id="23" idx="2"/>
          </p:cNvCxnSpPr>
          <p:nvPr/>
        </p:nvCxnSpPr>
        <p:spPr bwMode="auto">
          <a:xfrm rot="5400000">
            <a:off x="3888423" y="1505313"/>
            <a:ext cx="336791" cy="2004413"/>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23" name="図 22">
            <a:extLst>
              <a:ext uri="{FF2B5EF4-FFF2-40B4-BE49-F238E27FC236}">
                <a16:creationId xmlns:a16="http://schemas.microsoft.com/office/drawing/2014/main" id="{8A39E349-1F49-4B64-8716-A474BA3D5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733" y="1801739"/>
            <a:ext cx="512582" cy="537385"/>
          </a:xfrm>
          <a:prstGeom prst="rect">
            <a:avLst/>
          </a:prstGeom>
        </p:spPr>
      </p:pic>
      <p:cxnSp>
        <p:nvCxnSpPr>
          <p:cNvPr id="24" name="コネクタ: カギ線 23">
            <a:extLst>
              <a:ext uri="{FF2B5EF4-FFF2-40B4-BE49-F238E27FC236}">
                <a16:creationId xmlns:a16="http://schemas.microsoft.com/office/drawing/2014/main" id="{8FF855E7-F3C1-46EE-ADF7-8283664C08C5}"/>
              </a:ext>
            </a:extLst>
          </p:cNvPr>
          <p:cNvCxnSpPr>
            <a:cxnSpLocks/>
            <a:stCxn id="23" idx="2"/>
          </p:cNvCxnSpPr>
          <p:nvPr/>
        </p:nvCxnSpPr>
        <p:spPr bwMode="auto">
          <a:xfrm rot="16200000" flipH="1">
            <a:off x="5839551" y="1558596"/>
            <a:ext cx="336791" cy="1897845"/>
          </a:xfrm>
          <a:prstGeom prst="bentConnector3">
            <a:avLst>
              <a:gd name="adj1" fmla="val 50000"/>
            </a:avLst>
          </a:prstGeom>
          <a:noFill/>
          <a:ln w="31750" cap="flat" cmpd="sng" algn="ctr">
            <a:solidFill>
              <a:srgbClr val="FF0000"/>
            </a:solidFill>
            <a:prstDash val="solid"/>
            <a:round/>
            <a:headEnd type="none" w="med" len="med"/>
            <a:tailEnd type="triangle"/>
          </a:ln>
          <a:effectLst/>
        </p:spPr>
      </p:cxnSp>
      <p:sp>
        <p:nvSpPr>
          <p:cNvPr id="25" name="テキスト ボックス 24">
            <a:extLst>
              <a:ext uri="{FF2B5EF4-FFF2-40B4-BE49-F238E27FC236}">
                <a16:creationId xmlns:a16="http://schemas.microsoft.com/office/drawing/2014/main" id="{C8580E2B-FFFF-4ECB-865C-69B80FFDD942}"/>
              </a:ext>
            </a:extLst>
          </p:cNvPr>
          <p:cNvSpPr txBox="1"/>
          <p:nvPr/>
        </p:nvSpPr>
        <p:spPr>
          <a:xfrm>
            <a:off x="4997446" y="2264832"/>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cxnSp>
        <p:nvCxnSpPr>
          <p:cNvPr id="26" name="直線矢印コネクタ 25">
            <a:extLst>
              <a:ext uri="{FF2B5EF4-FFF2-40B4-BE49-F238E27FC236}">
                <a16:creationId xmlns:a16="http://schemas.microsoft.com/office/drawing/2014/main" id="{862AA111-42E0-4BCE-A8FB-36F72AEF457C}"/>
              </a:ext>
            </a:extLst>
          </p:cNvPr>
          <p:cNvCxnSpPr>
            <a:cxnSpLocks/>
            <a:stCxn id="18" idx="2"/>
          </p:cNvCxnSpPr>
          <p:nvPr/>
        </p:nvCxnSpPr>
        <p:spPr bwMode="auto">
          <a:xfrm>
            <a:off x="3054611" y="3356992"/>
            <a:ext cx="1488836" cy="350819"/>
          </a:xfrm>
          <a:prstGeom prst="straightConnector1">
            <a:avLst/>
          </a:prstGeom>
          <a:noFill/>
          <a:ln w="25400" cap="flat" cmpd="sng" algn="ctr">
            <a:solidFill>
              <a:srgbClr val="FF0000"/>
            </a:solidFill>
            <a:prstDash val="solid"/>
            <a:round/>
            <a:headEnd type="none" w="med" len="med"/>
            <a:tailEnd type="triangle"/>
          </a:ln>
          <a:effectLst/>
        </p:spPr>
      </p:cxnSp>
      <p:cxnSp>
        <p:nvCxnSpPr>
          <p:cNvPr id="30" name="直線矢印コネクタ 29">
            <a:extLst>
              <a:ext uri="{FF2B5EF4-FFF2-40B4-BE49-F238E27FC236}">
                <a16:creationId xmlns:a16="http://schemas.microsoft.com/office/drawing/2014/main" id="{F1DF36CF-B3D1-4995-80EC-E6D2AF8307FF}"/>
              </a:ext>
            </a:extLst>
          </p:cNvPr>
          <p:cNvCxnSpPr>
            <a:cxnSpLocks/>
            <a:stCxn id="16" idx="2"/>
          </p:cNvCxnSpPr>
          <p:nvPr/>
        </p:nvCxnSpPr>
        <p:spPr bwMode="auto">
          <a:xfrm>
            <a:off x="5033227" y="3977463"/>
            <a:ext cx="1923642" cy="1003222"/>
          </a:xfrm>
          <a:prstGeom prst="straightConnector1">
            <a:avLst/>
          </a:prstGeom>
          <a:noFill/>
          <a:ln w="25400" cap="flat" cmpd="sng" algn="ctr">
            <a:solidFill>
              <a:srgbClr val="FF0000"/>
            </a:solidFill>
            <a:prstDash val="solid"/>
            <a:round/>
            <a:headEnd type="none" w="med" len="med"/>
            <a:tailEnd type="triangle"/>
          </a:ln>
          <a:effectLst/>
        </p:spPr>
      </p:cxnSp>
      <p:sp>
        <p:nvSpPr>
          <p:cNvPr id="34" name="テキスト ボックス 33">
            <a:extLst>
              <a:ext uri="{FF2B5EF4-FFF2-40B4-BE49-F238E27FC236}">
                <a16:creationId xmlns:a16="http://schemas.microsoft.com/office/drawing/2014/main" id="{672C7D19-34B3-469D-B0FD-3D3E9100DF8B}"/>
              </a:ext>
            </a:extLst>
          </p:cNvPr>
          <p:cNvSpPr txBox="1"/>
          <p:nvPr/>
        </p:nvSpPr>
        <p:spPr>
          <a:xfrm>
            <a:off x="3500531" y="3138385"/>
            <a:ext cx="800219" cy="276999"/>
          </a:xfrm>
          <a:prstGeom prst="rect">
            <a:avLst/>
          </a:prstGeom>
          <a:noFill/>
        </p:spPr>
        <p:txBody>
          <a:bodyPr wrap="none" rtlCol="0">
            <a:spAutoFit/>
          </a:bodyPr>
          <a:lstStyle/>
          <a:p>
            <a:pPr algn="ctr"/>
            <a:r>
              <a:rPr lang="ja-JP" altLang="en-US" sz="1200" b="1" dirty="0">
                <a:solidFill>
                  <a:srgbClr val="FF0000"/>
                </a:solidFill>
                <a:latin typeface="メイリオ" panose="020B0604030504040204" pitchFamily="50" charset="-128"/>
                <a:ea typeface="メイリオ" panose="020B0604030504040204" pitchFamily="50" charset="-128"/>
              </a:rPr>
              <a:t>Read </a:t>
            </a:r>
            <a:r>
              <a:rPr kumimoji="1" lang="ja-JP" altLang="en-US" sz="1200" b="1" dirty="0">
                <a:solidFill>
                  <a:srgbClr val="FF0000"/>
                </a:solidFill>
                <a:latin typeface="メイリオ" panose="020B0604030504040204" pitchFamily="50" charset="-128"/>
                <a:ea typeface="メイリオ" panose="020B0604030504040204" pitchFamily="50" charset="-128"/>
              </a:rPr>
              <a:t>Processing</a:t>
            </a:r>
            <a:endParaRPr kumimoji="1" lang="en-US" altLang="ja-JP" sz="1200" b="1"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39500736"/>
      </p:ext>
    </p:extLst>
  </p:cSld>
  <p:clrMapOvr>
    <a:masterClrMapping/>
  </p:clrMapOvr>
  <mc:AlternateContent xmlns:mc="http://schemas.openxmlformats.org/markup-compatibility/2006" xmlns:p14="http://schemas.microsoft.com/office/powerpoint/2010/main">
    <mc:Choice Requires="p14">
      <p:transition spd="slow" p14:dur="2000" advTm="14118"/>
    </mc:Choice>
    <mc:Fallback xmlns="">
      <p:transition spd="slow" advTm="14118"/>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2800" dirty="0">
                <a:solidFill>
                  <a:srgbClr val="000000"/>
                </a:solidFill>
                <a:latin typeface="メイリオ" pitchFamily="50" charset="-128"/>
                <a:ea typeface="メイリオ" pitchFamily="50" charset="-128"/>
                <a:cs typeface="メイリオ" pitchFamily="50" charset="-128"/>
              </a:rPr>
              <a:t>Failover configuration</a:t>
            </a:r>
            <a:endParaRPr kumimoji="0" lang="en-US" altLang="ja-JP" sz="3000" dirty="0">
              <a:solidFill>
                <a:srgbClr val="000000"/>
              </a:solidFill>
              <a:latin typeface="メイリオ" pitchFamily="50" charset="-128"/>
              <a:ea typeface="メイリオ" pitchFamily="50" charset="-128"/>
              <a:cs typeface="メイリオ"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109091"/>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news media company hosts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for news distribution on </a:t>
            </a:r>
            <a:r>
              <a:rPr lang="en-US" altLang="ja-JP" dirty="0">
                <a:latin typeface="メイリオ" panose="020B0604030504040204" pitchFamily="50" charset="-128"/>
                <a:ea typeface="メイリオ" panose="020B0604030504040204" pitchFamily="50" charset="-128"/>
              </a:rPr>
              <a:t>AWS. It uses the Aurora </a:t>
            </a:r>
            <a:r>
              <a:rPr lang="ja-JP" altLang="en-US" dirty="0">
                <a:latin typeface="メイリオ" panose="020B0604030504040204" pitchFamily="50" charset="-128"/>
                <a:ea typeface="メイリオ" panose="020B0604030504040204" pitchFamily="50" charset="-128"/>
              </a:rPr>
              <a:t>database for its database. The company is currently deploying </a:t>
            </a:r>
            <a:r>
              <a:rPr lang="en-US" altLang="ja-JP" dirty="0">
                <a:latin typeface="メイリオ" panose="020B0604030504040204" pitchFamily="50" charset="-128"/>
                <a:ea typeface="メイリオ" panose="020B0604030504040204" pitchFamily="50" charset="-128"/>
              </a:rPr>
              <a:t>four </a:t>
            </a:r>
            <a:r>
              <a:rPr lang="ja-JP" altLang="en-US" dirty="0">
                <a:latin typeface="メイリオ" panose="020B0604030504040204" pitchFamily="50" charset="-128"/>
                <a:ea typeface="メイリオ" panose="020B0604030504040204" pitchFamily="50" charset="-128"/>
              </a:rPr>
              <a:t>read replicas </a:t>
            </a:r>
            <a:r>
              <a:rPr lang="en-US" altLang="ja-JP" dirty="0">
                <a:latin typeface="メイリオ" panose="020B0604030504040204" pitchFamily="50" charset="-128"/>
                <a:ea typeface="メイリオ" panose="020B0604030504040204" pitchFamily="50" charset="-128"/>
              </a:rPr>
              <a:t>in</a:t>
            </a:r>
            <a:r>
              <a:rPr lang="ja-JP" altLang="en-US" dirty="0">
                <a:latin typeface="メイリオ" panose="020B0604030504040204" pitchFamily="50" charset="-128"/>
                <a:ea typeface="メイリオ" panose="020B0604030504040204" pitchFamily="50" charset="-128"/>
              </a:rPr>
              <a:t> multiple </a:t>
            </a:r>
            <a:r>
              <a:rPr lang="en-US" altLang="ja-JP" dirty="0">
                <a:latin typeface="メイリオ" panose="020B0604030504040204" pitchFamily="50" charset="-128"/>
                <a:ea typeface="メイリオ" panose="020B0604030504040204" pitchFamily="50" charset="-128"/>
              </a:rPr>
              <a:t>AZs to </a:t>
            </a:r>
            <a:r>
              <a:rPr lang="ja-JP" altLang="en-US" dirty="0">
                <a:latin typeface="メイリオ" panose="020B0604030504040204" pitchFamily="50" charset="-128"/>
                <a:ea typeface="メイリオ" panose="020B0604030504040204" pitchFamily="50" charset="-128"/>
              </a:rPr>
              <a:t>increase read throughput and to serve as failover targets. The replicas are configured as follows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Tier </a:t>
            </a: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8TB</a:t>
            </a:r>
            <a:r>
              <a:rPr lang="ja-JP" altLang="en-US" dirty="0">
                <a:latin typeface="メイリオ" panose="020B0604030504040204" pitchFamily="50" charset="-128"/>
                <a:ea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Tier </a:t>
            </a: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16TB</a:t>
            </a:r>
            <a:r>
              <a:rPr lang="ja-JP" altLang="en-US" dirty="0">
                <a:latin typeface="メイリオ" panose="020B0604030504040204" pitchFamily="50" charset="-128"/>
                <a:ea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Tier </a:t>
            </a:r>
            <a:r>
              <a:rPr lang="en-US" altLang="ja-JP" dirty="0">
                <a:latin typeface="メイリオ" panose="020B0604030504040204" pitchFamily="50" charset="-128"/>
                <a:ea typeface="メイリオ" panose="020B0604030504040204" pitchFamily="50" charset="-128"/>
              </a:rPr>
              <a:t>15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16TB</a:t>
            </a:r>
            <a:r>
              <a:rPr lang="ja-JP" altLang="en-US" dirty="0">
                <a:latin typeface="メイリオ" panose="020B0604030504040204" pitchFamily="50" charset="-128"/>
                <a:ea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Tier </a:t>
            </a:r>
            <a:r>
              <a:rPr lang="en-US" altLang="ja-JP" dirty="0">
                <a:latin typeface="メイリオ" panose="020B0604030504040204" pitchFamily="50" charset="-128"/>
                <a:ea typeface="メイリオ" panose="020B0604030504040204" pitchFamily="50" charset="-128"/>
              </a:rPr>
              <a:t>15 </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32TB</a:t>
            </a:r>
            <a:r>
              <a:rPr lang="ja-JP" altLang="en-US" dirty="0">
                <a:latin typeface="メイリオ" panose="020B0604030504040204" pitchFamily="50" charset="-128"/>
                <a:ea typeface="メイリオ" panose="020B0604030504040204" pitchFamily="50" charset="-128"/>
              </a:rPr>
              <a:t>)</a:t>
            </a:r>
          </a:p>
          <a:p>
            <a:endParaRPr lang="ja-JP" altLang="en-US"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Which tier will be promoted to master during failover?</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Tier </a:t>
            </a: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8TB</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Tier </a:t>
            </a: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16TB</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Tier </a:t>
            </a:r>
            <a:r>
              <a:rPr lang="en-US" altLang="ja-JP" dirty="0">
                <a:latin typeface="メイリオ" panose="020B0604030504040204" pitchFamily="50" charset="-128"/>
                <a:ea typeface="メイリオ" panose="020B0604030504040204" pitchFamily="50" charset="-128"/>
              </a:rPr>
              <a:t>15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16TB</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Tier </a:t>
            </a:r>
            <a:r>
              <a:rPr lang="en-US" altLang="ja-JP" dirty="0">
                <a:latin typeface="メイリオ" panose="020B0604030504040204" pitchFamily="50" charset="-128"/>
                <a:ea typeface="メイリオ" panose="020B0604030504040204" pitchFamily="50" charset="-128"/>
              </a:rPr>
              <a:t>15 </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32TB</a:t>
            </a:r>
            <a:r>
              <a:rPr lang="ja-JP" altLang="en-US" dirty="0">
                <a:latin typeface="メイリオ" panose="020B0604030504040204" pitchFamily="50" charset="-128"/>
                <a:ea typeface="メイリオ" panose="020B0604030504040204" pitchFamily="50" charset="-128"/>
              </a:rPr>
              <a:t>)</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56789101"/>
      </p:ext>
    </p:extLst>
  </p:cSld>
  <p:clrMapOvr>
    <a:masterClrMapping/>
  </p:clrMapOvr>
  <mc:AlternateContent xmlns:mc="http://schemas.openxmlformats.org/markup-compatibility/2006" xmlns:p14="http://schemas.microsoft.com/office/powerpoint/2010/main">
    <mc:Choice Requires="p14">
      <p:transition spd="slow" p14:dur="2000" advTm="10645"/>
    </mc:Choice>
    <mc:Fallback xmlns="">
      <p:transition spd="slow" advTm="10645"/>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cs typeface="メイリオ" pitchFamily="50" charset="-128"/>
              </a:rPr>
              <a:t>Failover configuration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Promote read replicas to masters in ascending order of tier number and then in descending order of maximum size</a:t>
            </a:r>
            <a:r>
              <a:rPr lang="ja-JP" altLang="en-US" sz="2400" dirty="0">
                <a:solidFill>
                  <a:srgbClr val="002060"/>
                </a:solidFill>
                <a:latin typeface="メイリオ" panose="020B0604030504040204" pitchFamily="50" charset="-128"/>
                <a:ea typeface="メイリオ" panose="020B0604030504040204" pitchFamily="50" charset="-128"/>
              </a:rPr>
              <a: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6" name="Picture 2" descr="Additional Failover Control for Amazon Aurora | AWS News Blog">
            <a:extLst>
              <a:ext uri="{FF2B5EF4-FFF2-40B4-BE49-F238E27FC236}">
                <a16:creationId xmlns:a16="http://schemas.microsoft.com/office/drawing/2014/main" id="{2DD3B799-AFF4-4093-BF26-6F0FC00FE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452" y="1549499"/>
            <a:ext cx="5838825" cy="3895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4C3EF9-3D11-40B4-9A0D-D5376449F330}"/>
              </a:ext>
            </a:extLst>
          </p:cNvPr>
          <p:cNvSpPr txBox="1"/>
          <p:nvPr/>
        </p:nvSpPr>
        <p:spPr>
          <a:xfrm>
            <a:off x="1856656" y="6417010"/>
            <a:ext cx="4952526" cy="215444"/>
          </a:xfrm>
          <a:prstGeom prst="rect">
            <a:avLst/>
          </a:prstGeom>
          <a:noFill/>
        </p:spPr>
        <p:txBody>
          <a:bodyPr wrap="square">
            <a:spAutoFit/>
          </a:bodyPr>
          <a:lstStyle/>
          <a:p>
            <a:r>
              <a:rPr lang="en-US" altLang="ja-JP" sz="800" dirty="0"/>
              <a:t>Reference: </a:t>
            </a:r>
            <a:r>
              <a:rPr lang="ja-JP" altLang="en-US" sz="800" dirty="0"/>
              <a:t>https://aws.amazon.com/jp/blogs/aws/additional-failover-control-for-amazon-aurora/</a:t>
            </a:r>
          </a:p>
        </p:txBody>
      </p:sp>
      <p:sp>
        <p:nvSpPr>
          <p:cNvPr id="8" name="TextBox 7">
            <a:extLst>
              <a:ext uri="{FF2B5EF4-FFF2-40B4-BE49-F238E27FC236}">
                <a16:creationId xmlns:a16="http://schemas.microsoft.com/office/drawing/2014/main" id="{482EC598-421C-4FEA-938E-5843C9C39CF4}"/>
              </a:ext>
            </a:extLst>
          </p:cNvPr>
          <p:cNvSpPr txBox="1"/>
          <p:nvPr/>
        </p:nvSpPr>
        <p:spPr>
          <a:xfrm>
            <a:off x="1928664" y="5404981"/>
            <a:ext cx="5869995" cy="954107"/>
          </a:xfrm>
          <a:prstGeom prst="rect">
            <a:avLst/>
          </a:prstGeom>
          <a:noFill/>
        </p:spPr>
        <p:txBody>
          <a:bodyPr wrap="square">
            <a:spAutoFit/>
          </a:bodyPr>
          <a:lstStyle/>
          <a:p>
            <a:pPr marL="342900" indent="-342900">
              <a:buFont typeface="+mj-lt"/>
              <a:buAutoNum type="arabicPeriod"/>
            </a:pPr>
            <a:r>
              <a:rPr lang="en-US" altLang="ja-JP" sz="1400" dirty="0">
                <a:latin typeface="メイリオ" panose="020B0604030504040204" pitchFamily="50" charset="-128"/>
                <a:ea typeface="メイリオ" panose="020B0604030504040204" pitchFamily="50" charset="-128"/>
              </a:rPr>
              <a:t>Amazon Aurora </a:t>
            </a:r>
            <a:r>
              <a:rPr lang="ja-JP" altLang="en-US" sz="1400" dirty="0">
                <a:latin typeface="メイリオ" panose="020B0604030504040204" pitchFamily="50" charset="-128"/>
                <a:ea typeface="メイリオ" panose="020B0604030504040204" pitchFamily="50" charset="-128"/>
              </a:rPr>
              <a:t>promotes from high priority (lowest tier in number) </a:t>
            </a:r>
            <a:r>
              <a:rPr lang="en-US" altLang="ja-JP" sz="1400" dirty="0">
                <a:latin typeface="メイリオ" panose="020B0604030504040204" pitchFamily="50" charset="-128"/>
                <a:ea typeface="メイリオ" panose="020B0604030504040204" pitchFamily="50" charset="-128"/>
              </a:rPr>
              <a:t>R</a:t>
            </a:r>
            <a:r>
              <a:rPr lang="ja-JP" altLang="en-US" sz="1400" dirty="0">
                <a:latin typeface="メイリオ" panose="020B0604030504040204" pitchFamily="50" charset="-128"/>
                <a:ea typeface="メイリオ" panose="020B0604030504040204" pitchFamily="50" charset="-128"/>
              </a:rPr>
              <a:t>ead replicas.</a:t>
            </a:r>
            <a:endParaRPr lang="en-US" altLang="ja-JP" sz="1400" dirty="0">
              <a:latin typeface="メイリオ" panose="020B0604030504040204" pitchFamily="50" charset="-128"/>
              <a:ea typeface="メイリオ" panose="020B0604030504040204" pitchFamily="50" charset="-128"/>
            </a:endParaRPr>
          </a:p>
          <a:p>
            <a:pPr marL="342900" indent="-342900">
              <a:buFont typeface="+mj-lt"/>
              <a:buAutoNum type="arabicPeriod"/>
            </a:pPr>
            <a:r>
              <a:rPr lang="ja-JP" altLang="en-US" sz="1400" dirty="0">
                <a:latin typeface="メイリオ" panose="020B0604030504040204" pitchFamily="50" charset="-128"/>
                <a:ea typeface="メイリオ" panose="020B0604030504040204" pitchFamily="50" charset="-128"/>
              </a:rPr>
              <a:t> If </a:t>
            </a:r>
            <a:r>
              <a:rPr lang="en-US" altLang="ja-JP" sz="1400" dirty="0">
                <a:latin typeface="メイリオ" panose="020B0604030504040204" pitchFamily="50" charset="-128"/>
                <a:ea typeface="メイリオ" panose="020B0604030504040204" pitchFamily="50" charset="-128"/>
              </a:rPr>
              <a:t>two </a:t>
            </a:r>
            <a:r>
              <a:rPr lang="ja-JP" altLang="en-US" sz="1400" dirty="0">
                <a:latin typeface="メイリオ" panose="020B0604030504040204" pitchFamily="50" charset="-128"/>
                <a:ea typeface="メイリオ" panose="020B0604030504040204" pitchFamily="50" charset="-128"/>
              </a:rPr>
              <a:t>or more </a:t>
            </a:r>
            <a:r>
              <a:rPr lang="en-US" altLang="ja-JP" sz="1400" dirty="0">
                <a:latin typeface="メイリオ" panose="020B0604030504040204" pitchFamily="50" charset="-128"/>
                <a:ea typeface="メイリオ" panose="020B0604030504040204" pitchFamily="50" charset="-128"/>
              </a:rPr>
              <a:t>Aurora </a:t>
            </a:r>
            <a:r>
              <a:rPr lang="ja-JP" altLang="en-US" sz="1400" dirty="0">
                <a:latin typeface="メイリオ" panose="020B0604030504040204" pitchFamily="50" charset="-128"/>
                <a:ea typeface="メイリオ" panose="020B0604030504040204" pitchFamily="50" charset="-128"/>
              </a:rPr>
              <a:t>replicas share the same priority, promote the largest size replica.</a:t>
            </a:r>
          </a:p>
        </p:txBody>
      </p:sp>
    </p:spTree>
    <p:extLst>
      <p:ext uri="{BB962C8B-B14F-4D97-AF65-F5344CB8AC3E}">
        <p14:creationId xmlns:p14="http://schemas.microsoft.com/office/powerpoint/2010/main" val="498880202"/>
      </p:ext>
    </p:extLst>
  </p:cSld>
  <p:clrMapOvr>
    <a:masterClrMapping/>
  </p:clrMapOvr>
  <mc:AlternateContent xmlns:mc="http://schemas.openxmlformats.org/markup-compatibility/2006" xmlns:p14="http://schemas.microsoft.com/office/powerpoint/2010/main">
    <mc:Choice Requires="p14">
      <p:transition spd="slow" p14:dur="2000" advTm="46908"/>
    </mc:Choice>
    <mc:Fallback xmlns="">
      <p:transition spd="slow" advTm="46908"/>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12776"/>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7" name="正方形/長方形 46">
            <a:extLst>
              <a:ext uri="{FF2B5EF4-FFF2-40B4-BE49-F238E27FC236}">
                <a16:creationId xmlns:a16="http://schemas.microsoft.com/office/drawing/2014/main" id="{492881A4-9D6E-441D-B3D6-2A609F2261C4}"/>
              </a:ext>
            </a:extLst>
          </p:cNvPr>
          <p:cNvSpPr/>
          <p:nvPr/>
        </p:nvSpPr>
        <p:spPr bwMode="auto">
          <a:xfrm>
            <a:off x="5280146"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537757" y="1894293"/>
            <a:ext cx="3256634"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928664"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10.0.1.0/24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Perform f</a:t>
            </a:r>
            <a:r>
              <a:rPr kumimoji="0" lang="ja-JP" altLang="en-US" sz="3200" dirty="0">
                <a:solidFill>
                  <a:srgbClr val="000000"/>
                </a:solidFill>
                <a:latin typeface="メイリオ" pitchFamily="50" charset="-128"/>
                <a:ea typeface="メイリオ" pitchFamily="50" charset="-128"/>
                <a:cs typeface="メイリオ" pitchFamily="50" charset="-128"/>
              </a:rPr>
              <a:t>ailover</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Failover to the </a:t>
            </a:r>
            <a:r>
              <a:rPr lang="en-US" altLang="ja-JP" sz="2400" dirty="0">
                <a:solidFill>
                  <a:srgbClr val="002060"/>
                </a:solidFill>
                <a:latin typeface="メイリオ" panose="020B0604030504040204" pitchFamily="50" charset="-128"/>
                <a:ea typeface="メイリオ" panose="020B0604030504040204" pitchFamily="50" charset="-128"/>
              </a:rPr>
              <a:t>Reader </a:t>
            </a:r>
            <a:r>
              <a:rPr lang="ja-JP" altLang="en-US" sz="2400" dirty="0">
                <a:solidFill>
                  <a:srgbClr val="002060"/>
                </a:solidFill>
                <a:latin typeface="メイリオ" panose="020B0604030504040204" pitchFamily="50" charset="-128"/>
                <a:ea typeface="メイリオ" panose="020B0604030504040204" pitchFamily="50" charset="-128"/>
              </a:rPr>
              <a:t>if the master fails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462" y="4980685"/>
            <a:ext cx="619125" cy="704850"/>
          </a:xfrm>
          <a:prstGeom prst="rect">
            <a:avLst/>
          </a:prstGeom>
        </p:spPr>
      </p:pic>
      <p:pic>
        <p:nvPicPr>
          <p:cNvPr id="46" name="図 45">
            <a:extLst>
              <a:ext uri="{FF2B5EF4-FFF2-40B4-BE49-F238E27FC236}">
                <a16:creationId xmlns:a16="http://schemas.microsoft.com/office/drawing/2014/main" id="{E304133D-D96F-48C8-A6AE-8B51F427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1112" y="4499404"/>
            <a:ext cx="619125" cy="704850"/>
          </a:xfrm>
          <a:prstGeom prst="rect">
            <a:avLst/>
          </a:prstGeom>
        </p:spPr>
      </p:pic>
      <p:sp>
        <p:nvSpPr>
          <p:cNvPr id="50" name="四角形: 角を丸くする 49">
            <a:extLst>
              <a:ext uri="{FF2B5EF4-FFF2-40B4-BE49-F238E27FC236}">
                <a16:creationId xmlns:a16="http://schemas.microsoft.com/office/drawing/2014/main" id="{F4D8C29A-8BDE-46F3-A8E3-027E887966D4}"/>
              </a:ext>
            </a:extLst>
          </p:cNvPr>
          <p:cNvSpPr/>
          <p:nvPr/>
        </p:nvSpPr>
        <p:spPr bwMode="auto">
          <a:xfrm>
            <a:off x="5733540" y="4352256"/>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10.0.3.0/24</a:t>
            </a: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51" name="テキスト ボックス 50">
            <a:extLst>
              <a:ext uri="{FF2B5EF4-FFF2-40B4-BE49-F238E27FC236}">
                <a16:creationId xmlns:a16="http://schemas.microsoft.com/office/drawing/2014/main" id="{E4EBBF1D-2525-4682-BAAF-42AFD2B1C976}"/>
              </a:ext>
            </a:extLst>
          </p:cNvPr>
          <p:cNvSpPr txBox="1"/>
          <p:nvPr/>
        </p:nvSpPr>
        <p:spPr>
          <a:xfrm>
            <a:off x="6281959" y="5690792"/>
            <a:ext cx="1445652" cy="646331"/>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Reader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a:t>
            </a:r>
            <a:r>
              <a:rPr kumimoji="1" lang="en-US" altLang="ja-JP" sz="1200" b="1" dirty="0">
                <a:latin typeface="メイリオ" panose="020B0604030504040204" pitchFamily="50" charset="-128"/>
                <a:ea typeface="メイリオ" panose="020B0604030504040204" pitchFamily="50" charset="-128"/>
              </a:rPr>
              <a:t>R</a:t>
            </a:r>
            <a:r>
              <a:rPr kumimoji="1" lang="ja-JP" altLang="en-US" sz="1200" b="1" dirty="0">
                <a:latin typeface="メイリオ" panose="020B0604030504040204" pitchFamily="50" charset="-128"/>
                <a:ea typeface="メイリオ" panose="020B0604030504040204" pitchFamily="50" charset="-128"/>
              </a:rPr>
              <a:t>ead replica)</a:t>
            </a:r>
            <a:endParaRPr kumimoji="1" lang="en-US" altLang="ja-JP" sz="1200" b="1" dirty="0">
              <a:latin typeface="メイリオ" panose="020B0604030504040204" pitchFamily="50" charset="-128"/>
              <a:ea typeface="メイリオ" panose="020B0604030504040204" pitchFamily="50" charset="-128"/>
            </a:endParaRPr>
          </a:p>
          <a:p>
            <a:pPr algn="ctr"/>
            <a:r>
              <a:rPr lang="ja-JP" altLang="en-US" sz="1200" b="1" dirty="0">
                <a:latin typeface="メイリオ" panose="020B0604030504040204" pitchFamily="50" charset="-128"/>
                <a:ea typeface="メイリオ" panose="020B0604030504040204" pitchFamily="50" charset="-128"/>
              </a:rPr>
              <a:t>Up to </a:t>
            </a:r>
            <a:r>
              <a:rPr lang="en-US" altLang="ja-JP" sz="1200" b="1" dirty="0">
                <a:latin typeface="メイリオ" panose="020B0604030504040204" pitchFamily="50" charset="-128"/>
                <a:ea typeface="メイリオ" panose="020B0604030504040204" pitchFamily="50" charset="-128"/>
              </a:rPr>
              <a:t>15 </a:t>
            </a:r>
            <a:r>
              <a:rPr lang="ja-JP" altLang="en-US" sz="1200" b="1" dirty="0">
                <a:latin typeface="メイリオ" panose="020B0604030504040204" pitchFamily="50" charset="-128"/>
                <a:ea typeface="メイリオ" panose="020B0604030504040204" pitchFamily="50" charset="-128"/>
              </a:rPr>
              <a:t>pieces</a:t>
            </a:r>
            <a:endParaRPr kumimoji="1" lang="en-US" altLang="ja-JP" sz="1200" b="1" dirty="0">
              <a:latin typeface="メイリオ" panose="020B0604030504040204" pitchFamily="50" charset="-128"/>
              <a:ea typeface="メイリオ" panose="020B0604030504040204" pitchFamily="50" charset="-128"/>
            </a:endParaRPr>
          </a:p>
        </p:txBody>
      </p:sp>
      <p:pic>
        <p:nvPicPr>
          <p:cNvPr id="52" name="図 51">
            <a:extLst>
              <a:ext uri="{FF2B5EF4-FFF2-40B4-BE49-F238E27FC236}">
                <a16:creationId xmlns:a16="http://schemas.microsoft.com/office/drawing/2014/main" id="{30632690-E387-4A41-A4C8-17373DB67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29" y="4980685"/>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472649" y="5690792"/>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483DDE73-B869-447A-A006-4A3786E8F755}"/>
              </a:ext>
            </a:extLst>
          </p:cNvPr>
          <p:cNvSpPr/>
          <p:nvPr/>
        </p:nvSpPr>
        <p:spPr bwMode="auto">
          <a:xfrm>
            <a:off x="1640632" y="4077072"/>
            <a:ext cx="6896148" cy="2088232"/>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DB </a:t>
            </a:r>
            <a:r>
              <a:rPr kumimoji="1" lang="ja-JP" altLang="en-US" sz="2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Cluster</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619" y="106164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D3058E46-0F30-460D-9020-BC9155898E4F}"/>
              </a:ext>
            </a:extLst>
          </p:cNvPr>
          <p:cNvSpPr txBox="1">
            <a:spLocks/>
          </p:cNvSpPr>
          <p:nvPr/>
        </p:nvSpPr>
        <p:spPr bwMode="auto">
          <a:xfrm>
            <a:off x="4425566" y="3429000"/>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Ends</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Points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18" name="図 17" descr="音楽 が含まれている画像&#10;&#10;自動的に生成された説明">
            <a:extLst>
              <a:ext uri="{FF2B5EF4-FFF2-40B4-BE49-F238E27FC236}">
                <a16:creationId xmlns:a16="http://schemas.microsoft.com/office/drawing/2014/main" id="{25D92C15-09D7-40D9-84D2-E5BBBA4F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8676" y="2675915"/>
            <a:ext cx="571869" cy="681077"/>
          </a:xfrm>
          <a:prstGeom prst="rect">
            <a:avLst/>
          </a:prstGeom>
        </p:spPr>
      </p:pic>
      <p:sp>
        <p:nvSpPr>
          <p:cNvPr id="19" name="テキスト ボックス 18">
            <a:extLst>
              <a:ext uri="{FF2B5EF4-FFF2-40B4-BE49-F238E27FC236}">
                <a16:creationId xmlns:a16="http://schemas.microsoft.com/office/drawing/2014/main" id="{0EEBA4AE-6D57-408B-81BD-0DDF0DC26965}"/>
              </a:ext>
            </a:extLst>
          </p:cNvPr>
          <p:cNvSpPr txBox="1"/>
          <p:nvPr/>
        </p:nvSpPr>
        <p:spPr>
          <a:xfrm>
            <a:off x="2791867"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20" name="図 19" descr="音楽 が含まれている画像&#10;&#10;自動的に生成された説明">
            <a:extLst>
              <a:ext uri="{FF2B5EF4-FFF2-40B4-BE49-F238E27FC236}">
                <a16:creationId xmlns:a16="http://schemas.microsoft.com/office/drawing/2014/main" id="{D52832EC-FC50-4AE6-BEBD-2971A2D52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0934" y="2675915"/>
            <a:ext cx="571869" cy="681077"/>
          </a:xfrm>
          <a:prstGeom prst="rect">
            <a:avLst/>
          </a:prstGeom>
        </p:spPr>
      </p:pic>
      <p:sp>
        <p:nvSpPr>
          <p:cNvPr id="21" name="テキスト ボックス 20">
            <a:extLst>
              <a:ext uri="{FF2B5EF4-FFF2-40B4-BE49-F238E27FC236}">
                <a16:creationId xmlns:a16="http://schemas.microsoft.com/office/drawing/2014/main" id="{042CC884-24BD-44AB-9A7D-B75C3069D1FF}"/>
              </a:ext>
            </a:extLst>
          </p:cNvPr>
          <p:cNvSpPr txBox="1"/>
          <p:nvPr/>
        </p:nvSpPr>
        <p:spPr>
          <a:xfrm>
            <a:off x="6694125" y="2976592"/>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22" name="コネクタ: カギ線 21">
            <a:extLst>
              <a:ext uri="{FF2B5EF4-FFF2-40B4-BE49-F238E27FC236}">
                <a16:creationId xmlns:a16="http://schemas.microsoft.com/office/drawing/2014/main" id="{4CC228CE-81C9-4C8F-BF16-6BF784A9AFEF}"/>
              </a:ext>
            </a:extLst>
          </p:cNvPr>
          <p:cNvCxnSpPr>
            <a:cxnSpLocks/>
            <a:stCxn id="23" idx="2"/>
          </p:cNvCxnSpPr>
          <p:nvPr/>
        </p:nvCxnSpPr>
        <p:spPr bwMode="auto">
          <a:xfrm rot="5400000">
            <a:off x="3888423" y="1505313"/>
            <a:ext cx="336791" cy="2004413"/>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23" name="図 22">
            <a:extLst>
              <a:ext uri="{FF2B5EF4-FFF2-40B4-BE49-F238E27FC236}">
                <a16:creationId xmlns:a16="http://schemas.microsoft.com/office/drawing/2014/main" id="{8A39E349-1F49-4B64-8716-A474BA3D5F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733" y="1801739"/>
            <a:ext cx="512582" cy="537385"/>
          </a:xfrm>
          <a:prstGeom prst="rect">
            <a:avLst/>
          </a:prstGeom>
        </p:spPr>
      </p:pic>
      <p:cxnSp>
        <p:nvCxnSpPr>
          <p:cNvPr id="24" name="コネクタ: カギ線 23">
            <a:extLst>
              <a:ext uri="{FF2B5EF4-FFF2-40B4-BE49-F238E27FC236}">
                <a16:creationId xmlns:a16="http://schemas.microsoft.com/office/drawing/2014/main" id="{8FF855E7-F3C1-46EE-ADF7-8283664C08C5}"/>
              </a:ext>
            </a:extLst>
          </p:cNvPr>
          <p:cNvCxnSpPr>
            <a:cxnSpLocks/>
            <a:stCxn id="23" idx="2"/>
          </p:cNvCxnSpPr>
          <p:nvPr/>
        </p:nvCxnSpPr>
        <p:spPr bwMode="auto">
          <a:xfrm rot="16200000" flipH="1">
            <a:off x="5839551" y="1558596"/>
            <a:ext cx="336791" cy="1897845"/>
          </a:xfrm>
          <a:prstGeom prst="bentConnector3">
            <a:avLst>
              <a:gd name="adj1" fmla="val 50000"/>
            </a:avLst>
          </a:prstGeom>
          <a:noFill/>
          <a:ln w="31750" cap="flat" cmpd="sng" algn="ctr">
            <a:solidFill>
              <a:srgbClr val="FF0000"/>
            </a:solidFill>
            <a:prstDash val="solid"/>
            <a:round/>
            <a:headEnd type="none" w="med" len="med"/>
            <a:tailEnd type="triangle"/>
          </a:ln>
          <a:effectLst/>
        </p:spPr>
      </p:cxnSp>
      <p:sp>
        <p:nvSpPr>
          <p:cNvPr id="25" name="テキスト ボックス 24">
            <a:extLst>
              <a:ext uri="{FF2B5EF4-FFF2-40B4-BE49-F238E27FC236}">
                <a16:creationId xmlns:a16="http://schemas.microsoft.com/office/drawing/2014/main" id="{C8580E2B-FFFF-4ECB-865C-69B80FFDD942}"/>
              </a:ext>
            </a:extLst>
          </p:cNvPr>
          <p:cNvSpPr txBox="1"/>
          <p:nvPr/>
        </p:nvSpPr>
        <p:spPr>
          <a:xfrm>
            <a:off x="4997446" y="2264832"/>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cxnSp>
        <p:nvCxnSpPr>
          <p:cNvPr id="26" name="直線矢印コネクタ 25">
            <a:extLst>
              <a:ext uri="{FF2B5EF4-FFF2-40B4-BE49-F238E27FC236}">
                <a16:creationId xmlns:a16="http://schemas.microsoft.com/office/drawing/2014/main" id="{862AA111-42E0-4BCE-A8FB-36F72AEF457C}"/>
              </a:ext>
            </a:extLst>
          </p:cNvPr>
          <p:cNvCxnSpPr>
            <a:cxnSpLocks/>
            <a:stCxn id="18" idx="2"/>
          </p:cNvCxnSpPr>
          <p:nvPr/>
        </p:nvCxnSpPr>
        <p:spPr bwMode="auto">
          <a:xfrm>
            <a:off x="3054611" y="3356992"/>
            <a:ext cx="1488836" cy="350819"/>
          </a:xfrm>
          <a:prstGeom prst="straightConnector1">
            <a:avLst/>
          </a:prstGeom>
          <a:noFill/>
          <a:ln w="25400" cap="flat" cmpd="sng" algn="ctr">
            <a:solidFill>
              <a:srgbClr val="FF0000"/>
            </a:solidFill>
            <a:prstDash val="solid"/>
            <a:round/>
            <a:headEnd type="none" w="med" len="med"/>
            <a:tailEnd type="triangle"/>
          </a:ln>
          <a:effectLst/>
        </p:spPr>
      </p:cxnSp>
      <p:cxnSp>
        <p:nvCxnSpPr>
          <p:cNvPr id="30" name="直線矢印コネクタ 29">
            <a:extLst>
              <a:ext uri="{FF2B5EF4-FFF2-40B4-BE49-F238E27FC236}">
                <a16:creationId xmlns:a16="http://schemas.microsoft.com/office/drawing/2014/main" id="{F1DF36CF-B3D1-4995-80EC-E6D2AF8307FF}"/>
              </a:ext>
            </a:extLst>
          </p:cNvPr>
          <p:cNvCxnSpPr>
            <a:cxnSpLocks/>
            <a:stCxn id="16" idx="2"/>
          </p:cNvCxnSpPr>
          <p:nvPr/>
        </p:nvCxnSpPr>
        <p:spPr bwMode="auto">
          <a:xfrm>
            <a:off x="5033227" y="3977463"/>
            <a:ext cx="1863989" cy="1226791"/>
          </a:xfrm>
          <a:prstGeom prst="straightConnector1">
            <a:avLst/>
          </a:prstGeom>
          <a:noFill/>
          <a:ln w="25400" cap="flat" cmpd="sng" algn="ctr">
            <a:solidFill>
              <a:srgbClr val="FF0000"/>
            </a:solidFill>
            <a:prstDash val="solid"/>
            <a:round/>
            <a:headEnd type="none" w="med" len="med"/>
            <a:tailEnd type="triangle"/>
          </a:ln>
          <a:effectLst/>
        </p:spPr>
      </p:cxnSp>
      <p:sp>
        <p:nvSpPr>
          <p:cNvPr id="4" name="乗算記号 3">
            <a:extLst>
              <a:ext uri="{FF2B5EF4-FFF2-40B4-BE49-F238E27FC236}">
                <a16:creationId xmlns:a16="http://schemas.microsoft.com/office/drawing/2014/main" id="{F466252C-53AA-43E1-9528-86B18928051F}"/>
              </a:ext>
            </a:extLst>
          </p:cNvPr>
          <p:cNvSpPr/>
          <p:nvPr/>
        </p:nvSpPr>
        <p:spPr bwMode="auto">
          <a:xfrm>
            <a:off x="2586128" y="4839961"/>
            <a:ext cx="1022889" cy="1034343"/>
          </a:xfrm>
          <a:prstGeom prst="mathMultiply">
            <a:avLst/>
          </a:prstGeom>
          <a:solidFill>
            <a:srgbClr val="FF0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295278059"/>
      </p:ext>
    </p:extLst>
  </p:cSld>
  <p:clrMapOvr>
    <a:masterClrMapping/>
  </p:clrMapOvr>
  <mc:AlternateContent xmlns:mc="http://schemas.openxmlformats.org/markup-compatibility/2006" xmlns:p14="http://schemas.microsoft.com/office/powerpoint/2010/main">
    <mc:Choice Requires="p14">
      <p:transition spd="slow" p14:dur="2000" advTm="14462"/>
    </mc:Choice>
    <mc:Fallback xmlns="">
      <p:transition spd="slow" advTm="14462"/>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kern="0" dirty="0">
                <a:latin typeface="メイリオ" panose="020B0604030504040204" pitchFamily="50" charset="-128"/>
                <a:ea typeface="メイリオ" panose="020B0604030504040204" pitchFamily="50" charset="-128"/>
              </a:rPr>
              <a:t>Migration</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Migration from </a:t>
            </a:r>
            <a:r>
              <a:rPr lang="en-US" altLang="ja-JP" sz="2400" dirty="0">
                <a:solidFill>
                  <a:srgbClr val="002060"/>
                </a:solidFill>
                <a:latin typeface="メイリオ" panose="020B0604030504040204" pitchFamily="50" charset="-128"/>
                <a:ea typeface="メイリオ" panose="020B0604030504040204" pitchFamily="50" charset="-128"/>
              </a:rPr>
              <a:t>MySQL </a:t>
            </a:r>
            <a:r>
              <a:rPr lang="ja-JP" altLang="en-US" sz="2400" dirty="0">
                <a:solidFill>
                  <a:srgbClr val="002060"/>
                </a:solidFill>
                <a:latin typeface="メイリオ" panose="020B0604030504040204" pitchFamily="50" charset="-128"/>
                <a:ea typeface="メイリオ" panose="020B0604030504040204" pitchFamily="50" charset="-128"/>
              </a:rPr>
              <a:t>and </a:t>
            </a:r>
            <a:r>
              <a:rPr lang="en-US" altLang="ja-JP" sz="2400" dirty="0">
                <a:solidFill>
                  <a:srgbClr val="002060"/>
                </a:solidFill>
                <a:latin typeface="メイリオ" panose="020B0604030504040204" pitchFamily="50" charset="-128"/>
                <a:ea typeface="メイリオ" panose="020B0604030504040204" pitchFamily="50" charset="-128"/>
              </a:rPr>
              <a:t>PostgreSQL </a:t>
            </a:r>
            <a:r>
              <a:rPr lang="ja-JP" altLang="en-US" sz="2400" dirty="0">
                <a:solidFill>
                  <a:srgbClr val="002060"/>
                </a:solidFill>
                <a:latin typeface="メイリオ" panose="020B0604030504040204" pitchFamily="50" charset="-128"/>
                <a:ea typeface="メイリオ" panose="020B0604030504040204" pitchFamily="50" charset="-128"/>
              </a:rPr>
              <a:t>snapshots </a:t>
            </a:r>
            <a:r>
              <a:rPr lang="ja-JP" altLang="en-US" sz="2400" dirty="0" err="1">
                <a:solidFill>
                  <a:srgbClr val="002060"/>
                </a:solidFill>
                <a:latin typeface="メイリオ" panose="020B0604030504040204" pitchFamily="50" charset="-128"/>
                <a:ea typeface="メイリオ" panose="020B0604030504040204" pitchFamily="50" charset="-128"/>
              </a:rPr>
              <a:t>to </a:t>
            </a:r>
            <a:r>
              <a:rPr lang="en-US" altLang="ja-JP" sz="2400" dirty="0">
                <a:solidFill>
                  <a:srgbClr val="002060"/>
                </a:solidFill>
                <a:latin typeface="メイリオ" panose="020B0604030504040204" pitchFamily="50" charset="-128"/>
                <a:ea typeface="メイリオ" panose="020B0604030504040204" pitchFamily="50" charset="-128"/>
              </a:rPr>
              <a:t>Aurora </a:t>
            </a:r>
            <a:r>
              <a:rPr lang="ja-JP" altLang="en-US" sz="2400" dirty="0">
                <a:solidFill>
                  <a:srgbClr val="002060"/>
                </a:solidFill>
                <a:latin typeface="メイリオ" panose="020B0604030504040204" pitchFamily="50" charset="-128"/>
                <a:ea typeface="メイリオ" panose="020B0604030504040204" pitchFamily="50" charset="-128"/>
              </a:rPr>
              <a:t>is possible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CEB3F1E-046C-4BFF-BDA7-BB0AF08AE34C}"/>
              </a:ext>
            </a:extLst>
          </p:cNvPr>
          <p:cNvSpPr txBox="1"/>
          <p:nvPr/>
        </p:nvSpPr>
        <p:spPr>
          <a:xfrm>
            <a:off x="1932020" y="4499147"/>
            <a:ext cx="922048" cy="338554"/>
          </a:xfrm>
          <a:prstGeom prst="rect">
            <a:avLst/>
          </a:prstGeom>
          <a:noFill/>
        </p:spPr>
        <p:txBody>
          <a:bodyPr wrap="none" rtlCol="0">
            <a:spAutoFit/>
          </a:bodyPr>
          <a:lstStyle/>
          <a:p>
            <a:pPr algn="ctr"/>
            <a:r>
              <a:rPr kumimoji="1" lang="en-US" altLang="ja-JP" b="1" dirty="0">
                <a:latin typeface="メイリオ" panose="020B0604030504040204" pitchFamily="50" charset="-128"/>
                <a:ea typeface="メイリオ" panose="020B0604030504040204" pitchFamily="50" charset="-128"/>
              </a:rPr>
              <a:t>MySQL</a:t>
            </a:r>
          </a:p>
        </p:txBody>
      </p:sp>
      <p:pic>
        <p:nvPicPr>
          <p:cNvPr id="6" name="図 5">
            <a:extLst>
              <a:ext uri="{FF2B5EF4-FFF2-40B4-BE49-F238E27FC236}">
                <a16:creationId xmlns:a16="http://schemas.microsoft.com/office/drawing/2014/main" id="{12EE5C59-0078-4C44-A504-02C6EBFFD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51" y="3335063"/>
            <a:ext cx="1033186" cy="1176243"/>
          </a:xfrm>
          <a:prstGeom prst="rect">
            <a:avLst/>
          </a:prstGeom>
        </p:spPr>
      </p:pic>
      <p:sp>
        <p:nvSpPr>
          <p:cNvPr id="7" name="テキスト ボックス 6">
            <a:extLst>
              <a:ext uri="{FF2B5EF4-FFF2-40B4-BE49-F238E27FC236}">
                <a16:creationId xmlns:a16="http://schemas.microsoft.com/office/drawing/2014/main" id="{9DDC433F-E079-49F9-82FE-9F0E5FA4130F}"/>
              </a:ext>
            </a:extLst>
          </p:cNvPr>
          <p:cNvSpPr txBox="1"/>
          <p:nvPr/>
        </p:nvSpPr>
        <p:spPr>
          <a:xfrm>
            <a:off x="6609071" y="4499147"/>
            <a:ext cx="1465465" cy="584775"/>
          </a:xfrm>
          <a:prstGeom prst="rect">
            <a:avLst/>
          </a:prstGeom>
          <a:noFill/>
        </p:spPr>
        <p:txBody>
          <a:bodyPr wrap="none" rtlCol="0">
            <a:spAutoFit/>
          </a:bodyPr>
          <a:lstStyle/>
          <a:p>
            <a:pPr algn="ctr"/>
            <a:r>
              <a:rPr kumimoji="1" lang="en-US" altLang="ja-JP" b="1" dirty="0">
                <a:latin typeface="メイリオ" panose="020B0604030504040204" pitchFamily="50" charset="-128"/>
                <a:ea typeface="メイリオ" panose="020B0604030504040204" pitchFamily="50" charset="-128"/>
              </a:rPr>
              <a:t>Aurora </a:t>
            </a:r>
            <a:endParaRPr lang="en-US" altLang="ja-JP" b="1" dirty="0">
              <a:latin typeface="メイリオ" panose="020B0604030504040204" pitchFamily="50" charset="-128"/>
              <a:ea typeface="メイリオ" panose="020B0604030504040204" pitchFamily="50" charset="-128"/>
            </a:endParaRPr>
          </a:p>
          <a:p>
            <a:pPr algn="ctr"/>
            <a:r>
              <a:rPr lang="en-US" altLang="ja-JP" b="1" dirty="0">
                <a:latin typeface="メイリオ" panose="020B0604030504040204" pitchFamily="50" charset="-128"/>
                <a:ea typeface="メイリオ" panose="020B0604030504040204" pitchFamily="50" charset="-128"/>
              </a:rPr>
              <a:t>with </a:t>
            </a:r>
            <a:r>
              <a:rPr kumimoji="1" lang="en-US" altLang="ja-JP" b="1" dirty="0">
                <a:latin typeface="メイリオ" panose="020B0604030504040204" pitchFamily="50" charset="-128"/>
                <a:ea typeface="メイリオ" panose="020B0604030504040204" pitchFamily="50" charset="-128"/>
              </a:rPr>
              <a:t>MySQL</a:t>
            </a:r>
          </a:p>
        </p:txBody>
      </p:sp>
      <p:pic>
        <p:nvPicPr>
          <p:cNvPr id="8" name="図 7">
            <a:extLst>
              <a:ext uri="{FF2B5EF4-FFF2-40B4-BE49-F238E27FC236}">
                <a16:creationId xmlns:a16="http://schemas.microsoft.com/office/drawing/2014/main" id="{44265F07-8E74-421E-9874-19CC5AA47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208" y="3335063"/>
            <a:ext cx="1033186" cy="1176243"/>
          </a:xfrm>
          <a:prstGeom prst="rect">
            <a:avLst/>
          </a:prstGeom>
        </p:spPr>
      </p:pic>
      <p:sp>
        <p:nvSpPr>
          <p:cNvPr id="2" name="四角形: 角を丸くする 1">
            <a:extLst>
              <a:ext uri="{FF2B5EF4-FFF2-40B4-BE49-F238E27FC236}">
                <a16:creationId xmlns:a16="http://schemas.microsoft.com/office/drawing/2014/main" id="{FC321096-3728-4838-A1EE-2B8D234213A3}"/>
              </a:ext>
            </a:extLst>
          </p:cNvPr>
          <p:cNvSpPr/>
          <p:nvPr/>
        </p:nvSpPr>
        <p:spPr bwMode="auto">
          <a:xfrm>
            <a:off x="4340283" y="3335063"/>
            <a:ext cx="1224136" cy="1176243"/>
          </a:xfrm>
          <a:prstGeom prst="roundRect">
            <a:avLst/>
          </a:prstGeom>
          <a:solidFill>
            <a:srgbClr val="00206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Snapshot</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4" name="矢印: 右 3">
            <a:extLst>
              <a:ext uri="{FF2B5EF4-FFF2-40B4-BE49-F238E27FC236}">
                <a16:creationId xmlns:a16="http://schemas.microsoft.com/office/drawing/2014/main" id="{AD6BCD7F-5867-4AFF-976A-DA1F1EF70E25}"/>
              </a:ext>
            </a:extLst>
          </p:cNvPr>
          <p:cNvSpPr/>
          <p:nvPr/>
        </p:nvSpPr>
        <p:spPr bwMode="auto">
          <a:xfrm>
            <a:off x="3325899" y="3635152"/>
            <a:ext cx="791974" cy="57606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2" name="矢印: 右 11">
            <a:extLst>
              <a:ext uri="{FF2B5EF4-FFF2-40B4-BE49-F238E27FC236}">
                <a16:creationId xmlns:a16="http://schemas.microsoft.com/office/drawing/2014/main" id="{12E47B20-3EA2-44B3-B883-8B3CD49195DF}"/>
              </a:ext>
            </a:extLst>
          </p:cNvPr>
          <p:cNvSpPr/>
          <p:nvPr/>
        </p:nvSpPr>
        <p:spPr bwMode="auto">
          <a:xfrm>
            <a:off x="5925166" y="3635152"/>
            <a:ext cx="791974" cy="57606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930699774"/>
      </p:ext>
    </p:extLst>
  </p:cSld>
  <p:clrMapOvr>
    <a:masterClrMapping/>
  </p:clrMapOvr>
  <mc:AlternateContent xmlns:mc="http://schemas.openxmlformats.org/markup-compatibility/2006" xmlns:p14="http://schemas.microsoft.com/office/powerpoint/2010/main">
    <mc:Choice Requires="p14">
      <p:transition spd="slow" p14:dur="2000" advTm="25244"/>
    </mc:Choice>
    <mc:Fallback xmlns="">
      <p:transition spd="slow" advTm="2524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Default Settings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VPC </a:t>
            </a:r>
            <a:r>
              <a:rPr lang="ja-JP" altLang="en-US" sz="2400" dirty="0">
                <a:solidFill>
                  <a:srgbClr val="002060"/>
                </a:solidFill>
                <a:latin typeface="メイリオ" panose="020B0604030504040204" pitchFamily="50" charset="-128"/>
                <a:ea typeface="メイリオ" panose="020B0604030504040204" pitchFamily="50" charset="-128"/>
              </a:rPr>
              <a:t>default security group is set to allow to the same security group </a:t>
            </a:r>
            <a:r>
              <a:rPr lang="en-US" altLang="ja-JP" sz="2400" dirty="0">
                <a:solidFill>
                  <a:srgbClr val="002060"/>
                </a:solidFill>
                <a:latin typeface="メイリオ" panose="020B0604030504040204" pitchFamily="50" charset="-128"/>
                <a:ea typeface="メイリオ" panose="020B0604030504040204" pitchFamily="50" charset="-128"/>
              </a:rPr>
              <a:t>ID </a:t>
            </a:r>
            <a:r>
              <a:rPr lang="ja-JP" altLang="en-US" sz="2400" dirty="0">
                <a:solidFill>
                  <a:srgbClr val="002060"/>
                </a:solidFill>
                <a:latin typeface="メイリオ" panose="020B0604030504040204" pitchFamily="50" charset="-128"/>
                <a:ea typeface="メイリオ" panose="020B0604030504040204" pitchFamily="50" charset="-128"/>
              </a:rPr>
              <a:t>and is initially disabled communication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0" name="TextBox 9">
            <a:extLst>
              <a:ext uri="{FF2B5EF4-FFF2-40B4-BE49-F238E27FC236}">
                <a16:creationId xmlns:a16="http://schemas.microsoft.com/office/drawing/2014/main" id="{3AEF53AE-B8CF-4638-A4AB-B1AD8A6BFCEC}"/>
              </a:ext>
            </a:extLst>
          </p:cNvPr>
          <p:cNvSpPr txBox="1"/>
          <p:nvPr/>
        </p:nvSpPr>
        <p:spPr>
          <a:xfrm>
            <a:off x="1014115" y="5415027"/>
            <a:ext cx="6641586" cy="246221"/>
          </a:xfrm>
          <a:prstGeom prst="rect">
            <a:avLst/>
          </a:prstGeom>
          <a:noFill/>
        </p:spPr>
        <p:txBody>
          <a:bodyPr wrap="square">
            <a:spAutoFit/>
          </a:bodyPr>
          <a:lstStyle/>
          <a:p>
            <a:r>
              <a:rPr lang="en-US" altLang="ja-JP" sz="1000" dirty="0"/>
              <a:t>Reference: </a:t>
            </a:r>
            <a:r>
              <a:rPr lang="ja-JP" altLang="en-US" sz="1000" dirty="0"/>
              <a:t>https://docs.aws.amazon.com/ja_jp/vpc/latest/userguide/VPC_SecurityGroups.html#DefaultSecurityGroup</a:t>
            </a:r>
          </a:p>
        </p:txBody>
      </p:sp>
      <p:pic>
        <p:nvPicPr>
          <p:cNvPr id="3" name="Picture 2">
            <a:extLst>
              <a:ext uri="{FF2B5EF4-FFF2-40B4-BE49-F238E27FC236}">
                <a16:creationId xmlns:a16="http://schemas.microsoft.com/office/drawing/2014/main" id="{DE40073E-C506-4F38-8065-399F593F0B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51" y="2053166"/>
            <a:ext cx="8643596" cy="336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94938"/>
      </p:ext>
    </p:extLst>
  </p:cSld>
  <p:clrMapOvr>
    <a:masterClrMapping/>
  </p:clrMapOvr>
  <mc:AlternateContent xmlns:mc="http://schemas.openxmlformats.org/markup-compatibility/2006" xmlns:p14="http://schemas.microsoft.com/office/powerpoint/2010/main">
    <mc:Choice Requires="p14">
      <p:transition spd="slow" p14:dur="2000" advTm="30021"/>
    </mc:Choice>
    <mc:Fallback xmlns="">
      <p:transition spd="slow" advTm="30021"/>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298C8954-3452-4332-8788-DF18A4D3ECC5}"/>
              </a:ext>
            </a:extLst>
          </p:cNvPr>
          <p:cNvSpPr/>
          <p:nvPr/>
        </p:nvSpPr>
        <p:spPr bwMode="auto">
          <a:xfrm>
            <a:off x="2518102" y="2190272"/>
            <a:ext cx="1433833" cy="33020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6848A0D3-AFB4-41B2-A927-39BB7E38BDB2}"/>
              </a:ext>
            </a:extLst>
          </p:cNvPr>
          <p:cNvSpPr/>
          <p:nvPr/>
        </p:nvSpPr>
        <p:spPr bwMode="auto">
          <a:xfrm>
            <a:off x="5895431" y="2190272"/>
            <a:ext cx="1433833" cy="33020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339FBEF2-30D4-43CA-84C8-42A7D713E5AD}"/>
              </a:ext>
            </a:extLst>
          </p:cNvPr>
          <p:cNvSpPr/>
          <p:nvPr/>
        </p:nvSpPr>
        <p:spPr bwMode="auto">
          <a:xfrm>
            <a:off x="4194174" y="2190272"/>
            <a:ext cx="1433833" cy="33020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 </a:t>
            </a:r>
            <a:r>
              <a:rPr lang="ja-JP" altLang="en-US" sz="3000" kern="0" dirty="0">
                <a:latin typeface="メイリオ" panose="020B0604030504040204" pitchFamily="50" charset="-128"/>
                <a:ea typeface="メイリオ" panose="020B0604030504040204" pitchFamily="50" charset="-128"/>
              </a:rPr>
              <a:t>Multimaster</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Write </a:t>
            </a:r>
            <a:r>
              <a:rPr lang="ja-JP" altLang="en-US" sz="2400" dirty="0">
                <a:solidFill>
                  <a:srgbClr val="002060"/>
                </a:solidFill>
                <a:latin typeface="メイリオ" panose="020B0604030504040204" pitchFamily="50" charset="-128"/>
                <a:ea typeface="メイリオ" panose="020B0604030504040204" pitchFamily="50" charset="-128"/>
              </a:rPr>
              <a:t>performance is also scalable by building multiple master databases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702C7D0B-625A-4707-8E13-67DBCB0D6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624" y="7101408"/>
            <a:ext cx="6076950" cy="3419475"/>
          </a:xfrm>
          <a:prstGeom prst="rect">
            <a:avLst/>
          </a:prstGeom>
        </p:spPr>
      </p:pic>
      <p:pic>
        <p:nvPicPr>
          <p:cNvPr id="5" name="図 4">
            <a:extLst>
              <a:ext uri="{FF2B5EF4-FFF2-40B4-BE49-F238E27FC236}">
                <a16:creationId xmlns:a16="http://schemas.microsoft.com/office/drawing/2014/main" id="{18DF2C62-BBA9-494E-98F6-D3A70B040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529" y="2398759"/>
            <a:ext cx="619125" cy="704850"/>
          </a:xfrm>
          <a:prstGeom prst="rect">
            <a:avLst/>
          </a:prstGeom>
        </p:spPr>
      </p:pic>
      <p:sp>
        <p:nvSpPr>
          <p:cNvPr id="6" name="テキスト ボックス 5">
            <a:extLst>
              <a:ext uri="{FF2B5EF4-FFF2-40B4-BE49-F238E27FC236}">
                <a16:creationId xmlns:a16="http://schemas.microsoft.com/office/drawing/2014/main" id="{701F3CBD-753F-4CA2-9556-78D136613B0B}"/>
              </a:ext>
            </a:extLst>
          </p:cNvPr>
          <p:cNvSpPr txBox="1"/>
          <p:nvPr/>
        </p:nvSpPr>
        <p:spPr>
          <a:xfrm>
            <a:off x="4154694" y="4809824"/>
            <a:ext cx="1390381"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C8636478-D8FA-40FC-BA3F-B76CF96302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529" y="4099717"/>
            <a:ext cx="619125" cy="704850"/>
          </a:xfrm>
          <a:prstGeom prst="rect">
            <a:avLst/>
          </a:prstGeom>
        </p:spPr>
      </p:pic>
      <p:sp>
        <p:nvSpPr>
          <p:cNvPr id="8" name="テキスト ボックス 7">
            <a:extLst>
              <a:ext uri="{FF2B5EF4-FFF2-40B4-BE49-F238E27FC236}">
                <a16:creationId xmlns:a16="http://schemas.microsoft.com/office/drawing/2014/main" id="{F0664359-3E65-4895-A02D-FF461C1A9EA3}"/>
              </a:ext>
            </a:extLst>
          </p:cNvPr>
          <p:cNvSpPr txBox="1"/>
          <p:nvPr/>
        </p:nvSpPr>
        <p:spPr>
          <a:xfrm>
            <a:off x="4269716" y="3108866"/>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2D76C977-7F71-420F-BB05-5C29D8740B77}"/>
              </a:ext>
            </a:extLst>
          </p:cNvPr>
          <p:cNvSpPr txBox="1"/>
          <p:nvPr/>
        </p:nvSpPr>
        <p:spPr>
          <a:xfrm>
            <a:off x="2482503" y="4809824"/>
            <a:ext cx="1390381"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0252DEED-AB8D-4D18-B8C8-B936A9240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337" y="4099717"/>
            <a:ext cx="619125" cy="704850"/>
          </a:xfrm>
          <a:prstGeom prst="rect">
            <a:avLst/>
          </a:prstGeom>
        </p:spPr>
      </p:pic>
      <p:sp>
        <p:nvSpPr>
          <p:cNvPr id="12" name="テキスト ボックス 11">
            <a:extLst>
              <a:ext uri="{FF2B5EF4-FFF2-40B4-BE49-F238E27FC236}">
                <a16:creationId xmlns:a16="http://schemas.microsoft.com/office/drawing/2014/main" id="{F12FAA2C-AD85-4546-A9A6-6BEFD744CAB7}"/>
              </a:ext>
            </a:extLst>
          </p:cNvPr>
          <p:cNvSpPr txBox="1"/>
          <p:nvPr/>
        </p:nvSpPr>
        <p:spPr>
          <a:xfrm>
            <a:off x="5705227" y="4809824"/>
            <a:ext cx="1390382"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p:txBody>
      </p:sp>
      <p:pic>
        <p:nvPicPr>
          <p:cNvPr id="13" name="図 12">
            <a:extLst>
              <a:ext uri="{FF2B5EF4-FFF2-40B4-BE49-F238E27FC236}">
                <a16:creationId xmlns:a16="http://schemas.microsoft.com/office/drawing/2014/main" id="{52E15A5C-015F-47DF-A5AE-2371F701E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062" y="4099717"/>
            <a:ext cx="619125" cy="704850"/>
          </a:xfrm>
          <a:prstGeom prst="rect">
            <a:avLst/>
          </a:prstGeom>
        </p:spPr>
      </p:pic>
      <p:cxnSp>
        <p:nvCxnSpPr>
          <p:cNvPr id="14" name="直線矢印コネクタ 13">
            <a:extLst>
              <a:ext uri="{FF2B5EF4-FFF2-40B4-BE49-F238E27FC236}">
                <a16:creationId xmlns:a16="http://schemas.microsoft.com/office/drawing/2014/main" id="{511517AB-B3AA-4EF0-9F6E-8CCEA0154F56}"/>
              </a:ext>
            </a:extLst>
          </p:cNvPr>
          <p:cNvCxnSpPr>
            <a:cxnSpLocks/>
            <a:stCxn id="5" idx="2"/>
            <a:endCxn id="11" idx="0"/>
          </p:cNvCxnSpPr>
          <p:nvPr/>
        </p:nvCxnSpPr>
        <p:spPr bwMode="auto">
          <a:xfrm flipH="1">
            <a:off x="3238900" y="3103609"/>
            <a:ext cx="1672192" cy="996108"/>
          </a:xfrm>
          <a:prstGeom prst="straightConnector1">
            <a:avLst/>
          </a:prstGeom>
          <a:noFill/>
          <a:ln w="25400" cap="flat" cmpd="sng" algn="ctr">
            <a:solidFill>
              <a:srgbClr val="FF0000"/>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49BC1630-2388-4586-A57D-38E91D8D2BC4}"/>
              </a:ext>
            </a:extLst>
          </p:cNvPr>
          <p:cNvCxnSpPr>
            <a:cxnSpLocks/>
            <a:stCxn id="5" idx="2"/>
            <a:endCxn id="7" idx="0"/>
          </p:cNvCxnSpPr>
          <p:nvPr/>
        </p:nvCxnSpPr>
        <p:spPr bwMode="auto">
          <a:xfrm>
            <a:off x="4911092" y="3103609"/>
            <a:ext cx="0" cy="996108"/>
          </a:xfrm>
          <a:prstGeom prst="straightConnector1">
            <a:avLst/>
          </a:prstGeom>
          <a:noFill/>
          <a:ln w="25400" cap="flat" cmpd="sng" algn="ctr">
            <a:solidFill>
              <a:srgbClr val="FF0000"/>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26C0FC8A-B0B5-4804-A3B6-431A9B53B782}"/>
              </a:ext>
            </a:extLst>
          </p:cNvPr>
          <p:cNvCxnSpPr>
            <a:cxnSpLocks/>
            <a:stCxn id="5" idx="2"/>
            <a:endCxn id="13" idx="0"/>
          </p:cNvCxnSpPr>
          <p:nvPr/>
        </p:nvCxnSpPr>
        <p:spPr bwMode="auto">
          <a:xfrm>
            <a:off x="4911092" y="3103609"/>
            <a:ext cx="1550533" cy="996108"/>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894344310"/>
      </p:ext>
    </p:extLst>
  </p:cSld>
  <p:clrMapOvr>
    <a:masterClrMapping/>
  </p:clrMapOvr>
  <mc:AlternateContent xmlns:mc="http://schemas.openxmlformats.org/markup-compatibility/2006" xmlns:p14="http://schemas.microsoft.com/office/powerpoint/2010/main">
    <mc:Choice Requires="p14">
      <p:transition spd="slow" p14:dur="2000" advTm="12877"/>
    </mc:Choice>
    <mc:Fallback xmlns="">
      <p:transition spd="slow" advTm="12877"/>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97FF73F6-E29D-4219-B9C2-EE58125ED048}"/>
              </a:ext>
            </a:extLst>
          </p:cNvPr>
          <p:cNvSpPr/>
          <p:nvPr/>
        </p:nvSpPr>
        <p:spPr bwMode="auto">
          <a:xfrm>
            <a:off x="2518102" y="2190272"/>
            <a:ext cx="1433833" cy="33020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FE1A627E-4E5D-42B8-8192-75360B516954}"/>
              </a:ext>
            </a:extLst>
          </p:cNvPr>
          <p:cNvSpPr/>
          <p:nvPr/>
        </p:nvSpPr>
        <p:spPr bwMode="auto">
          <a:xfrm>
            <a:off x="5895431" y="2190272"/>
            <a:ext cx="1433833" cy="33020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0A7FDC51-448A-494D-B562-AF346C8C649D}"/>
              </a:ext>
            </a:extLst>
          </p:cNvPr>
          <p:cNvSpPr/>
          <p:nvPr/>
        </p:nvSpPr>
        <p:spPr bwMode="auto">
          <a:xfrm>
            <a:off x="4194174" y="2190272"/>
            <a:ext cx="1433833" cy="33020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 </a:t>
            </a:r>
            <a:r>
              <a:rPr lang="ja-JP" altLang="en-US" sz="3000" kern="0" dirty="0">
                <a:latin typeface="メイリオ" panose="020B0604030504040204" pitchFamily="50" charset="-128"/>
                <a:ea typeface="メイリオ" panose="020B0604030504040204" pitchFamily="50" charset="-128"/>
              </a:rPr>
              <a:t>Multimaster</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Write </a:t>
            </a:r>
            <a:r>
              <a:rPr lang="ja-JP" altLang="en-US" sz="2400" dirty="0">
                <a:solidFill>
                  <a:srgbClr val="002060"/>
                </a:solidFill>
                <a:latin typeface="メイリオ" panose="020B0604030504040204" pitchFamily="50" charset="-128"/>
                <a:ea typeface="メイリオ" panose="020B0604030504040204" pitchFamily="50" charset="-128"/>
              </a:rPr>
              <a:t>performance is also scalable by building multiple master databases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702C7D0B-625A-4707-8E13-67DBCB0D6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624" y="7101408"/>
            <a:ext cx="6076950" cy="3419475"/>
          </a:xfrm>
          <a:prstGeom prst="rect">
            <a:avLst/>
          </a:prstGeom>
        </p:spPr>
      </p:pic>
      <p:pic>
        <p:nvPicPr>
          <p:cNvPr id="5" name="図 4">
            <a:extLst>
              <a:ext uri="{FF2B5EF4-FFF2-40B4-BE49-F238E27FC236}">
                <a16:creationId xmlns:a16="http://schemas.microsoft.com/office/drawing/2014/main" id="{18DF2C62-BBA9-494E-98F6-D3A70B040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529" y="2398759"/>
            <a:ext cx="619125" cy="704850"/>
          </a:xfrm>
          <a:prstGeom prst="rect">
            <a:avLst/>
          </a:prstGeom>
        </p:spPr>
      </p:pic>
      <p:pic>
        <p:nvPicPr>
          <p:cNvPr id="7" name="図 6">
            <a:extLst>
              <a:ext uri="{FF2B5EF4-FFF2-40B4-BE49-F238E27FC236}">
                <a16:creationId xmlns:a16="http://schemas.microsoft.com/office/drawing/2014/main" id="{C8636478-D8FA-40FC-BA3F-B76CF96302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1529" y="4099717"/>
            <a:ext cx="619125" cy="704850"/>
          </a:xfrm>
          <a:prstGeom prst="rect">
            <a:avLst/>
          </a:prstGeom>
        </p:spPr>
      </p:pic>
      <p:sp>
        <p:nvSpPr>
          <p:cNvPr id="8" name="テキスト ボックス 7">
            <a:extLst>
              <a:ext uri="{FF2B5EF4-FFF2-40B4-BE49-F238E27FC236}">
                <a16:creationId xmlns:a16="http://schemas.microsoft.com/office/drawing/2014/main" id="{F0664359-3E65-4895-A02D-FF461C1A9EA3}"/>
              </a:ext>
            </a:extLst>
          </p:cNvPr>
          <p:cNvSpPr txBox="1"/>
          <p:nvPr/>
        </p:nvSpPr>
        <p:spPr>
          <a:xfrm>
            <a:off x="4269716" y="3108866"/>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0252DEED-AB8D-4D18-B8C8-B936A9240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337" y="4099717"/>
            <a:ext cx="619125" cy="704850"/>
          </a:xfrm>
          <a:prstGeom prst="rect">
            <a:avLst/>
          </a:prstGeom>
        </p:spPr>
      </p:pic>
      <p:pic>
        <p:nvPicPr>
          <p:cNvPr id="13" name="図 12">
            <a:extLst>
              <a:ext uri="{FF2B5EF4-FFF2-40B4-BE49-F238E27FC236}">
                <a16:creationId xmlns:a16="http://schemas.microsoft.com/office/drawing/2014/main" id="{52E15A5C-015F-47DF-A5AE-2371F701E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2062" y="4099717"/>
            <a:ext cx="619125" cy="704850"/>
          </a:xfrm>
          <a:prstGeom prst="rect">
            <a:avLst/>
          </a:prstGeom>
        </p:spPr>
      </p:pic>
      <p:cxnSp>
        <p:nvCxnSpPr>
          <p:cNvPr id="14" name="直線矢印コネクタ 13">
            <a:extLst>
              <a:ext uri="{FF2B5EF4-FFF2-40B4-BE49-F238E27FC236}">
                <a16:creationId xmlns:a16="http://schemas.microsoft.com/office/drawing/2014/main" id="{511517AB-B3AA-4EF0-9F6E-8CCEA0154F56}"/>
              </a:ext>
            </a:extLst>
          </p:cNvPr>
          <p:cNvCxnSpPr>
            <a:cxnSpLocks/>
            <a:stCxn id="5" idx="2"/>
            <a:endCxn id="11" idx="0"/>
          </p:cNvCxnSpPr>
          <p:nvPr/>
        </p:nvCxnSpPr>
        <p:spPr bwMode="auto">
          <a:xfrm flipH="1">
            <a:off x="3238900" y="3103609"/>
            <a:ext cx="1672192" cy="996108"/>
          </a:xfrm>
          <a:prstGeom prst="straightConnector1">
            <a:avLst/>
          </a:prstGeom>
          <a:noFill/>
          <a:ln w="25400" cap="flat" cmpd="sng" algn="ctr">
            <a:solidFill>
              <a:srgbClr val="FF0000"/>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49BC1630-2388-4586-A57D-38E91D8D2BC4}"/>
              </a:ext>
            </a:extLst>
          </p:cNvPr>
          <p:cNvCxnSpPr>
            <a:cxnSpLocks/>
            <a:stCxn id="5" idx="2"/>
            <a:endCxn id="7" idx="0"/>
          </p:cNvCxnSpPr>
          <p:nvPr/>
        </p:nvCxnSpPr>
        <p:spPr bwMode="auto">
          <a:xfrm>
            <a:off x="4911092" y="3103609"/>
            <a:ext cx="0" cy="996108"/>
          </a:xfrm>
          <a:prstGeom prst="straightConnector1">
            <a:avLst/>
          </a:prstGeom>
          <a:noFill/>
          <a:ln w="25400" cap="flat" cmpd="sng" algn="ctr">
            <a:solidFill>
              <a:srgbClr val="FF0000"/>
            </a:solidFill>
            <a:prstDash val="solid"/>
            <a:round/>
            <a:headEnd type="none" w="med" len="med"/>
            <a:tailEnd type="triangle"/>
          </a:ln>
          <a:effectLst/>
        </p:spPr>
      </p:cxnSp>
      <p:cxnSp>
        <p:nvCxnSpPr>
          <p:cNvPr id="19" name="直線矢印コネクタ 18">
            <a:extLst>
              <a:ext uri="{FF2B5EF4-FFF2-40B4-BE49-F238E27FC236}">
                <a16:creationId xmlns:a16="http://schemas.microsoft.com/office/drawing/2014/main" id="{26C0FC8A-B0B5-4804-A3B6-431A9B53B782}"/>
              </a:ext>
            </a:extLst>
          </p:cNvPr>
          <p:cNvCxnSpPr>
            <a:cxnSpLocks/>
            <a:stCxn id="5" idx="2"/>
            <a:endCxn id="13" idx="0"/>
          </p:cNvCxnSpPr>
          <p:nvPr/>
        </p:nvCxnSpPr>
        <p:spPr bwMode="auto">
          <a:xfrm>
            <a:off x="4911092" y="3103609"/>
            <a:ext cx="1550533" cy="996108"/>
          </a:xfrm>
          <a:prstGeom prst="straightConnector1">
            <a:avLst/>
          </a:prstGeom>
          <a:noFill/>
          <a:ln w="25400" cap="flat" cmpd="sng" algn="ctr">
            <a:solidFill>
              <a:srgbClr val="FF0000"/>
            </a:solidFill>
            <a:prstDash val="solid"/>
            <a:round/>
            <a:headEnd type="none" w="med" len="med"/>
            <a:tailEnd type="triangle"/>
          </a:ln>
          <a:effectLst/>
        </p:spPr>
      </p:cxnSp>
      <p:pic>
        <p:nvPicPr>
          <p:cNvPr id="20" name="図 19">
            <a:extLst>
              <a:ext uri="{FF2B5EF4-FFF2-40B4-BE49-F238E27FC236}">
                <a16:creationId xmlns:a16="http://schemas.microsoft.com/office/drawing/2014/main" id="{AEF17464-4962-488F-A5BD-A511748B9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925" y="2523131"/>
            <a:ext cx="619125" cy="704850"/>
          </a:xfrm>
          <a:prstGeom prst="rect">
            <a:avLst/>
          </a:prstGeom>
        </p:spPr>
      </p:pic>
      <p:sp>
        <p:nvSpPr>
          <p:cNvPr id="21" name="テキスト ボックス 20">
            <a:extLst>
              <a:ext uri="{FF2B5EF4-FFF2-40B4-BE49-F238E27FC236}">
                <a16:creationId xmlns:a16="http://schemas.microsoft.com/office/drawing/2014/main" id="{47FB7961-327B-45D3-BE3C-ADFDE2365697}"/>
              </a:ext>
            </a:extLst>
          </p:cNvPr>
          <p:cNvSpPr txBox="1"/>
          <p:nvPr/>
        </p:nvSpPr>
        <p:spPr>
          <a:xfrm>
            <a:off x="5961112" y="3233238"/>
            <a:ext cx="1299844"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 </a:t>
            </a:r>
            <a:r>
              <a:rPr lang="en-US" altLang="ja-JP" sz="1200" b="1" dirty="0">
                <a:latin typeface="メイリオ" panose="020B0604030504040204" pitchFamily="50" charset="-128"/>
                <a:ea typeface="メイリオ" panose="020B0604030504040204" pitchFamily="50" charset="-128"/>
              </a:rPr>
              <a:t>Writer</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(Master)</a:t>
            </a:r>
            <a:endParaRPr kumimoji="1" lang="en-US" altLang="ja-JP" sz="1200" b="1" dirty="0">
              <a:latin typeface="メイリオ" panose="020B0604030504040204" pitchFamily="50" charset="-128"/>
              <a:ea typeface="メイリオ" panose="020B0604030504040204" pitchFamily="50" charset="-128"/>
            </a:endParaRPr>
          </a:p>
        </p:txBody>
      </p:sp>
      <p:cxnSp>
        <p:nvCxnSpPr>
          <p:cNvPr id="22" name="直線矢印コネクタ 21">
            <a:extLst>
              <a:ext uri="{FF2B5EF4-FFF2-40B4-BE49-F238E27FC236}">
                <a16:creationId xmlns:a16="http://schemas.microsoft.com/office/drawing/2014/main" id="{346CD1C4-93BD-471A-9CCE-B3D3C0755A94}"/>
              </a:ext>
            </a:extLst>
          </p:cNvPr>
          <p:cNvCxnSpPr>
            <a:cxnSpLocks/>
            <a:stCxn id="5" idx="3"/>
            <a:endCxn id="20" idx="1"/>
          </p:cNvCxnSpPr>
          <p:nvPr/>
        </p:nvCxnSpPr>
        <p:spPr bwMode="auto">
          <a:xfrm>
            <a:off x="5220654" y="2751184"/>
            <a:ext cx="1072271" cy="124372"/>
          </a:xfrm>
          <a:prstGeom prst="straightConnector1">
            <a:avLst/>
          </a:prstGeom>
          <a:noFill/>
          <a:ln w="25400" cap="flat" cmpd="sng" algn="ctr">
            <a:solidFill>
              <a:srgbClr val="FF0000"/>
            </a:solidFill>
            <a:prstDash val="solid"/>
            <a:round/>
            <a:headEnd type="none" w="med" len="med"/>
            <a:tailEnd type="triangle"/>
          </a:ln>
          <a:effectLst/>
        </p:spPr>
      </p:cxnSp>
      <p:sp>
        <p:nvSpPr>
          <p:cNvPr id="24" name="コンテンツ プレースホルダー 2">
            <a:extLst>
              <a:ext uri="{FF2B5EF4-FFF2-40B4-BE49-F238E27FC236}">
                <a16:creationId xmlns:a16="http://schemas.microsoft.com/office/drawing/2014/main" id="{90E6EA58-BB92-4111-A020-510E3D7A9DAA}"/>
              </a:ext>
            </a:extLst>
          </p:cNvPr>
          <p:cNvSpPr txBox="1">
            <a:spLocks/>
          </p:cNvSpPr>
          <p:nvPr/>
        </p:nvSpPr>
        <p:spPr>
          <a:xfrm>
            <a:off x="3082043" y="1772816"/>
            <a:ext cx="3712005" cy="426791"/>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lgn="ctr">
              <a:buNone/>
            </a:pPr>
            <a:r>
              <a:rPr lang="ja-JP" altLang="en-US" sz="2400" b="1" u="sng" dirty="0">
                <a:latin typeface="メイリオ" panose="020B0604030504040204" pitchFamily="50" charset="-128"/>
                <a:ea typeface="メイリオ" panose="020B0604030504040204" pitchFamily="50" charset="-128"/>
              </a:rPr>
              <a:t>2017-present</a:t>
            </a:r>
            <a:endParaRPr lang="en-US" altLang="ja-JP" sz="2400" b="1" u="sng"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1BD03FF2-59E0-4844-8341-22347EFA0F7A}"/>
              </a:ext>
            </a:extLst>
          </p:cNvPr>
          <p:cNvSpPr/>
          <p:nvPr/>
        </p:nvSpPr>
        <p:spPr>
          <a:xfrm>
            <a:off x="2532730" y="5558400"/>
            <a:ext cx="6884766" cy="830997"/>
          </a:xfrm>
          <a:prstGeom prst="rect">
            <a:avLst/>
          </a:prstGeom>
        </p:spPr>
        <p:txBody>
          <a:bodyPr wrap="square">
            <a:spAutoFit/>
          </a:body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Zero</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d</a:t>
            </a:r>
            <a:r>
              <a:rPr lang="ja-JP" altLang="en-US" dirty="0">
                <a:latin typeface="メイリオ" panose="020B0604030504040204" pitchFamily="50" charset="-128"/>
                <a:ea typeface="メイリオ" panose="020B0604030504040204" pitchFamily="50" charset="-128"/>
              </a:rPr>
              <a:t>ownt</a:t>
            </a:r>
            <a:r>
              <a:rPr lang="en-US" altLang="ja-JP" dirty="0" err="1">
                <a:latin typeface="メイリオ" panose="020B0604030504040204" pitchFamily="50" charset="-128"/>
                <a:ea typeface="メイリオ" panose="020B0604030504040204" pitchFamily="50" charset="-128"/>
              </a:rPr>
              <a:t>ime</a:t>
            </a:r>
            <a:r>
              <a:rPr lang="ja-JP" altLang="en-US" dirty="0">
                <a:latin typeface="メイリオ" panose="020B0604030504040204" pitchFamily="50" charset="-128"/>
                <a:ea typeface="メイリオ" panose="020B0604030504040204" pitchFamily="50" charset="-128"/>
              </a:rPr>
              <a:t> no matter which node falls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Zero downtime no matter which </a:t>
            </a:r>
            <a:r>
              <a:rPr lang="en-US" altLang="ja-JP" dirty="0">
                <a:latin typeface="メイリオ" panose="020B0604030504040204" pitchFamily="50" charset="-128"/>
                <a:ea typeface="メイリオ" panose="020B0604030504040204" pitchFamily="50" charset="-128"/>
              </a:rPr>
              <a:t>AZ </a:t>
            </a:r>
            <a:r>
              <a:rPr lang="ja-JP" altLang="en-US" dirty="0">
                <a:latin typeface="メイリオ" panose="020B0604030504040204" pitchFamily="50" charset="-128"/>
                <a:ea typeface="メイリオ" panose="020B0604030504040204" pitchFamily="50" charset="-128"/>
              </a:rPr>
              <a:t>falls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Write </a:t>
            </a:r>
            <a:r>
              <a:rPr lang="ja-JP" altLang="en-US" dirty="0">
                <a:latin typeface="メイリオ" panose="020B0604030504040204" pitchFamily="50" charset="-128"/>
                <a:ea typeface="メイリオ" panose="020B0604030504040204" pitchFamily="50" charset="-128"/>
              </a:rPr>
              <a:t>performance scaling</a:t>
            </a:r>
            <a:endParaRPr lang="en-US" altLang="ja-JP"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2EF87FC8-45FE-4E2F-A1DD-FFB6D804F50B}"/>
              </a:ext>
            </a:extLst>
          </p:cNvPr>
          <p:cNvSpPr txBox="1"/>
          <p:nvPr/>
        </p:nvSpPr>
        <p:spPr>
          <a:xfrm>
            <a:off x="4154694" y="4809824"/>
            <a:ext cx="1390381"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30C0FA31-6214-4DC0-B64E-AB9F190C9C9A}"/>
              </a:ext>
            </a:extLst>
          </p:cNvPr>
          <p:cNvSpPr txBox="1"/>
          <p:nvPr/>
        </p:nvSpPr>
        <p:spPr>
          <a:xfrm>
            <a:off x="2482503" y="4809824"/>
            <a:ext cx="1390381"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DE09632C-C41D-4A18-A557-790BFF93BFB9}"/>
              </a:ext>
            </a:extLst>
          </p:cNvPr>
          <p:cNvSpPr txBox="1"/>
          <p:nvPr/>
        </p:nvSpPr>
        <p:spPr>
          <a:xfrm>
            <a:off x="5705227" y="4809824"/>
            <a:ext cx="1390382"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Aurora Reader</a:t>
            </a:r>
            <a:br>
              <a:rPr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lang="en-US" altLang="ja-JP" sz="1200" b="1" dirty="0">
                <a:latin typeface="メイリオ" panose="020B0604030504040204" pitchFamily="50" charset="-128"/>
                <a:ea typeface="メイリオ" panose="020B0604030504040204" pitchFamily="50" charset="-128"/>
              </a:rPr>
              <a:t>R</a:t>
            </a:r>
            <a:r>
              <a:rPr lang="ja-JP" altLang="en-US" sz="1200" b="1" dirty="0">
                <a:latin typeface="メイリオ" panose="020B0604030504040204" pitchFamily="50" charset="-128"/>
                <a:ea typeface="メイリオ" panose="020B0604030504040204" pitchFamily="50" charset="-128"/>
              </a:rPr>
              <a:t>ead replica)</a:t>
            </a:r>
            <a:endParaRPr lang="en-US" altLang="ja-JP" sz="1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16026107"/>
      </p:ext>
    </p:extLst>
  </p:cSld>
  <p:clrMapOvr>
    <a:masterClrMapping/>
  </p:clrMapOvr>
  <mc:AlternateContent xmlns:mc="http://schemas.openxmlformats.org/markup-compatibility/2006" xmlns:p14="http://schemas.microsoft.com/office/powerpoint/2010/main">
    <mc:Choice Requires="p14">
      <p:transition spd="slow" p14:dur="2000" advTm="19779"/>
    </mc:Choice>
    <mc:Fallback xmlns="">
      <p:transition spd="slow" advTm="19779"/>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[Q] </a:t>
            </a:r>
            <a:r>
              <a:rPr kumimoji="0" lang="en-US" altLang="ja-JP" sz="3000" dirty="0">
                <a:solidFill>
                  <a:srgbClr val="000000"/>
                </a:solidFill>
                <a:latin typeface="メイリオ" pitchFamily="50" charset="-128"/>
                <a:ea typeface="メイリオ" pitchFamily="50" charset="-128"/>
                <a:cs typeface="メイリオ" pitchFamily="50" charset="-128"/>
              </a:rPr>
              <a:t>Aurora </a:t>
            </a:r>
            <a:r>
              <a:rPr kumimoji="0" lang="ja-JP" altLang="en-US" sz="3000" dirty="0">
                <a:solidFill>
                  <a:srgbClr val="000000"/>
                </a:solidFill>
                <a:latin typeface="メイリオ" pitchFamily="50" charset="-128"/>
                <a:ea typeface="メイリオ" pitchFamily="50" charset="-128"/>
                <a:cs typeface="メイリオ" pitchFamily="50" charset="-128"/>
              </a:rPr>
              <a:t>serverless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large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company is 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on </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 The number of users in this application is expected to skyrocket, and at this stage it is not yet possible to determine how much performance is required. It may also experience a severe drop in demand and has to deal with erratic processing loads. However, the drawback is that we cannot predict this in advance.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database is best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RDS </a:t>
            </a:r>
            <a:r>
              <a:rPr lang="ja-JP" altLang="en-US" dirty="0">
                <a:latin typeface="メイリオ" panose="020B0604030504040204" pitchFamily="50" charset="-128"/>
                <a:ea typeface="メイリオ" panose="020B0604030504040204" pitchFamily="50" charset="-128"/>
              </a:rPr>
              <a:t>Auto Scaling Settings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Serverless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Multi-Master Configuration</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to auto-scaling on demand</a:t>
            </a:r>
          </a:p>
        </p:txBody>
      </p:sp>
    </p:spTree>
    <p:extLst>
      <p:ext uri="{BB962C8B-B14F-4D97-AF65-F5344CB8AC3E}">
        <p14:creationId xmlns:p14="http://schemas.microsoft.com/office/powerpoint/2010/main" val="1488149713"/>
      </p:ext>
    </p:extLst>
  </p:cSld>
  <p:clrMapOvr>
    <a:masterClrMapping/>
  </p:clrMapOvr>
  <mc:AlternateContent xmlns:mc="http://schemas.openxmlformats.org/markup-compatibility/2006" xmlns:p14="http://schemas.microsoft.com/office/powerpoint/2010/main">
    <mc:Choice Requires="p14">
      <p:transition spd="slow" p14:dur="2000" advTm="6685"/>
    </mc:Choice>
    <mc:Fallback xmlns="">
      <p:transition spd="slow" advTm="6685"/>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 </a:t>
            </a:r>
            <a:r>
              <a:rPr lang="ja-JP" altLang="en-US" sz="3000" kern="0" dirty="0">
                <a:latin typeface="メイリオ" panose="020B0604030504040204" pitchFamily="50" charset="-128"/>
                <a:ea typeface="メイリオ" panose="020B0604030504040204" pitchFamily="50" charset="-128"/>
              </a:rPr>
              <a:t>Serverless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Serverless is an Aurora type suitable for unpredictable application workloads</a:t>
            </a:r>
          </a:p>
        </p:txBody>
      </p:sp>
      <p:sp>
        <p:nvSpPr>
          <p:cNvPr id="2" name="正方形/長方形 1">
            <a:extLst>
              <a:ext uri="{FF2B5EF4-FFF2-40B4-BE49-F238E27FC236}">
                <a16:creationId xmlns:a16="http://schemas.microsoft.com/office/drawing/2014/main" id="{D5AA9520-8E57-4179-A3CA-5D659FC8D103}"/>
              </a:ext>
            </a:extLst>
          </p:cNvPr>
          <p:cNvSpPr/>
          <p:nvPr/>
        </p:nvSpPr>
        <p:spPr>
          <a:xfrm>
            <a:off x="2046647" y="2846737"/>
            <a:ext cx="5811407" cy="1438855"/>
          </a:xfrm>
          <a:prstGeom prst="rect">
            <a:avLst/>
          </a:prstGeom>
          <a:ln>
            <a:solidFill>
              <a:srgbClr val="F0861E"/>
            </a:solidFill>
          </a:ln>
        </p:spPr>
        <p:txBody>
          <a:bodyPr wrap="square">
            <a:spAutoFit/>
          </a:bodyPr>
          <a:lstStyle/>
          <a:p>
            <a:pPr>
              <a:lnSpc>
                <a:spcPct val="150000"/>
              </a:lnSpc>
            </a:pPr>
            <a:r>
              <a:rPr lang="ja-JP" altLang="en-US" sz="2000" dirty="0">
                <a:latin typeface="メイリオ" panose="020B0604030504040204" pitchFamily="50" charset="-128"/>
                <a:ea typeface="メイリオ" panose="020B0604030504040204" pitchFamily="50" charset="-128"/>
              </a:rPr>
              <a:t>Run based on the needs of the application</a:t>
            </a:r>
            <a:endParaRPr lang="en-US" altLang="ja-JP" sz="2000" dirty="0">
              <a:latin typeface="メイリオ" panose="020B0604030504040204" pitchFamily="50" charset="-128"/>
              <a:ea typeface="メイリオ" panose="020B0604030504040204" pitchFamily="50" charset="-128"/>
            </a:endParaRPr>
          </a:p>
          <a:p>
            <a:pPr>
              <a:lnSpc>
                <a:spcPct val="150000"/>
              </a:lnSpc>
            </a:pPr>
            <a:r>
              <a:rPr lang="ja-JP" altLang="en-US" sz="2000" dirty="0">
                <a:latin typeface="メイリオ" panose="020B0604030504040204" pitchFamily="50" charset="-128"/>
                <a:ea typeface="メイリオ" panose="020B0604030504040204" pitchFamily="50" charset="-128"/>
              </a:rPr>
              <a:t>Automatically start up/shut down</a:t>
            </a:r>
            <a:endParaRPr lang="en-US" altLang="ja-JP" sz="2000" dirty="0">
              <a:latin typeface="メイリオ" panose="020B0604030504040204" pitchFamily="50" charset="-128"/>
              <a:ea typeface="メイリオ" panose="020B0604030504040204" pitchFamily="50" charset="-128"/>
            </a:endParaRPr>
          </a:p>
          <a:p>
            <a:pPr>
              <a:lnSpc>
                <a:spcPct val="150000"/>
              </a:lnSpc>
            </a:pPr>
            <a:r>
              <a:rPr lang="ja-JP" altLang="en-US" sz="2000" dirty="0">
                <a:latin typeface="メイリオ" panose="020B0604030504040204" pitchFamily="50" charset="-128"/>
                <a:ea typeface="メイリオ" panose="020B0604030504040204" pitchFamily="50" charset="-128"/>
              </a:rPr>
              <a:t>Automatic scale-up / scale-down</a:t>
            </a:r>
          </a:p>
        </p:txBody>
      </p:sp>
    </p:spTree>
    <p:extLst>
      <p:ext uri="{BB962C8B-B14F-4D97-AF65-F5344CB8AC3E}">
        <p14:creationId xmlns:p14="http://schemas.microsoft.com/office/powerpoint/2010/main" val="2824441676"/>
      </p:ext>
    </p:extLst>
  </p:cSld>
  <p:clrMapOvr>
    <a:masterClrMapping/>
  </p:clrMapOvr>
  <mc:AlternateContent xmlns:mc="http://schemas.openxmlformats.org/markup-compatibility/2006" xmlns:p14="http://schemas.microsoft.com/office/powerpoint/2010/main">
    <mc:Choice Requires="p14">
      <p:transition spd="slow" p14:dur="2000" advTm="27750"/>
    </mc:Choice>
    <mc:Fallback xmlns="">
      <p:transition spd="slow" advTm="2775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Global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92560" y="1124744"/>
            <a:ext cx="7920880" cy="452431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B is </a:t>
            </a:r>
            <a:r>
              <a:rPr lang="ja-JP" altLang="en-US" dirty="0">
                <a:latin typeface="メイリオ" panose="020B0604030504040204" pitchFamily="50" charset="-128"/>
                <a:ea typeface="メイリオ" panose="020B0604030504040204" pitchFamily="50" charset="-128"/>
              </a:rPr>
              <a:t>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on </a:t>
            </a:r>
            <a:r>
              <a:rPr lang="en-US" altLang="ja-JP" dirty="0">
                <a:latin typeface="メイリオ" panose="020B0604030504040204" pitchFamily="50" charset="-128"/>
                <a:ea typeface="メイリオ" panose="020B0604030504040204" pitchFamily="50" charset="-128"/>
              </a:rPr>
              <a:t>AWS. With </a:t>
            </a:r>
            <a:r>
              <a:rPr lang="ja-JP" altLang="en-US" dirty="0">
                <a:latin typeface="メイリオ" panose="020B0604030504040204" pitchFamily="50" charset="-128"/>
                <a:ea typeface="メイリオ" panose="020B0604030504040204" pitchFamily="50" charset="-128"/>
              </a:rPr>
              <a:t>users all over the world and a high number of global requests, performance is slowing down despite the use of read replicas in </a:t>
            </a:r>
            <a:r>
              <a:rPr lang="en-US" altLang="ja-JP" dirty="0">
                <a:latin typeface="メイリオ" panose="020B0604030504040204" pitchFamily="50" charset="-128"/>
                <a:ea typeface="メイリオ" panose="020B0604030504040204" pitchFamily="50" charset="-128"/>
              </a:rPr>
              <a:t>Amazon RDS for MySQL</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 There seems to be a limit to the performance of the basic performance of RDS.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To remedy this problem, choose the most cost-effective and high-performance solution.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Newly created </a:t>
            </a:r>
            <a:r>
              <a:rPr lang="en-US" altLang="ja-JP" dirty="0">
                <a:latin typeface="メイリオ" panose="020B0604030504040204" pitchFamily="50" charset="-128"/>
                <a:ea typeface="メイリオ" panose="020B0604030504040204" pitchFamily="50" charset="-128"/>
              </a:rPr>
              <a:t>Amazon RDS </a:t>
            </a:r>
            <a:r>
              <a:rPr lang="ja-JP" altLang="en-US" dirty="0">
                <a:latin typeface="メイリオ" panose="020B0604030504040204" pitchFamily="50" charset="-128"/>
                <a:ea typeface="メイリオ" panose="020B0604030504040204" pitchFamily="50" charset="-128"/>
              </a:rPr>
              <a:t>global read replicas to enable fast local reads with low latency in each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Migrate to </a:t>
            </a:r>
            <a:r>
              <a:rPr lang="en-US" altLang="ja-JP" dirty="0">
                <a:latin typeface="メイリオ" panose="020B0604030504040204" pitchFamily="50" charset="-128"/>
                <a:ea typeface="メイリオ" panose="020B0604030504040204" pitchFamily="50" charset="-128"/>
              </a:rPr>
              <a:t>Amazon Aurora </a:t>
            </a:r>
            <a:r>
              <a:rPr lang="ja-JP" altLang="en-US" dirty="0">
                <a:latin typeface="メイリオ" panose="020B0604030504040204" pitchFamily="50" charset="-128"/>
                <a:ea typeface="メイリオ" panose="020B0604030504040204" pitchFamily="50" charset="-128"/>
              </a:rPr>
              <a:t>global database and enable fast local reads with low latency in each region.</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Moving to </a:t>
            </a:r>
            <a:r>
              <a:rPr lang="en-US" altLang="ja-JP" dirty="0">
                <a:latin typeface="メイリオ" panose="020B0604030504040204" pitchFamily="50" charset="-128"/>
                <a:ea typeface="メイリオ" panose="020B0604030504040204" pitchFamily="50" charset="-128"/>
              </a:rPr>
              <a:t>Amazon Aurora </a:t>
            </a:r>
            <a:r>
              <a:rPr lang="ja-JP" altLang="en-US" dirty="0">
                <a:latin typeface="メイリオ" panose="020B0604030504040204" pitchFamily="50" charset="-128"/>
                <a:ea typeface="メイリオ" panose="020B0604030504040204" pitchFamily="50" charset="-128"/>
              </a:rPr>
              <a:t>serverless, enabling fast local reads with low latency in each region.</a:t>
            </a:r>
          </a:p>
          <a:p>
            <a:pPr marL="342900" indent="-342900">
              <a:buAutoNum type="arabicParenR"/>
            </a:pPr>
            <a:r>
              <a:rPr lang="ja-JP" altLang="en-US" dirty="0">
                <a:latin typeface="メイリオ" panose="020B0604030504040204" pitchFamily="50" charset="-128"/>
                <a:ea typeface="メイリオ" panose="020B0604030504040204" pitchFamily="50" charset="-128"/>
              </a:rPr>
              <a:t>Migrate </a:t>
            </a:r>
            <a:r>
              <a:rPr lang="en-US" altLang="ja-JP" dirty="0">
                <a:latin typeface="メイリオ" panose="020B0604030504040204" pitchFamily="50" charset="-128"/>
                <a:ea typeface="メイリオ" panose="020B0604030504040204" pitchFamily="50" charset="-128"/>
              </a:rPr>
              <a:t>Amazon DynamoDB </a:t>
            </a:r>
            <a:r>
              <a:rPr lang="ja-JP" altLang="en-US" dirty="0">
                <a:latin typeface="メイリオ" panose="020B0604030504040204" pitchFamily="50" charset="-128"/>
                <a:ea typeface="メイリオ" panose="020B0604030504040204" pitchFamily="50" charset="-128"/>
              </a:rPr>
              <a:t>global tables and enable fast local reads with low latency in each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8432384"/>
      </p:ext>
    </p:extLst>
  </p:cSld>
  <p:clrMapOvr>
    <a:masterClrMapping/>
  </p:clrMapOvr>
  <mc:AlternateContent xmlns:mc="http://schemas.openxmlformats.org/markup-compatibility/2006" xmlns:p14="http://schemas.microsoft.com/office/powerpoint/2010/main">
    <mc:Choice Requires="p14">
      <p:transition spd="slow" p14:dur="2000" advTm="19144"/>
    </mc:Choice>
    <mc:Fallback xmlns="">
      <p:transition spd="slow" advTm="19144"/>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 </a:t>
            </a:r>
            <a:r>
              <a:rPr lang="ja-JP" altLang="en-US" sz="3000" kern="0" dirty="0">
                <a:latin typeface="メイリオ" panose="020B0604030504040204" pitchFamily="50" charset="-128"/>
                <a:ea typeface="メイリオ" panose="020B0604030504040204" pitchFamily="50" charset="-128"/>
              </a:rPr>
              <a:t>Global </a:t>
            </a:r>
            <a:r>
              <a:rPr lang="en-US" altLang="ja-JP" sz="3000" kern="0" dirty="0">
                <a:latin typeface="メイリオ" panose="020B0604030504040204" pitchFamily="50" charset="-128"/>
                <a:ea typeface="メイリオ" panose="020B0604030504040204" pitchFamily="50" charset="-128"/>
              </a:rPr>
              <a:t>DB</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High-performance read replica </a:t>
            </a:r>
            <a:r>
              <a:rPr lang="en-US" altLang="ja-JP" sz="2400" dirty="0">
                <a:solidFill>
                  <a:srgbClr val="002060"/>
                </a:solidFill>
                <a:latin typeface="メイリオ" panose="020B0604030504040204" pitchFamily="50" charset="-128"/>
                <a:ea typeface="メイリオ" panose="020B0604030504040204" pitchFamily="50" charset="-128"/>
              </a:rPr>
              <a:t>which</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can</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be</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built in</a:t>
            </a:r>
            <a:r>
              <a:rPr lang="ja-JP" altLang="en-US" sz="2400" dirty="0">
                <a:solidFill>
                  <a:srgbClr val="002060"/>
                </a:solidFill>
                <a:latin typeface="メイリオ" panose="020B0604030504040204" pitchFamily="50" charset="-128"/>
                <a:ea typeface="メイリオ" panose="020B0604030504040204" pitchFamily="50" charset="-128"/>
              </a:rPr>
              <a:t> other regions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F32D9EE2-1BDD-4ADE-95A4-71DD673E0CA4}"/>
              </a:ext>
            </a:extLst>
          </p:cNvPr>
          <p:cNvSpPr/>
          <p:nvPr/>
        </p:nvSpPr>
        <p:spPr>
          <a:xfrm>
            <a:off x="1550033" y="1916832"/>
            <a:ext cx="6863412" cy="1754326"/>
          </a:xfrm>
          <a:prstGeom prst="rect">
            <a:avLst/>
          </a:prstGeom>
        </p:spPr>
        <p:txBody>
          <a:bodyPr wrap="square">
            <a:spAutoFit/>
          </a:bodyPr>
          <a:lstStyle/>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Replication is performed by the storage level replication function instead of log transfer.</a:t>
            </a:r>
            <a:br>
              <a:rPr lang="en-US" altLang="ja-JP" sz="1800" dirty="0">
                <a:latin typeface="メイリオ" panose="020B0604030504040204" pitchFamily="50" charset="-128"/>
                <a:ea typeface="メイリオ" panose="020B0604030504040204" pitchFamily="50" charset="-128"/>
              </a:rPr>
            </a:b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Low-latency replication, with replication taking generally less than </a:t>
            </a:r>
            <a:r>
              <a:rPr lang="en-US" altLang="ja-JP" sz="1800" dirty="0">
                <a:latin typeface="メイリオ" panose="020B0604030504040204" pitchFamily="50" charset="-128"/>
                <a:ea typeface="メイリオ" panose="020B0604030504040204" pitchFamily="50" charset="-128"/>
              </a:rPr>
              <a:t>one </a:t>
            </a:r>
            <a:r>
              <a:rPr lang="ja-JP" altLang="en-US" sz="1800" dirty="0">
                <a:latin typeface="メイリオ" panose="020B0604030504040204" pitchFamily="50" charset="-128"/>
                <a:ea typeface="メイリオ" panose="020B0604030504040204" pitchFamily="50" charset="-128"/>
              </a:rPr>
              <a:t>second and up to </a:t>
            </a:r>
            <a:r>
              <a:rPr lang="en-US" altLang="ja-JP" sz="1800" dirty="0">
                <a:latin typeface="メイリオ" panose="020B0604030504040204" pitchFamily="50" charset="-128"/>
                <a:ea typeface="メイリオ" panose="020B0604030504040204" pitchFamily="50" charset="-128"/>
              </a:rPr>
              <a:t>five </a:t>
            </a:r>
            <a:r>
              <a:rPr lang="ja-JP" altLang="en-US" sz="1800" dirty="0">
                <a:latin typeface="メイリオ" panose="020B0604030504040204" pitchFamily="50" charset="-128"/>
                <a:ea typeface="メイリオ" panose="020B0604030504040204" pitchFamily="50" charset="-128"/>
              </a:rPr>
              <a:t>seconds</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endParaRPr lang="en-US" altLang="ja-JP" sz="1800"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1D9C4E9D-3621-45C0-9B33-A1E9A52EA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288" y="4475456"/>
            <a:ext cx="619125" cy="704850"/>
          </a:xfrm>
          <a:prstGeom prst="rect">
            <a:avLst/>
          </a:prstGeom>
        </p:spPr>
      </p:pic>
      <p:sp>
        <p:nvSpPr>
          <p:cNvPr id="7" name="テキスト ボックス 6">
            <a:extLst>
              <a:ext uri="{FF2B5EF4-FFF2-40B4-BE49-F238E27FC236}">
                <a16:creationId xmlns:a16="http://schemas.microsoft.com/office/drawing/2014/main" id="{28387B3E-7A11-4FC6-AFFE-EBEDC020FBB3}"/>
              </a:ext>
            </a:extLst>
          </p:cNvPr>
          <p:cNvSpPr txBox="1"/>
          <p:nvPr/>
        </p:nvSpPr>
        <p:spPr>
          <a:xfrm>
            <a:off x="2409398" y="5185563"/>
            <a:ext cx="1107997"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a:t>
            </a:r>
            <a:br>
              <a:rPr kumimoji="1" lang="en-US" altLang="ja-JP" sz="1200" b="1" dirty="0">
                <a:latin typeface="メイリオ" panose="020B0604030504040204" pitchFamily="50" charset="-128"/>
                <a:ea typeface="メイリオ" panose="020B0604030504040204" pitchFamily="50" charset="-128"/>
              </a:rPr>
            </a:br>
            <a:r>
              <a:rPr lang="ja-JP" altLang="en-US" sz="1200" b="1" dirty="0">
                <a:latin typeface="メイリオ" panose="020B0604030504040204" pitchFamily="50" charset="-128"/>
                <a:ea typeface="メイリオ" panose="020B0604030504040204" pitchFamily="50" charset="-128"/>
              </a:rPr>
              <a:t> </a:t>
            </a:r>
            <a:r>
              <a:rPr kumimoji="1" lang="ja-JP" altLang="en-US" sz="1200" b="1" dirty="0">
                <a:latin typeface="メイリオ" panose="020B0604030504040204" pitchFamily="50" charset="-128"/>
                <a:ea typeface="メイリオ" panose="020B0604030504040204" pitchFamily="50" charset="-128"/>
              </a:rPr>
              <a:t>(</a:t>
            </a:r>
            <a:r>
              <a:rPr lang="ja-JP" altLang="en-US" sz="1200" b="1" dirty="0">
                <a:latin typeface="メイリオ" panose="020B0604030504040204" pitchFamily="50" charset="-128"/>
                <a:ea typeface="メイリオ" panose="020B0604030504040204" pitchFamily="50" charset="-128"/>
              </a:rPr>
              <a:t>Master</a:t>
            </a:r>
            <a:r>
              <a:rPr kumimoji="1" lang="ja-JP" altLang="en-US" sz="1200" b="1" dirty="0">
                <a:latin typeface="メイリオ" panose="020B0604030504040204" pitchFamily="50" charset="-128"/>
                <a:ea typeface="メイリオ" panose="020B0604030504040204" pitchFamily="50" charset="-128"/>
              </a:rPr>
              <a:t>)</a:t>
            </a:r>
            <a:endParaRPr kumimoji="1" lang="en-US" altLang="ja-JP" sz="1200" b="1" dirty="0">
              <a:latin typeface="メイリオ" panose="020B0604030504040204" pitchFamily="50" charset="-128"/>
              <a:ea typeface="メイリオ" panose="020B0604030504040204" pitchFamily="50" charset="-128"/>
            </a:endParaRPr>
          </a:p>
        </p:txBody>
      </p:sp>
      <p:pic>
        <p:nvPicPr>
          <p:cNvPr id="8" name="図 7">
            <a:extLst>
              <a:ext uri="{FF2B5EF4-FFF2-40B4-BE49-F238E27FC236}">
                <a16:creationId xmlns:a16="http://schemas.microsoft.com/office/drawing/2014/main" id="{41E378FF-065D-424C-BE78-BCCE60A55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589" y="4475456"/>
            <a:ext cx="619125" cy="704850"/>
          </a:xfrm>
          <a:prstGeom prst="rect">
            <a:avLst/>
          </a:prstGeom>
        </p:spPr>
      </p:pic>
      <p:sp>
        <p:nvSpPr>
          <p:cNvPr id="9" name="テキスト ボックス 8">
            <a:extLst>
              <a:ext uri="{FF2B5EF4-FFF2-40B4-BE49-F238E27FC236}">
                <a16:creationId xmlns:a16="http://schemas.microsoft.com/office/drawing/2014/main" id="{5A2C3575-1616-4B05-8C42-8B5974CD34B7}"/>
              </a:ext>
            </a:extLst>
          </p:cNvPr>
          <p:cNvSpPr txBox="1"/>
          <p:nvPr/>
        </p:nvSpPr>
        <p:spPr>
          <a:xfrm>
            <a:off x="6478506" y="5185563"/>
            <a:ext cx="962379" cy="461665"/>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Aurora</a:t>
            </a:r>
            <a:br>
              <a:rPr kumimoji="1" lang="en-US" altLang="ja-JP" sz="1200" b="1" dirty="0">
                <a:latin typeface="メイリオ" panose="020B0604030504040204" pitchFamily="50" charset="-128"/>
                <a:ea typeface="メイリオ" panose="020B0604030504040204" pitchFamily="50" charset="-128"/>
              </a:rPr>
            </a:br>
            <a:r>
              <a:rPr kumimoji="1" lang="ja-JP" altLang="en-US" sz="1200" b="1" dirty="0">
                <a:latin typeface="メイリオ" panose="020B0604030504040204" pitchFamily="50" charset="-128"/>
                <a:ea typeface="メイリオ" panose="020B0604030504040204" pitchFamily="50" charset="-128"/>
              </a:rPr>
              <a:t> (</a:t>
            </a:r>
            <a:r>
              <a:rPr kumimoji="1" lang="en-US" altLang="ja-JP" sz="1200" b="1" dirty="0">
                <a:latin typeface="メイリオ" panose="020B0604030504040204" pitchFamily="50" charset="-128"/>
                <a:ea typeface="メイリオ" panose="020B0604030504040204" pitchFamily="50" charset="-128"/>
              </a:rPr>
              <a:t>R</a:t>
            </a:r>
            <a:r>
              <a:rPr kumimoji="1" lang="ja-JP" altLang="en-US" sz="1200" b="1" dirty="0">
                <a:latin typeface="メイリオ" panose="020B0604030504040204" pitchFamily="50" charset="-128"/>
                <a:ea typeface="メイリオ" panose="020B0604030504040204" pitchFamily="50" charset="-128"/>
              </a:rPr>
              <a:t>eader)</a:t>
            </a:r>
            <a:endParaRPr kumimoji="1" lang="en-US" altLang="ja-JP" sz="1200" b="1"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37D11B9-9A45-4582-905C-69F7964756DE}"/>
              </a:ext>
            </a:extLst>
          </p:cNvPr>
          <p:cNvSpPr/>
          <p:nvPr/>
        </p:nvSpPr>
        <p:spPr bwMode="auto">
          <a:xfrm>
            <a:off x="1784648" y="3789040"/>
            <a:ext cx="2304256" cy="2304256"/>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正方形/長方形 10">
            <a:extLst>
              <a:ext uri="{FF2B5EF4-FFF2-40B4-BE49-F238E27FC236}">
                <a16:creationId xmlns:a16="http://schemas.microsoft.com/office/drawing/2014/main" id="{B222677E-6544-47D5-8E6C-53D33CDC1F4A}"/>
              </a:ext>
            </a:extLst>
          </p:cNvPr>
          <p:cNvSpPr/>
          <p:nvPr/>
        </p:nvSpPr>
        <p:spPr bwMode="auto">
          <a:xfrm>
            <a:off x="5799023" y="3789040"/>
            <a:ext cx="2304256" cy="2304256"/>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 name="テキスト ボックス 3">
            <a:extLst>
              <a:ext uri="{FF2B5EF4-FFF2-40B4-BE49-F238E27FC236}">
                <a16:creationId xmlns:a16="http://schemas.microsoft.com/office/drawing/2014/main" id="{5B9C8881-6A7C-49A3-928A-748CFD26AE68}"/>
              </a:ext>
            </a:extLst>
          </p:cNvPr>
          <p:cNvSpPr txBox="1"/>
          <p:nvPr/>
        </p:nvSpPr>
        <p:spPr>
          <a:xfrm>
            <a:off x="2000672" y="3839562"/>
            <a:ext cx="1864357" cy="338554"/>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Primary Region</a:t>
            </a:r>
          </a:p>
        </p:txBody>
      </p:sp>
      <p:sp>
        <p:nvSpPr>
          <p:cNvPr id="13" name="テキスト ボックス 12">
            <a:extLst>
              <a:ext uri="{FF2B5EF4-FFF2-40B4-BE49-F238E27FC236}">
                <a16:creationId xmlns:a16="http://schemas.microsoft.com/office/drawing/2014/main" id="{EF8A0853-28A5-427A-8151-BA0D6BE173FF}"/>
              </a:ext>
            </a:extLst>
          </p:cNvPr>
          <p:cNvSpPr txBox="1"/>
          <p:nvPr/>
        </p:nvSpPr>
        <p:spPr>
          <a:xfrm>
            <a:off x="5840917" y="3839562"/>
            <a:ext cx="2140907" cy="338554"/>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Secondary Region</a:t>
            </a:r>
          </a:p>
        </p:txBody>
      </p:sp>
      <p:sp>
        <p:nvSpPr>
          <p:cNvPr id="12" name="矢印: 右 11">
            <a:extLst>
              <a:ext uri="{FF2B5EF4-FFF2-40B4-BE49-F238E27FC236}">
                <a16:creationId xmlns:a16="http://schemas.microsoft.com/office/drawing/2014/main" id="{8C89B720-433B-4907-A217-EB381046BF1F}"/>
              </a:ext>
            </a:extLst>
          </p:cNvPr>
          <p:cNvSpPr/>
          <p:nvPr/>
        </p:nvSpPr>
        <p:spPr bwMode="auto">
          <a:xfrm>
            <a:off x="4952351" y="4365104"/>
            <a:ext cx="648721" cy="936104"/>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6" name="矢印: 右 15">
            <a:extLst>
              <a:ext uri="{FF2B5EF4-FFF2-40B4-BE49-F238E27FC236}">
                <a16:creationId xmlns:a16="http://schemas.microsoft.com/office/drawing/2014/main" id="{A2F3DA81-0B80-4E5E-BC6D-237C182BB617}"/>
              </a:ext>
            </a:extLst>
          </p:cNvPr>
          <p:cNvSpPr/>
          <p:nvPr/>
        </p:nvSpPr>
        <p:spPr bwMode="auto">
          <a:xfrm rot="10800000">
            <a:off x="4324654" y="4364693"/>
            <a:ext cx="648721" cy="936104"/>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251217946"/>
      </p:ext>
    </p:extLst>
  </p:cSld>
  <p:clrMapOvr>
    <a:masterClrMapping/>
  </p:clrMapOvr>
  <mc:AlternateContent xmlns:mc="http://schemas.openxmlformats.org/markup-compatibility/2006" xmlns:p14="http://schemas.microsoft.com/office/powerpoint/2010/main">
    <mc:Choice Requires="p14">
      <p:transition spd="slow" p14:dur="2000" advTm="15690"/>
    </mc:Choice>
    <mc:Fallback xmlns="">
      <p:transition spd="slow" advTm="1569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Endpoint selection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23220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B is </a:t>
            </a:r>
            <a:r>
              <a:rPr lang="ja-JP" altLang="en-US" dirty="0">
                <a:latin typeface="メイリオ" panose="020B0604030504040204" pitchFamily="50" charset="-128"/>
                <a:ea typeface="メイリオ" panose="020B0604030504040204" pitchFamily="50" charset="-128"/>
              </a:rPr>
              <a:t>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The application runs on a fleet of </a:t>
            </a:r>
            <a:r>
              <a:rPr lang="en-US" altLang="ja-JP" dirty="0">
                <a:latin typeface="メイリオ" panose="020B0604030504040204" pitchFamily="50" charset="-128"/>
                <a:ea typeface="メイリオ" panose="020B0604030504040204" pitchFamily="50" charset="-128"/>
              </a:rPr>
              <a:t>Amazon EC2 </a:t>
            </a:r>
            <a:r>
              <a:rPr lang="ja-JP" altLang="en-US" dirty="0">
                <a:latin typeface="メイリオ" panose="020B0604030504040204" pitchFamily="50" charset="-128"/>
                <a:ea typeface="メイリオ" panose="020B0604030504040204" pitchFamily="50" charset="-128"/>
              </a:rPr>
              <a:t>instances with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groups configured on the </a:t>
            </a:r>
            <a:r>
              <a:rPr lang="en-US" altLang="ja-JP" dirty="0">
                <a:latin typeface="メイリオ" panose="020B0604030504040204" pitchFamily="50" charset="-128"/>
                <a:ea typeface="メイリオ" panose="020B0604030504040204" pitchFamily="50" charset="-128"/>
              </a:rPr>
              <a:t>ALB. We </a:t>
            </a:r>
            <a:r>
              <a:rPr lang="ja-JP" altLang="en-US" dirty="0">
                <a:latin typeface="メイリオ" panose="020B0604030504040204" pitchFamily="50" charset="-128"/>
                <a:ea typeface="メイリオ" panose="020B0604030504040204" pitchFamily="50" charset="-128"/>
              </a:rPr>
              <a:t>are using </a:t>
            </a:r>
            <a:r>
              <a:rPr lang="en-US" altLang="ja-JP" dirty="0">
                <a:latin typeface="メイリオ" panose="020B0604030504040204" pitchFamily="50" charset="-128"/>
                <a:ea typeface="メイリオ" panose="020B0604030504040204" pitchFamily="50" charset="-128"/>
              </a:rPr>
              <a:t>Amazon Aurora PostgreSQL </a:t>
            </a:r>
            <a:r>
              <a:rPr lang="ja-JP" altLang="en-US" dirty="0">
                <a:latin typeface="メイリオ" panose="020B0604030504040204" pitchFamily="50" charset="-128"/>
                <a:ea typeface="メイリオ" panose="020B0604030504040204" pitchFamily="50" charset="-128"/>
              </a:rPr>
              <a:t>as the database. As a solution architect, you have been asked to optimize the database workloads in your cluster. You need to direct read queries, such as reporting, to lower capacity instances while forwarding write operations for production traffic to higher capacity instances.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To achieve this requirement, which is the optimal configuration method for </a:t>
            </a: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endpoints? (Please select two)</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a:t>
            </a:r>
            <a:r>
              <a:rPr lang="en-US" altLang="ja-JP" dirty="0">
                <a:latin typeface="メイリオ" panose="020B0604030504040204" pitchFamily="50" charset="-128"/>
                <a:ea typeface="メイリオ" panose="020B0604030504040204" pitchFamily="50" charset="-128"/>
              </a:rPr>
              <a:t>e</a:t>
            </a:r>
            <a:r>
              <a:rPr lang="ja-JP" altLang="en-US" dirty="0">
                <a:latin typeface="メイリオ" panose="020B0604030504040204" pitchFamily="50" charset="-128"/>
                <a:ea typeface="メイリオ" panose="020B0604030504040204" pitchFamily="50" charset="-128"/>
              </a:rPr>
              <a:t> custom endpoints </a:t>
            </a:r>
            <a:r>
              <a:rPr lang="en-US" altLang="ja-JP" dirty="0">
                <a:latin typeface="メイリオ" panose="020B0604030504040204" pitchFamily="50" charset="-128"/>
                <a:ea typeface="メイリオ" panose="020B0604030504040204" pitchFamily="50" charset="-128"/>
              </a:rPr>
              <a:t>for write</a:t>
            </a:r>
            <a:r>
              <a:rPr lang="ja-JP" altLang="en-US" dirty="0">
                <a:latin typeface="メイリオ" panose="020B0604030504040204" pitchFamily="50" charset="-128"/>
                <a:ea typeface="メイリオ" panose="020B0604030504040204" pitchFamily="50" charset="-128"/>
              </a:rPr>
              <a:t> traffic.</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onfigure custom endpoint </a:t>
            </a:r>
            <a:r>
              <a:rPr lang="en-US" altLang="ja-JP" dirty="0">
                <a:latin typeface="メイリオ" panose="020B0604030504040204" pitchFamily="50" charset="-128"/>
                <a:ea typeface="メイリオ" panose="020B0604030504040204" pitchFamily="50" charset="-128"/>
              </a:rPr>
              <a:t>for </a:t>
            </a:r>
            <a:r>
              <a:rPr lang="ja-JP" altLang="en-US" dirty="0">
                <a:latin typeface="メイリオ" panose="020B0604030504040204" pitchFamily="50" charset="-128"/>
                <a:ea typeface="メイリオ" panose="020B0604030504040204" pitchFamily="50" charset="-128"/>
              </a:rPr>
              <a:t>Read request to </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a:t>
            </a:r>
            <a:r>
              <a:rPr lang="en-US" altLang="ja-JP" dirty="0">
                <a:latin typeface="メイリオ" panose="020B0604030504040204" pitchFamily="50" charset="-128"/>
                <a:ea typeface="メイリオ" panose="020B0604030504040204" pitchFamily="50" charset="-128"/>
              </a:rPr>
              <a:t>re</a:t>
            </a:r>
            <a:r>
              <a:rPr lang="ja-JP" altLang="en-US" dirty="0">
                <a:latin typeface="メイリオ" panose="020B0604030504040204" pitchFamily="50" charset="-128"/>
                <a:ea typeface="メイリオ" panose="020B0604030504040204" pitchFamily="50" charset="-128"/>
              </a:rPr>
              <a:t> instance endpoints </a:t>
            </a:r>
            <a:r>
              <a:rPr lang="en-US" altLang="ja-JP" dirty="0">
                <a:latin typeface="メイリオ" panose="020B0604030504040204" pitchFamily="50" charset="-128"/>
                <a:ea typeface="メイリオ" panose="020B0604030504040204" pitchFamily="50" charset="-128"/>
              </a:rPr>
              <a:t>for write</a:t>
            </a:r>
            <a:r>
              <a:rPr lang="ja-JP" altLang="en-US" dirty="0">
                <a:latin typeface="メイリオ" panose="020B0604030504040204" pitchFamily="50" charset="-128"/>
                <a:ea typeface="メイリオ" panose="020B0604030504040204" pitchFamily="50" charset="-128"/>
              </a:rPr>
              <a:t> traffic</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onfigure the instance endpoints </a:t>
            </a:r>
            <a:r>
              <a:rPr lang="en-US" altLang="ja-JP" dirty="0">
                <a:latin typeface="メイリオ" panose="020B0604030504040204" pitchFamily="50" charset="-128"/>
                <a:ea typeface="メイリオ" panose="020B0604030504040204" pitchFamily="50" charset="-128"/>
              </a:rPr>
              <a:t>for r</a:t>
            </a:r>
            <a:r>
              <a:rPr lang="ja-JP" altLang="en-US" dirty="0">
                <a:latin typeface="メイリオ" panose="020B0604030504040204" pitchFamily="50" charset="-128"/>
                <a:ea typeface="メイリオ" panose="020B0604030504040204" pitchFamily="50" charset="-128"/>
              </a:rPr>
              <a:t>ead requests </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Configur</a:t>
            </a:r>
            <a:r>
              <a:rPr lang="en-US" altLang="ja-JP" dirty="0">
                <a:latin typeface="メイリオ" panose="020B0604030504040204" pitchFamily="50" charset="-128"/>
                <a:ea typeface="メイリオ" panose="020B0604030504040204" pitchFamily="50" charset="-128"/>
              </a:rPr>
              <a:t>e</a:t>
            </a:r>
            <a:r>
              <a:rPr lang="ja-JP" altLang="en-US" dirty="0">
                <a:latin typeface="メイリオ" panose="020B0604030504040204" pitchFamily="50" charset="-128"/>
                <a:ea typeface="メイリオ" panose="020B0604030504040204" pitchFamily="50" charset="-128"/>
              </a:rPr>
              <a:t> cluster endpoints </a:t>
            </a:r>
            <a:r>
              <a:rPr lang="en-US" altLang="ja-JP" dirty="0">
                <a:latin typeface="メイリオ" panose="020B0604030504040204" pitchFamily="50" charset="-128"/>
                <a:ea typeface="メイリオ" panose="020B0604030504040204" pitchFamily="50" charset="-128"/>
              </a:rPr>
              <a:t>for write</a:t>
            </a:r>
            <a:r>
              <a:rPr lang="ja-JP" altLang="en-US" dirty="0">
                <a:latin typeface="メイリオ" panose="020B0604030504040204" pitchFamily="50" charset="-128"/>
                <a:ea typeface="メイリオ" panose="020B0604030504040204" pitchFamily="50" charset="-128"/>
              </a:rPr>
              <a:t> traffic</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C</a:t>
            </a:r>
            <a:r>
              <a:rPr lang="ja-JP" altLang="en-US" dirty="0">
                <a:latin typeface="メイリオ" panose="020B0604030504040204" pitchFamily="50" charset="-128"/>
                <a:ea typeface="メイリオ" panose="020B0604030504040204" pitchFamily="50" charset="-128"/>
              </a:rPr>
              <a:t>onfigure the read endpoint </a:t>
            </a:r>
            <a:r>
              <a:rPr lang="en-US" altLang="ja-JP" dirty="0">
                <a:latin typeface="メイリオ" panose="020B0604030504040204" pitchFamily="50" charset="-128"/>
                <a:ea typeface="メイリオ" panose="020B0604030504040204" pitchFamily="50" charset="-128"/>
              </a:rPr>
              <a:t>for </a:t>
            </a:r>
            <a:r>
              <a:rPr lang="ja-JP" altLang="en-US" dirty="0">
                <a:latin typeface="メイリオ" panose="020B0604030504040204" pitchFamily="50" charset="-128"/>
                <a:ea typeface="メイリオ" panose="020B0604030504040204" pitchFamily="50" charset="-128"/>
              </a:rPr>
              <a:t>read request .</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6503249"/>
      </p:ext>
    </p:extLst>
  </p:cSld>
  <p:clrMapOvr>
    <a:masterClrMapping/>
  </p:clrMapOvr>
  <mc:AlternateContent xmlns:mc="http://schemas.openxmlformats.org/markup-compatibility/2006" xmlns:p14="http://schemas.microsoft.com/office/powerpoint/2010/main">
    <mc:Choice Requires="p14">
      <p:transition spd="slow" p14:dur="2000" advTm="12829"/>
    </mc:Choice>
    <mc:Fallback xmlns="">
      <p:transition spd="slow" advTm="12829"/>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Endpoint selection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Select the endpoints according to the instance type you want to use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FF3EA881-9859-4828-BE25-F935A42FB4E7}"/>
              </a:ext>
            </a:extLst>
          </p:cNvPr>
          <p:cNvSpPr txBox="1">
            <a:spLocks/>
          </p:cNvSpPr>
          <p:nvPr/>
        </p:nvSpPr>
        <p:spPr bwMode="auto">
          <a:xfrm>
            <a:off x="3470890" y="1772816"/>
            <a:ext cx="5370541" cy="1008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Endpoints available for the write process for </a:t>
            </a: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clusters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Writer </a:t>
            </a:r>
            <a:r>
              <a:rPr lang="ja-JP" altLang="en-US" dirty="0">
                <a:latin typeface="メイリオ" panose="020B0604030504040204" pitchFamily="50" charset="-128"/>
                <a:ea typeface="メイリオ" panose="020B0604030504040204" pitchFamily="50" charset="-128"/>
              </a:rPr>
              <a:t>only</a:t>
            </a:r>
            <a:endParaRPr lang="en-US" altLang="ja-JP" dirty="0">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708534E7-AAA7-4D39-B04D-2AC4140092A9}"/>
              </a:ext>
            </a:extLst>
          </p:cNvPr>
          <p:cNvSpPr txBox="1">
            <a:spLocks/>
          </p:cNvSpPr>
          <p:nvPr/>
        </p:nvSpPr>
        <p:spPr bwMode="auto">
          <a:xfrm>
            <a:off x="1064568" y="1772816"/>
            <a:ext cx="2376264" cy="1008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kern="0" dirty="0">
                <a:solidFill>
                  <a:schemeClr val="bg1"/>
                </a:solidFill>
                <a:latin typeface="メイリオ" panose="020B0604030504040204" pitchFamily="50" charset="-128"/>
                <a:ea typeface="メイリオ" panose="020B0604030504040204" pitchFamily="50" charset="-128"/>
              </a:rPr>
              <a:t>Clusters</a:t>
            </a:r>
            <a:br>
              <a:rPr lang="en-US" altLang="ja-JP" kern="0" dirty="0">
                <a:solidFill>
                  <a:schemeClr val="bg1"/>
                </a:solidFill>
                <a:latin typeface="メイリオ" panose="020B0604030504040204" pitchFamily="50" charset="-128"/>
                <a:ea typeface="メイリオ" panose="020B0604030504040204" pitchFamily="50" charset="-128"/>
              </a:rPr>
            </a:br>
            <a:r>
              <a:rPr lang="ja-JP" altLang="en-US" kern="0" dirty="0">
                <a:solidFill>
                  <a:schemeClr val="bg1"/>
                </a:solidFill>
                <a:latin typeface="メイリオ" panose="020B0604030504040204" pitchFamily="50" charset="-128"/>
                <a:ea typeface="メイリオ" panose="020B0604030504040204" pitchFamily="50" charset="-128"/>
              </a:rPr>
              <a:t> (Writing)</a:t>
            </a:r>
            <a:endParaRPr lang="en-US" altLang="ja-JP" kern="0" dirty="0">
              <a:solidFill>
                <a:schemeClr val="bg1"/>
              </a:solidFill>
              <a:latin typeface="メイリオ" panose="020B0604030504040204" pitchFamily="50" charset="-128"/>
              <a:ea typeface="メイリオ" panose="020B0604030504040204" pitchFamily="50" charset="-128"/>
            </a:endParaRPr>
          </a:p>
          <a:p>
            <a:pPr algn="ctr"/>
            <a:r>
              <a:rPr lang="ja-JP" altLang="en-US" kern="0" dirty="0">
                <a:solidFill>
                  <a:schemeClr val="bg1"/>
                </a:solidFill>
                <a:latin typeface="メイリオ" panose="020B0604030504040204" pitchFamily="50" charset="-128"/>
                <a:ea typeface="メイリオ" panose="020B0604030504040204" pitchFamily="50" charset="-128"/>
              </a:rPr>
              <a:t>Endpoints</a:t>
            </a:r>
            <a:endParaRPr lang="en-US" altLang="ja-JP" kern="0" dirty="0">
              <a:solidFill>
                <a:schemeClr val="bg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2369D2FA-5F2D-407B-B63F-17ACD292038F}"/>
              </a:ext>
            </a:extLst>
          </p:cNvPr>
          <p:cNvSpPr txBox="1">
            <a:spLocks/>
          </p:cNvSpPr>
          <p:nvPr/>
        </p:nvSpPr>
        <p:spPr bwMode="auto">
          <a:xfrm>
            <a:off x="3470890" y="2852936"/>
            <a:ext cx="5370541" cy="1008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Reader </a:t>
            </a:r>
            <a:r>
              <a:rPr lang="ja-JP" altLang="en-US" dirty="0">
                <a:latin typeface="メイリオ" panose="020B0604030504040204" pitchFamily="50" charset="-128"/>
                <a:ea typeface="メイリオ" panose="020B0604030504040204" pitchFamily="50" charset="-128"/>
              </a:rPr>
              <a:t>endpoints used to access the read replica</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Re</a:t>
            </a:r>
            <a:r>
              <a:rPr lang="en-US" altLang="ja-JP">
                <a:latin typeface="メイリオ" panose="020B0604030504040204" pitchFamily="50" charset="-128"/>
                <a:ea typeface="メイリオ" panose="020B0604030504040204" pitchFamily="50" charset="-128"/>
              </a:rPr>
              <a:t>a</a:t>
            </a:r>
            <a:r>
              <a:rPr lang="ja-JP" altLang="en-US">
                <a:latin typeface="メイリオ" panose="020B0604030504040204" pitchFamily="50" charset="-128"/>
                <a:ea typeface="メイリオ" panose="020B0604030504040204" pitchFamily="50" charset="-128"/>
              </a:rPr>
              <a:t>d </a:t>
            </a:r>
            <a:r>
              <a:rPr lang="ja-JP" altLang="en-US" dirty="0">
                <a:latin typeface="メイリオ" panose="020B0604030504040204" pitchFamily="50" charset="-128"/>
                <a:ea typeface="メイリオ" panose="020B0604030504040204" pitchFamily="50" charset="-128"/>
              </a:rPr>
              <a:t>replica only</a:t>
            </a:r>
            <a:endParaRPr lang="en-US" altLang="ja-JP"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BA4A6BB0-E911-4BDA-B826-6BC2650026E5}"/>
              </a:ext>
            </a:extLst>
          </p:cNvPr>
          <p:cNvSpPr txBox="1">
            <a:spLocks/>
          </p:cNvSpPr>
          <p:nvPr/>
        </p:nvSpPr>
        <p:spPr bwMode="auto">
          <a:xfrm>
            <a:off x="1064568" y="2852936"/>
            <a:ext cx="2376264" cy="1008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kern="0" dirty="0">
                <a:solidFill>
                  <a:schemeClr val="bg1"/>
                </a:solidFill>
                <a:latin typeface="メイリオ" panose="020B0604030504040204" pitchFamily="50" charset="-128"/>
                <a:ea typeface="メイリオ" panose="020B0604030504040204" pitchFamily="50" charset="-128"/>
              </a:rPr>
              <a:t>Read</a:t>
            </a:r>
          </a:p>
          <a:p>
            <a:pPr algn="ctr"/>
            <a:r>
              <a:rPr lang="ja-JP" altLang="en-US" kern="0" dirty="0">
                <a:solidFill>
                  <a:schemeClr val="bg1"/>
                </a:solidFill>
                <a:latin typeface="メイリオ" panose="020B0604030504040204" pitchFamily="50" charset="-128"/>
                <a:ea typeface="メイリオ" panose="020B0604030504040204" pitchFamily="50" charset="-128"/>
              </a:rPr>
              <a:t>Endpoints</a:t>
            </a:r>
            <a:endParaRPr lang="en-US" altLang="ja-JP"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1DC4A416-FD08-47A3-9A4F-F60AD04F0C7B}"/>
              </a:ext>
            </a:extLst>
          </p:cNvPr>
          <p:cNvSpPr txBox="1">
            <a:spLocks/>
          </p:cNvSpPr>
          <p:nvPr/>
        </p:nvSpPr>
        <p:spPr bwMode="auto">
          <a:xfrm>
            <a:off x="3470890" y="3933056"/>
            <a:ext cx="5370541" cy="1008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4171A"/>
                </a:solidFill>
                <a:effectLst/>
                <a:latin typeface="メイリオ" panose="020B0604030504040204" pitchFamily="50" charset="-128"/>
                <a:ea typeface="メイリオ" panose="020B0604030504040204" pitchFamily="50" charset="-128"/>
              </a:rPr>
              <a:t>Endpoints to access a specific instance</a:t>
            </a:r>
            <a:endParaRPr lang="en-US" altLang="ja-JP" b="0" i="0" dirty="0">
              <a:solidFill>
                <a:srgbClr val="14171A"/>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solidFill>
                  <a:srgbClr val="14171A"/>
                </a:solidFill>
                <a:latin typeface="メイリオ" panose="020B0604030504040204" pitchFamily="50" charset="-128"/>
                <a:ea typeface="メイリオ" panose="020B0604030504040204" pitchFamily="50" charset="-128"/>
              </a:rPr>
              <a:t>Set to a separate instance</a:t>
            </a:r>
            <a:endParaRPr lang="en-US" altLang="ja-JP" dirty="0">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506658FE-D6E7-4D27-A3BE-022E6DCB2BA1}"/>
              </a:ext>
            </a:extLst>
          </p:cNvPr>
          <p:cNvSpPr txBox="1">
            <a:spLocks/>
          </p:cNvSpPr>
          <p:nvPr/>
        </p:nvSpPr>
        <p:spPr bwMode="auto">
          <a:xfrm>
            <a:off x="1064568" y="3933056"/>
            <a:ext cx="2376264" cy="1008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kern="0" dirty="0">
                <a:solidFill>
                  <a:schemeClr val="bg1"/>
                </a:solidFill>
                <a:latin typeface="メイリオ" panose="020B0604030504040204" pitchFamily="50" charset="-128"/>
                <a:ea typeface="メイリオ" panose="020B0604030504040204" pitchFamily="50" charset="-128"/>
              </a:rPr>
              <a:t>Instance</a:t>
            </a:r>
            <a:endParaRPr lang="en-US" altLang="ja-JP" kern="0" dirty="0">
              <a:solidFill>
                <a:schemeClr val="bg1"/>
              </a:solidFill>
              <a:latin typeface="メイリオ" panose="020B0604030504040204" pitchFamily="50" charset="-128"/>
              <a:ea typeface="メイリオ" panose="020B0604030504040204" pitchFamily="50" charset="-128"/>
            </a:endParaRPr>
          </a:p>
          <a:p>
            <a:pPr algn="ctr"/>
            <a:r>
              <a:rPr lang="ja-JP" altLang="en-US" kern="0" dirty="0">
                <a:solidFill>
                  <a:schemeClr val="bg1"/>
                </a:solidFill>
                <a:latin typeface="メイリオ" panose="020B0604030504040204" pitchFamily="50" charset="-128"/>
                <a:ea typeface="メイリオ" panose="020B0604030504040204" pitchFamily="50" charset="-128"/>
              </a:rPr>
              <a:t>Endpoints</a:t>
            </a:r>
            <a:endParaRPr lang="en-US" altLang="ja-JP" kern="0" dirty="0">
              <a:solidFill>
                <a:schemeClr val="bg1"/>
              </a:solidFill>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835089B9-B74A-4816-9840-9439C087539B}"/>
              </a:ext>
            </a:extLst>
          </p:cNvPr>
          <p:cNvSpPr txBox="1">
            <a:spLocks/>
          </p:cNvSpPr>
          <p:nvPr/>
        </p:nvSpPr>
        <p:spPr bwMode="auto">
          <a:xfrm>
            <a:off x="3470890" y="5013176"/>
            <a:ext cx="5370541" cy="1008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4171A"/>
                </a:solidFill>
                <a:effectLst/>
                <a:latin typeface="メイリオ" panose="020B0604030504040204" pitchFamily="50" charset="-128"/>
                <a:ea typeface="メイリオ" panose="020B0604030504040204" pitchFamily="50" charset="-128"/>
              </a:rPr>
              <a:t>Endpoints with free instance combinations</a:t>
            </a:r>
            <a:endParaRPr lang="en-US" altLang="ja-JP" b="0" i="0" dirty="0">
              <a:solidFill>
                <a:srgbClr val="14171A"/>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solidFill>
                  <a:srgbClr val="14171A"/>
                </a:solidFill>
                <a:latin typeface="メイリオ" panose="020B0604030504040204" pitchFamily="50" charset="-128"/>
                <a:ea typeface="メイリオ" panose="020B0604030504040204" pitchFamily="50" charset="-128"/>
              </a:rPr>
              <a:t>Combining </a:t>
            </a:r>
            <a:r>
              <a:rPr lang="en-US" altLang="ja-JP" dirty="0">
                <a:solidFill>
                  <a:srgbClr val="14171A"/>
                </a:solidFill>
                <a:latin typeface="メイリオ" panose="020B0604030504040204" pitchFamily="50" charset="-128"/>
                <a:ea typeface="メイリオ" panose="020B0604030504040204" pitchFamily="50" charset="-128"/>
              </a:rPr>
              <a:t>Writer </a:t>
            </a:r>
            <a:r>
              <a:rPr lang="ja-JP" altLang="en-US" dirty="0">
                <a:solidFill>
                  <a:srgbClr val="14171A"/>
                </a:solidFill>
                <a:latin typeface="メイリオ" panose="020B0604030504040204" pitchFamily="50" charset="-128"/>
                <a:ea typeface="メイリオ" panose="020B0604030504040204" pitchFamily="50" charset="-128"/>
              </a:rPr>
              <a:t>and </a:t>
            </a:r>
            <a:r>
              <a:rPr lang="en-US" altLang="ja-JP" dirty="0">
                <a:solidFill>
                  <a:srgbClr val="14171A"/>
                </a:solidFill>
                <a:latin typeface="メイリオ" panose="020B0604030504040204" pitchFamily="50" charset="-128"/>
                <a:ea typeface="メイリオ" panose="020B0604030504040204" pitchFamily="50" charset="-128"/>
              </a:rPr>
              <a:t>Reader, </a:t>
            </a:r>
            <a:r>
              <a:rPr lang="ja-JP" altLang="en-US" dirty="0">
                <a:solidFill>
                  <a:srgbClr val="14171A"/>
                </a:solidFill>
                <a:latin typeface="メイリオ" panose="020B0604030504040204" pitchFamily="50" charset="-128"/>
                <a:ea typeface="メイリオ" panose="020B0604030504040204" pitchFamily="50" charset="-128"/>
              </a:rPr>
              <a:t>etc.</a:t>
            </a:r>
            <a:endParaRPr lang="en-US" altLang="ja-JP" dirty="0">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EF67EE2C-C1DE-42CF-8853-CFA2DA79E3D6}"/>
              </a:ext>
            </a:extLst>
          </p:cNvPr>
          <p:cNvSpPr txBox="1">
            <a:spLocks/>
          </p:cNvSpPr>
          <p:nvPr/>
        </p:nvSpPr>
        <p:spPr bwMode="auto">
          <a:xfrm>
            <a:off x="1064568" y="5013176"/>
            <a:ext cx="2376264" cy="1008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kern="0" dirty="0">
                <a:solidFill>
                  <a:schemeClr val="bg1"/>
                </a:solidFill>
                <a:latin typeface="メイリオ" panose="020B0604030504040204" pitchFamily="50" charset="-128"/>
                <a:ea typeface="メイリオ" panose="020B0604030504040204" pitchFamily="50" charset="-128"/>
              </a:rPr>
              <a:t>Custom</a:t>
            </a:r>
            <a:endParaRPr lang="en-US" altLang="ja-JP" kern="0" dirty="0">
              <a:solidFill>
                <a:schemeClr val="bg1"/>
              </a:solidFill>
              <a:latin typeface="メイリオ" panose="020B0604030504040204" pitchFamily="50" charset="-128"/>
              <a:ea typeface="メイリオ" panose="020B0604030504040204" pitchFamily="50" charset="-128"/>
            </a:endParaRPr>
          </a:p>
          <a:p>
            <a:pPr algn="ctr"/>
            <a:r>
              <a:rPr lang="ja-JP" altLang="en-US" kern="0" dirty="0">
                <a:solidFill>
                  <a:schemeClr val="bg1"/>
                </a:solidFill>
                <a:latin typeface="メイリオ" panose="020B0604030504040204" pitchFamily="50" charset="-128"/>
                <a:ea typeface="メイリオ" panose="020B0604030504040204" pitchFamily="50" charset="-128"/>
              </a:rPr>
              <a:t>Endpoints</a:t>
            </a:r>
            <a:endParaRPr lang="en-US" altLang="ja-JP"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23364473"/>
      </p:ext>
    </p:extLst>
  </p:cSld>
  <p:clrMapOvr>
    <a:masterClrMapping/>
  </p:clrMapOvr>
  <mc:AlternateContent xmlns:mc="http://schemas.openxmlformats.org/markup-compatibility/2006" xmlns:p14="http://schemas.microsoft.com/office/powerpoint/2010/main">
    <mc:Choice Requires="p14">
      <p:transition spd="slow" p14:dur="2000" advTm="78035"/>
    </mc:Choice>
    <mc:Fallback xmlns="">
      <p:transition spd="slow" advTm="78035"/>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p>
          <a:p>
            <a:pPr algn="ctr"/>
            <a:r>
              <a:rPr kumimoji="0" lang="en-US" altLang="ja-JP" sz="2600" dirty="0" err="1">
                <a:solidFill>
                  <a:srgbClr val="000000"/>
                </a:solidFill>
                <a:latin typeface="メイリオ" pitchFamily="50" charset="-128"/>
                <a:ea typeface="メイリオ" pitchFamily="50" charset="-128"/>
                <a:cs typeface="メイリオ" pitchFamily="50" charset="-128"/>
              </a:rPr>
              <a:t>ElastiCache</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200300372"/>
      </p:ext>
    </p:extLst>
  </p:cSld>
  <p:clrMapOvr>
    <a:masterClrMapping/>
  </p:clrMapOvr>
  <mc:AlternateContent xmlns:mc="http://schemas.openxmlformats.org/markup-compatibility/2006" xmlns:p14="http://schemas.microsoft.com/office/powerpoint/2010/main">
    <mc:Choice Requires="p14">
      <p:transition spd="slow" p14:dur="2000" advTm="9005"/>
    </mc:Choice>
    <mc:Fallback xmlns="">
      <p:transition spd="slow" advTm="9005"/>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err="1">
                <a:solidFill>
                  <a:srgbClr val="000000"/>
                </a:solidFill>
                <a:latin typeface="メイリオ" pitchFamily="50" charset="-128"/>
                <a:ea typeface="メイリオ" pitchFamily="50" charset="-128"/>
                <a:cs typeface="メイリオ" pitchFamily="50" charset="-128"/>
              </a:rPr>
              <a:t>ElastiCache</a:t>
            </a:r>
            <a:r>
              <a:rPr kumimoji="0" lang="en-US" altLang="ja-JP" sz="3000" dirty="0">
                <a:solidFill>
                  <a:srgbClr val="000000"/>
                </a:solidFill>
                <a:latin typeface="メイリオ" pitchFamily="50" charset="-128"/>
                <a:ea typeface="メイリオ" pitchFamily="50" charset="-128"/>
                <a:cs typeface="メイリオ" pitchFamily="50" charset="-128"/>
              </a:rPr>
              <a:t>?</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ElastiCache</a:t>
            </a:r>
            <a:r>
              <a:rPr lang="en-US" altLang="ja-JP" sz="2400" dirty="0">
                <a:solidFill>
                  <a:srgbClr val="002060"/>
                </a:solidFill>
                <a:latin typeface="メイリオ" panose="020B0604030504040204" pitchFamily="50" charset="-128"/>
                <a:ea typeface="メイリオ" panose="020B0604030504040204" pitchFamily="50" charset="-128"/>
              </a:rPr>
              <a:t> is </a:t>
            </a:r>
            <a:r>
              <a:rPr lang="ja-JP" altLang="en-US" sz="2400" dirty="0">
                <a:solidFill>
                  <a:srgbClr val="002060"/>
                </a:solidFill>
                <a:latin typeface="メイリオ" panose="020B0604030504040204" pitchFamily="50" charset="-128"/>
                <a:ea typeface="メイリオ" panose="020B0604030504040204" pitchFamily="50" charset="-128"/>
              </a:rPr>
              <a:t>an in-memory database that keeps a cache in memory and performs high-speed processing</a:t>
            </a:r>
          </a:p>
        </p:txBody>
      </p:sp>
      <p:sp>
        <p:nvSpPr>
          <p:cNvPr id="5" name="四角形: 角を丸くする 4">
            <a:extLst>
              <a:ext uri="{FF2B5EF4-FFF2-40B4-BE49-F238E27FC236}">
                <a16:creationId xmlns:a16="http://schemas.microsoft.com/office/drawing/2014/main" id="{747634A9-8B06-4FF4-807C-49FE382395CC}"/>
              </a:ext>
            </a:extLst>
          </p:cNvPr>
          <p:cNvSpPr/>
          <p:nvPr/>
        </p:nvSpPr>
        <p:spPr bwMode="auto">
          <a:xfrm>
            <a:off x="3728864" y="2348132"/>
            <a:ext cx="2448272" cy="1932963"/>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Memory Type </a:t>
            </a:r>
            <a:r>
              <a:rPr lang="en-US" altLang="ja-JP" b="1" dirty="0">
                <a:solidFill>
                  <a:schemeClr val="bg1"/>
                </a:solidFill>
                <a:latin typeface="メイリオ" panose="020B0604030504040204" pitchFamily="50" charset="-128"/>
                <a:ea typeface="メイリオ" panose="020B0604030504040204" pitchFamily="50" charset="-128"/>
              </a:rPr>
              <a:t>DB</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46496AB7-12F0-479C-B6D2-4358F536428E}"/>
              </a:ext>
            </a:extLst>
          </p:cNvPr>
          <p:cNvSpPr/>
          <p:nvPr/>
        </p:nvSpPr>
        <p:spPr bwMode="auto">
          <a:xfrm>
            <a:off x="4099598" y="3644276"/>
            <a:ext cx="792088" cy="39735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Data</a:t>
            </a:r>
          </a:p>
        </p:txBody>
      </p:sp>
      <p:sp>
        <p:nvSpPr>
          <p:cNvPr id="8" name="四角形: 角を丸くする 7">
            <a:extLst>
              <a:ext uri="{FF2B5EF4-FFF2-40B4-BE49-F238E27FC236}">
                <a16:creationId xmlns:a16="http://schemas.microsoft.com/office/drawing/2014/main" id="{74E38986-F234-42B6-847A-DCBF680D6C6D}"/>
              </a:ext>
            </a:extLst>
          </p:cNvPr>
          <p:cNvSpPr/>
          <p:nvPr/>
        </p:nvSpPr>
        <p:spPr bwMode="auto">
          <a:xfrm>
            <a:off x="4963694" y="3644276"/>
            <a:ext cx="792088" cy="397351"/>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Data</a:t>
            </a:r>
          </a:p>
        </p:txBody>
      </p:sp>
      <p:sp>
        <p:nvSpPr>
          <p:cNvPr id="3" name="矢印: 下 2">
            <a:extLst>
              <a:ext uri="{FF2B5EF4-FFF2-40B4-BE49-F238E27FC236}">
                <a16:creationId xmlns:a16="http://schemas.microsoft.com/office/drawing/2014/main" id="{911B623F-B181-4672-934F-B68C2FE84050}"/>
              </a:ext>
            </a:extLst>
          </p:cNvPr>
          <p:cNvSpPr/>
          <p:nvPr/>
        </p:nvSpPr>
        <p:spPr bwMode="auto">
          <a:xfrm>
            <a:off x="4412940" y="4436364"/>
            <a:ext cx="1080120" cy="792088"/>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2" name="コンテンツ プレースホルダー 2">
            <a:extLst>
              <a:ext uri="{FF2B5EF4-FFF2-40B4-BE49-F238E27FC236}">
                <a16:creationId xmlns:a16="http://schemas.microsoft.com/office/drawing/2014/main" id="{50A3D5FB-7B1D-4D13-8D9C-C58CE6F2EC12}"/>
              </a:ext>
            </a:extLst>
          </p:cNvPr>
          <p:cNvSpPr txBox="1">
            <a:spLocks/>
          </p:cNvSpPr>
          <p:nvPr/>
        </p:nvSpPr>
        <p:spPr>
          <a:xfrm>
            <a:off x="2954778" y="5335113"/>
            <a:ext cx="3996444"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lgn="ctr">
              <a:buNone/>
            </a:pPr>
            <a:r>
              <a:rPr lang="en-US" altLang="ja-JP" sz="1800" dirty="0">
                <a:solidFill>
                  <a:srgbClr val="FF0000"/>
                </a:solidFill>
                <a:latin typeface="メイリオ" panose="020B0604030504040204" pitchFamily="50" charset="-128"/>
                <a:ea typeface="メイリオ" panose="020B0604030504040204" pitchFamily="50" charset="-128"/>
              </a:rPr>
              <a:t>Processes data </a:t>
            </a:r>
            <a:br>
              <a:rPr lang="en-US" altLang="ja-JP" sz="1800" dirty="0">
                <a:solidFill>
                  <a:srgbClr val="FF0000"/>
                </a:solidFill>
                <a:latin typeface="メイリオ" panose="020B0604030504040204" pitchFamily="50" charset="-128"/>
                <a:ea typeface="メイリオ" panose="020B0604030504040204" pitchFamily="50" charset="-128"/>
              </a:rPr>
            </a:br>
            <a:r>
              <a:rPr lang="ja-JP" altLang="en-US" sz="1800" dirty="0">
                <a:solidFill>
                  <a:srgbClr val="FF0000"/>
                </a:solidFill>
                <a:latin typeface="メイリオ" panose="020B0604030504040204" pitchFamily="50" charset="-128"/>
                <a:ea typeface="メイリオ" panose="020B0604030504040204" pitchFamily="50" charset="-128"/>
              </a:rPr>
              <a:t>Faster than a disk</a:t>
            </a:r>
            <a:endParaRPr lang="en-US" altLang="ja-JP" sz="18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68708040"/>
      </p:ext>
    </p:extLst>
  </p:cSld>
  <p:clrMapOvr>
    <a:masterClrMapping/>
  </p:clrMapOvr>
  <mc:AlternateContent xmlns:mc="http://schemas.openxmlformats.org/markup-compatibility/2006" xmlns:p14="http://schemas.microsoft.com/office/powerpoint/2010/main">
    <mc:Choice Requires="p14">
      <p:transition spd="slow" p14:dur="2000" advTm="12143"/>
    </mc:Choice>
    <mc:Fallback xmlns="">
      <p:transition spd="slow" advTm="1214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en-US" altLang="ja-JP" sz="3000" dirty="0">
                <a:solidFill>
                  <a:srgbClr val="000000"/>
                </a:solidFill>
                <a:latin typeface="メイリオ" pitchFamily="50" charset="-128"/>
                <a:ea typeface="メイリオ" pitchFamily="50" charset="-128"/>
                <a:cs typeface="メイリオ" pitchFamily="50" charset="-128"/>
              </a:rPr>
              <a:t>SSH </a:t>
            </a:r>
            <a:r>
              <a:rPr kumimoji="0" lang="ja-JP" altLang="en-US" sz="3000" dirty="0">
                <a:solidFill>
                  <a:srgbClr val="000000"/>
                </a:solidFill>
                <a:latin typeface="メイリオ" pitchFamily="50" charset="-128"/>
                <a:ea typeface="メイリオ" pitchFamily="50" charset="-128"/>
                <a:cs typeface="メイリオ" pitchFamily="50" charset="-128"/>
              </a:rPr>
              <a:t>connection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47842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a:t>
            </a:r>
            <a:r>
              <a:rPr lang="en-US" altLang="ja-JP" dirty="0">
                <a:latin typeface="メイリオ" panose="020B0604030504040204" pitchFamily="50" charset="-128"/>
                <a:ea typeface="メイリオ" panose="020B0604030504040204" pitchFamily="50" charset="-128"/>
              </a:rPr>
              <a:t>e-commerce </a:t>
            </a:r>
            <a:r>
              <a:rPr lang="ja-JP" altLang="en-US" dirty="0">
                <a:latin typeface="メイリオ" panose="020B0604030504040204" pitchFamily="50" charset="-128"/>
                <a:ea typeface="メイリオ" panose="020B0604030504040204" pitchFamily="50" charset="-128"/>
              </a:rPr>
              <a:t>site uses an on-demand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to build its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This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must be placed in a public subnet and ensure that it is only accessible from a specific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address (</a:t>
            </a:r>
            <a:r>
              <a:rPr lang="en-US" altLang="ja-JP" dirty="0">
                <a:latin typeface="メイリオ" panose="020B0604030504040204" pitchFamily="50" charset="-128"/>
                <a:ea typeface="メイリオ" panose="020B0604030504040204" pitchFamily="50" charset="-128"/>
              </a:rPr>
              <a:t>130.178.101.46</a:t>
            </a:r>
            <a:r>
              <a:rPr lang="ja-JP" altLang="en-US" dirty="0">
                <a:latin typeface="メイリオ" panose="020B0604030504040204" pitchFamily="50" charset="-128"/>
                <a:ea typeface="メイリオ" panose="020B0604030504040204" pitchFamily="50" charset="-128"/>
              </a:rPr>
              <a:t>), via an </a:t>
            </a:r>
            <a:r>
              <a:rPr lang="en-US" altLang="ja-JP" dirty="0">
                <a:latin typeface="メイリオ" panose="020B0604030504040204" pitchFamily="50" charset="-128"/>
                <a:ea typeface="メイリオ" panose="020B0604030504040204" pitchFamily="50" charset="-128"/>
              </a:rPr>
              <a:t>SSH </a:t>
            </a:r>
            <a:r>
              <a:rPr lang="ja-JP" altLang="en-US" dirty="0">
                <a:latin typeface="メイリオ" panose="020B0604030504040204" pitchFamily="50" charset="-128"/>
                <a:ea typeface="メイリオ" panose="020B0604030504040204" pitchFamily="50" charset="-128"/>
              </a:rPr>
              <a:t>connection.</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security group settings would allow this access?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Select the </a:t>
            </a:r>
            <a:r>
              <a:rPr lang="en-US" altLang="ja-JP" dirty="0">
                <a:latin typeface="メイリオ" panose="020B0604030504040204" pitchFamily="50" charset="-128"/>
                <a:ea typeface="メイリオ" panose="020B0604030504040204" pitchFamily="50" charset="-128"/>
              </a:rPr>
              <a:t>SSH </a:t>
            </a:r>
            <a:r>
              <a:rPr lang="ja-JP" altLang="en-US" dirty="0">
                <a:latin typeface="メイリオ" panose="020B0604030504040204" pitchFamily="50" charset="-128"/>
                <a:ea typeface="メイリオ" panose="020B0604030504040204" pitchFamily="50" charset="-128"/>
              </a:rPr>
              <a:t>protocol </a:t>
            </a:r>
            <a:r>
              <a:rPr lang="en-US" altLang="ja-JP" dirty="0">
                <a:latin typeface="メイリオ" panose="020B0604030504040204" pitchFamily="50" charset="-128"/>
                <a:ea typeface="メイリオ" panose="020B0604030504040204" pitchFamily="50" charset="-128"/>
              </a:rPr>
              <a:t>UDP </a:t>
            </a:r>
            <a:r>
              <a:rPr lang="ja-JP" altLang="en-US" dirty="0">
                <a:latin typeface="メイリオ" panose="020B0604030504040204" pitchFamily="50" charset="-128"/>
                <a:ea typeface="メイリオ" panose="020B0604030504040204" pitchFamily="50" charset="-128"/>
              </a:rPr>
              <a:t>and port </a:t>
            </a:r>
            <a:r>
              <a:rPr lang="en-US" altLang="ja-JP" dirty="0">
                <a:latin typeface="メイリオ" panose="020B0604030504040204" pitchFamily="50" charset="-128"/>
                <a:ea typeface="メイリオ" panose="020B0604030504040204" pitchFamily="50" charset="-128"/>
              </a:rPr>
              <a:t>22 </a:t>
            </a:r>
            <a:r>
              <a:rPr lang="ja-JP" altLang="en-US" dirty="0">
                <a:latin typeface="メイリオ" panose="020B0604030504040204" pitchFamily="50" charset="-128"/>
                <a:ea typeface="メイリオ" panose="020B0604030504040204" pitchFamily="50" charset="-128"/>
              </a:rPr>
              <a:t>and set the source to </a:t>
            </a:r>
            <a:r>
              <a:rPr lang="en-US" altLang="ja-JP" dirty="0">
                <a:latin typeface="メイリオ" panose="020B0604030504040204" pitchFamily="50" charset="-128"/>
                <a:ea typeface="メイリオ" panose="020B0604030504040204" pitchFamily="50" charset="-128"/>
              </a:rPr>
              <a:t>130.178.101.46/32.</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Select the </a:t>
            </a:r>
            <a:r>
              <a:rPr lang="en-US" altLang="ja-JP" dirty="0">
                <a:latin typeface="メイリオ" panose="020B0604030504040204" pitchFamily="50" charset="-128"/>
                <a:ea typeface="メイリオ" panose="020B0604030504040204" pitchFamily="50" charset="-128"/>
              </a:rPr>
              <a:t>SSH </a:t>
            </a:r>
            <a:r>
              <a:rPr lang="ja-JP" altLang="en-US" dirty="0">
                <a:latin typeface="メイリオ" panose="020B0604030504040204" pitchFamily="50" charset="-128"/>
                <a:ea typeface="メイリオ" panose="020B0604030504040204" pitchFamily="50" charset="-128"/>
              </a:rPr>
              <a:t>protocol </a:t>
            </a:r>
            <a:r>
              <a:rPr lang="en-US" altLang="ja-JP" dirty="0">
                <a:latin typeface="メイリオ" panose="020B0604030504040204" pitchFamily="50" charset="-128"/>
                <a:ea typeface="メイリオ" panose="020B0604030504040204" pitchFamily="50" charset="-128"/>
              </a:rPr>
              <a:t>UDP </a:t>
            </a:r>
            <a:r>
              <a:rPr lang="ja-JP" altLang="en-US" dirty="0">
                <a:latin typeface="メイリオ" panose="020B0604030504040204" pitchFamily="50" charset="-128"/>
                <a:ea typeface="メイリオ" panose="020B0604030504040204" pitchFamily="50" charset="-128"/>
              </a:rPr>
              <a:t>and port </a:t>
            </a:r>
            <a:r>
              <a:rPr lang="en-US" altLang="ja-JP" dirty="0">
                <a:latin typeface="メイリオ" panose="020B0604030504040204" pitchFamily="50" charset="-128"/>
                <a:ea typeface="メイリオ" panose="020B0604030504040204" pitchFamily="50" charset="-128"/>
              </a:rPr>
              <a:t>22 </a:t>
            </a:r>
            <a:r>
              <a:rPr lang="ja-JP" altLang="en-US" dirty="0">
                <a:latin typeface="メイリオ" panose="020B0604030504040204" pitchFamily="50" charset="-128"/>
                <a:ea typeface="メイリオ" panose="020B0604030504040204" pitchFamily="50" charset="-128"/>
              </a:rPr>
              <a:t>and set the source to </a:t>
            </a:r>
            <a:r>
              <a:rPr lang="en-US" altLang="ja-JP" dirty="0">
                <a:latin typeface="メイリオ" panose="020B0604030504040204" pitchFamily="50" charset="-128"/>
                <a:ea typeface="メイリオ" panose="020B0604030504040204" pitchFamily="50" charset="-128"/>
              </a:rPr>
              <a:t>130.178.101.46/0.</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Select the </a:t>
            </a:r>
            <a:r>
              <a:rPr lang="en-US" altLang="ja-JP" dirty="0">
                <a:latin typeface="メイリオ" panose="020B0604030504040204" pitchFamily="50" charset="-128"/>
                <a:ea typeface="メイリオ" panose="020B0604030504040204" pitchFamily="50" charset="-128"/>
              </a:rPr>
              <a:t>SSH </a:t>
            </a:r>
            <a:r>
              <a:rPr lang="ja-JP" altLang="en-US" dirty="0">
                <a:latin typeface="メイリオ" panose="020B0604030504040204" pitchFamily="50" charset="-128"/>
                <a:ea typeface="メイリオ" panose="020B0604030504040204" pitchFamily="50" charset="-128"/>
              </a:rPr>
              <a:t>protocol </a:t>
            </a:r>
            <a:r>
              <a:rPr lang="en-US" altLang="ja-JP" dirty="0">
                <a:latin typeface="メイリオ" panose="020B0604030504040204" pitchFamily="50" charset="-128"/>
                <a:ea typeface="メイリオ" panose="020B0604030504040204" pitchFamily="50" charset="-128"/>
              </a:rPr>
              <a:t>TCP </a:t>
            </a:r>
            <a:r>
              <a:rPr lang="ja-JP" altLang="en-US" dirty="0">
                <a:latin typeface="メイリオ" panose="020B0604030504040204" pitchFamily="50" charset="-128"/>
                <a:ea typeface="メイリオ" panose="020B0604030504040204" pitchFamily="50" charset="-128"/>
              </a:rPr>
              <a:t>and port </a:t>
            </a:r>
            <a:r>
              <a:rPr lang="en-US" altLang="ja-JP" dirty="0">
                <a:latin typeface="メイリオ" panose="020B0604030504040204" pitchFamily="50" charset="-128"/>
                <a:ea typeface="メイリオ" panose="020B0604030504040204" pitchFamily="50" charset="-128"/>
              </a:rPr>
              <a:t>22 </a:t>
            </a:r>
            <a:r>
              <a:rPr lang="ja-JP" altLang="en-US" dirty="0">
                <a:latin typeface="メイリオ" panose="020B0604030504040204" pitchFamily="50" charset="-128"/>
                <a:ea typeface="メイリオ" panose="020B0604030504040204" pitchFamily="50" charset="-128"/>
              </a:rPr>
              <a:t>and set the source </a:t>
            </a:r>
            <a:r>
              <a:rPr lang="en-US" altLang="ja-JP" dirty="0">
                <a:latin typeface="メイリオ" panose="020B0604030504040204" pitchFamily="50" charset="-128"/>
                <a:ea typeface="メイリオ" panose="020B0604030504040204" pitchFamily="50" charset="-128"/>
              </a:rPr>
              <a:t>130.178.101.46/32.</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Select the </a:t>
            </a:r>
            <a:r>
              <a:rPr lang="en-US" altLang="ja-JP" dirty="0">
                <a:latin typeface="メイリオ" panose="020B0604030504040204" pitchFamily="50" charset="-128"/>
                <a:ea typeface="メイリオ" panose="020B0604030504040204" pitchFamily="50" charset="-128"/>
              </a:rPr>
              <a:t>SSH </a:t>
            </a:r>
            <a:r>
              <a:rPr lang="ja-JP" altLang="en-US" dirty="0">
                <a:latin typeface="メイリオ" panose="020B0604030504040204" pitchFamily="50" charset="-128"/>
                <a:ea typeface="メイリオ" panose="020B0604030504040204" pitchFamily="50" charset="-128"/>
              </a:rPr>
              <a:t>protocol </a:t>
            </a:r>
            <a:r>
              <a:rPr lang="en-US" altLang="ja-JP" dirty="0">
                <a:latin typeface="メイリオ" panose="020B0604030504040204" pitchFamily="50" charset="-128"/>
                <a:ea typeface="メイリオ" panose="020B0604030504040204" pitchFamily="50" charset="-128"/>
              </a:rPr>
              <a:t>TCP </a:t>
            </a:r>
            <a:r>
              <a:rPr lang="ja-JP" altLang="en-US" dirty="0">
                <a:latin typeface="メイリオ" panose="020B0604030504040204" pitchFamily="50" charset="-128"/>
                <a:ea typeface="メイリオ" panose="020B0604030504040204" pitchFamily="50" charset="-128"/>
              </a:rPr>
              <a:t>and port </a:t>
            </a:r>
            <a:r>
              <a:rPr lang="en-US" altLang="ja-JP" dirty="0">
                <a:latin typeface="メイリオ" panose="020B0604030504040204" pitchFamily="50" charset="-128"/>
                <a:ea typeface="メイリオ" panose="020B0604030504040204" pitchFamily="50" charset="-128"/>
              </a:rPr>
              <a:t>22 </a:t>
            </a:r>
            <a:r>
              <a:rPr lang="ja-JP" altLang="en-US" dirty="0">
                <a:latin typeface="メイリオ" panose="020B0604030504040204" pitchFamily="50" charset="-128"/>
                <a:ea typeface="メイリオ" panose="020B0604030504040204" pitchFamily="50" charset="-128"/>
              </a:rPr>
              <a:t>and set the source </a:t>
            </a:r>
            <a:r>
              <a:rPr lang="en-US" altLang="ja-JP" dirty="0">
                <a:latin typeface="メイリオ" panose="020B0604030504040204" pitchFamily="50" charset="-128"/>
                <a:ea typeface="メイリオ" panose="020B0604030504040204" pitchFamily="50" charset="-128"/>
              </a:rPr>
              <a:t>130.178.101.46/0.</a:t>
            </a: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09071744"/>
      </p:ext>
    </p:extLst>
  </p:cSld>
  <p:clrMapOvr>
    <a:masterClrMapping/>
  </p:clrMapOvr>
  <mc:AlternateContent xmlns:mc="http://schemas.openxmlformats.org/markup-compatibility/2006" xmlns:p14="http://schemas.microsoft.com/office/powerpoint/2010/main">
    <mc:Choice Requires="p14">
      <p:transition spd="slow" p14:dur="2000" advTm="13360"/>
    </mc:Choice>
    <mc:Fallback xmlns="">
      <p:transition spd="slow" advTm="1336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err="1">
                <a:solidFill>
                  <a:srgbClr val="000000"/>
                </a:solidFill>
                <a:latin typeface="メイリオ" pitchFamily="50" charset="-128"/>
                <a:ea typeface="メイリオ" pitchFamily="50" charset="-128"/>
                <a:cs typeface="メイリオ" pitchFamily="50" charset="-128"/>
              </a:rPr>
              <a:t>ElastiCache?</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ElastiCache is </a:t>
            </a:r>
            <a:r>
              <a:rPr lang="ja-JP" altLang="en-US" sz="2400" dirty="0">
                <a:solidFill>
                  <a:srgbClr val="002060"/>
                </a:solidFill>
                <a:latin typeface="メイリオ" panose="020B0604030504040204" pitchFamily="50" charset="-128"/>
                <a:ea typeface="メイリオ" panose="020B0604030504040204" pitchFamily="50" charset="-128"/>
              </a:rPr>
              <a:t>an in-memory database that keeps a cache in memory and performs high-speed processing</a:t>
            </a:r>
          </a:p>
        </p:txBody>
      </p:sp>
      <p:sp>
        <p:nvSpPr>
          <p:cNvPr id="3" name="四角形: 角を丸くする 11">
            <a:extLst>
              <a:ext uri="{FF2B5EF4-FFF2-40B4-BE49-F238E27FC236}">
                <a16:creationId xmlns:a16="http://schemas.microsoft.com/office/drawing/2014/main" id="{D0B3C3DC-51E3-42DE-9BDD-881A9FC725BE}"/>
              </a:ext>
            </a:extLst>
          </p:cNvPr>
          <p:cNvSpPr/>
          <p:nvPr/>
        </p:nvSpPr>
        <p:spPr bwMode="auto">
          <a:xfrm>
            <a:off x="4249185" y="1675799"/>
            <a:ext cx="1800200" cy="1219246"/>
          </a:xfrm>
          <a:prstGeom prst="roundRect">
            <a:avLst/>
          </a:prstGeom>
          <a:solidFill>
            <a:srgbClr val="00206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1"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ElastiCache</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5" name="四角形: 角を丸くする 8">
            <a:extLst>
              <a:ext uri="{FF2B5EF4-FFF2-40B4-BE49-F238E27FC236}">
                <a16:creationId xmlns:a16="http://schemas.microsoft.com/office/drawing/2014/main" id="{D4C93710-8868-4C7E-8603-EC92B557C328}"/>
              </a:ext>
            </a:extLst>
          </p:cNvPr>
          <p:cNvSpPr/>
          <p:nvPr/>
        </p:nvSpPr>
        <p:spPr bwMode="auto">
          <a:xfrm>
            <a:off x="2000672" y="3349424"/>
            <a:ext cx="2448272" cy="1316080"/>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7" name="テキスト ボックス 10">
            <a:extLst>
              <a:ext uri="{FF2B5EF4-FFF2-40B4-BE49-F238E27FC236}">
                <a16:creationId xmlns:a16="http://schemas.microsoft.com/office/drawing/2014/main" id="{E166A779-5B14-4E6D-B67C-555A4B109408}"/>
              </a:ext>
            </a:extLst>
          </p:cNvPr>
          <p:cNvSpPr txBox="1"/>
          <p:nvPr/>
        </p:nvSpPr>
        <p:spPr>
          <a:xfrm>
            <a:off x="2968368" y="4203838"/>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9" name="図 12">
            <a:extLst>
              <a:ext uri="{FF2B5EF4-FFF2-40B4-BE49-F238E27FC236}">
                <a16:creationId xmlns:a16="http://schemas.microsoft.com/office/drawing/2014/main" id="{E63B2C64-366F-4DA0-B7F3-A0C1C98DE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776" y="3556281"/>
            <a:ext cx="619125" cy="704850"/>
          </a:xfrm>
          <a:prstGeom prst="rect">
            <a:avLst/>
          </a:prstGeom>
        </p:spPr>
      </p:pic>
      <p:pic>
        <p:nvPicPr>
          <p:cNvPr id="11" name="Picture 2" descr="ããã½ã³ã³ ã¢ã¤ã³ã³ãã®ç»åæ¤ç´¢çµæ">
            <a:extLst>
              <a:ext uri="{FF2B5EF4-FFF2-40B4-BE49-F238E27FC236}">
                <a16:creationId xmlns:a16="http://schemas.microsoft.com/office/drawing/2014/main" id="{C0CD67C2-8221-4155-B782-4166706AF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144" y="3412265"/>
            <a:ext cx="1116124" cy="1116124"/>
          </a:xfrm>
          <a:prstGeom prst="rect">
            <a:avLst/>
          </a:prstGeom>
          <a:noFill/>
          <a:extLst>
            <a:ext uri="{909E8E84-426E-40DD-AFC4-6F175D3DCCD1}">
              <a14:hiddenFill xmlns:a14="http://schemas.microsoft.com/office/drawing/2010/main">
                <a:solidFill>
                  <a:srgbClr val="FFFFFF"/>
                </a:solidFill>
              </a14:hiddenFill>
            </a:ext>
          </a:extLst>
        </p:spPr>
      </p:pic>
      <p:sp>
        <p:nvSpPr>
          <p:cNvPr id="13" name="コンテンツ プレースホルダー 2">
            <a:extLst>
              <a:ext uri="{FF2B5EF4-FFF2-40B4-BE49-F238E27FC236}">
                <a16:creationId xmlns:a16="http://schemas.microsoft.com/office/drawing/2014/main" id="{52158F16-08F2-4365-8DC0-EA422C708DC2}"/>
              </a:ext>
            </a:extLst>
          </p:cNvPr>
          <p:cNvSpPr txBox="1">
            <a:spLocks/>
          </p:cNvSpPr>
          <p:nvPr/>
        </p:nvSpPr>
        <p:spPr>
          <a:xfrm>
            <a:off x="1774673" y="5064063"/>
            <a:ext cx="6355355"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lgn="ctr">
              <a:buNone/>
            </a:pPr>
            <a:r>
              <a:rPr lang="ja-JP" altLang="en-US" sz="1800" dirty="0">
                <a:solidFill>
                  <a:srgbClr val="FF0000"/>
                </a:solidFill>
                <a:latin typeface="メイリオ" panose="020B0604030504040204" pitchFamily="50" charset="-128"/>
                <a:ea typeface="メイリオ" panose="020B0604030504040204" pitchFamily="50" charset="-128"/>
              </a:rPr>
              <a:t>Fetch data from the cache the next time you access it</a:t>
            </a:r>
            <a:endParaRPr lang="en-US" altLang="ja-JP" sz="1800" dirty="0">
              <a:solidFill>
                <a:srgbClr val="FF0000"/>
              </a:solidFill>
              <a:latin typeface="メイリオ" panose="020B0604030504040204" pitchFamily="50" charset="-128"/>
              <a:ea typeface="メイリオ" panose="020B0604030504040204" pitchFamily="50" charset="-128"/>
            </a:endParaRPr>
          </a:p>
        </p:txBody>
      </p:sp>
      <p:sp>
        <p:nvSpPr>
          <p:cNvPr id="15" name="四角形: 角を丸くする 15">
            <a:extLst>
              <a:ext uri="{FF2B5EF4-FFF2-40B4-BE49-F238E27FC236}">
                <a16:creationId xmlns:a16="http://schemas.microsoft.com/office/drawing/2014/main" id="{02FD3274-217E-4163-9BA3-01AAAEDB6247}"/>
              </a:ext>
            </a:extLst>
          </p:cNvPr>
          <p:cNvSpPr/>
          <p:nvPr/>
        </p:nvSpPr>
        <p:spPr bwMode="auto">
          <a:xfrm>
            <a:off x="4553483" y="2076864"/>
            <a:ext cx="1191605" cy="684635"/>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Cash</a:t>
            </a:r>
          </a:p>
        </p:txBody>
      </p:sp>
      <p:sp>
        <p:nvSpPr>
          <p:cNvPr id="12" name="矢印: 下 16">
            <a:extLst>
              <a:ext uri="{FF2B5EF4-FFF2-40B4-BE49-F238E27FC236}">
                <a16:creationId xmlns:a16="http://schemas.microsoft.com/office/drawing/2014/main" id="{C39F6627-ED19-46C2-8381-86E73112764C}"/>
              </a:ext>
            </a:extLst>
          </p:cNvPr>
          <p:cNvSpPr/>
          <p:nvPr/>
        </p:nvSpPr>
        <p:spPr bwMode="auto">
          <a:xfrm rot="13466505">
            <a:off x="3696312" y="2538121"/>
            <a:ext cx="753769" cy="1053559"/>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4" name="矢印: 下 16">
            <a:extLst>
              <a:ext uri="{FF2B5EF4-FFF2-40B4-BE49-F238E27FC236}">
                <a16:creationId xmlns:a16="http://schemas.microsoft.com/office/drawing/2014/main" id="{E1217CA0-9B56-4E6F-B989-CDF4E2DA6986}"/>
              </a:ext>
            </a:extLst>
          </p:cNvPr>
          <p:cNvSpPr/>
          <p:nvPr/>
        </p:nvSpPr>
        <p:spPr bwMode="auto">
          <a:xfrm rot="19237849">
            <a:off x="5830657" y="2544435"/>
            <a:ext cx="753769" cy="1053559"/>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3866260449"/>
      </p:ext>
    </p:extLst>
  </p:cSld>
  <p:clrMapOvr>
    <a:masterClrMapping/>
  </p:clrMapOvr>
  <mc:AlternateContent xmlns:mc="http://schemas.openxmlformats.org/markup-compatibility/2006" xmlns:p14="http://schemas.microsoft.com/office/powerpoint/2010/main">
    <mc:Choice Requires="p14">
      <p:transition spd="slow" p14:dur="2000" advTm="9630"/>
    </mc:Choice>
    <mc:Fallback xmlns="">
      <p:transition spd="slow" advTm="963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 scope of </a:t>
            </a:r>
            <a:r>
              <a:rPr kumimoji="0" lang="en-US" altLang="ja-JP" sz="3000" dirty="0" err="1">
                <a:solidFill>
                  <a:srgbClr val="000000"/>
                </a:solidFill>
                <a:latin typeface="メイリオ" pitchFamily="50" charset="-128"/>
                <a:ea typeface="メイリオ" pitchFamily="50" charset="-128"/>
                <a:cs typeface="メイリオ" pitchFamily="50" charset="-128"/>
              </a:rPr>
              <a:t>ElastiCache</a:t>
            </a:r>
            <a:r>
              <a:rPr kumimoji="0" lang="en-US" altLang="ja-JP" sz="3000" dirty="0">
                <a:solidFill>
                  <a:srgbClr val="000000"/>
                </a:solidFill>
                <a:latin typeface="メイリオ" pitchFamily="50" charset="-128"/>
                <a:ea typeface="メイリオ" pitchFamily="50" charset="-128"/>
                <a:cs typeface="メイリオ" pitchFamily="50" charset="-128"/>
              </a:rPr>
              <a:t> questions</a:t>
            </a:r>
            <a:endParaRPr lang="ja-JP" altLang="en-US"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t>
            </a:r>
            <a:r>
              <a:rPr lang="ja-JP" altLang="en-US" sz="1400" dirty="0">
                <a:latin typeface="メイリオ" panose="020B0604030504040204" pitchFamily="50" charset="-128"/>
                <a:ea typeface="メイリオ" panose="020B0604030504040204" pitchFamily="50" charset="-128"/>
              </a:rPr>
              <a:t>asked to select an </a:t>
            </a:r>
            <a:r>
              <a:rPr kumimoji="1" lang="en-US" altLang="ja-JP" sz="14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rPr>
              <a:t>ElastiCache </a:t>
            </a:r>
            <a:r>
              <a:rPr lang="ja-JP" altLang="en-US" sz="1400" dirty="0">
                <a:latin typeface="メイリオ" panose="020B0604030504040204" pitchFamily="50" charset="-128"/>
                <a:ea typeface="メイリオ" panose="020B0604030504040204" pitchFamily="50" charset="-128"/>
              </a:rPr>
              <a:t>that matches the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database requirements.</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en-US" altLang="ja-JP" b="0"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ing</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0"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ElastiCache</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t>
            </a:r>
            <a:r>
              <a:rPr lang="ja-JP" altLang="en-US" sz="1400" dirty="0">
                <a:latin typeface="メイリオ" panose="020B0604030504040204" pitchFamily="50" charset="-128"/>
                <a:ea typeface="メイリオ" panose="020B0604030504040204" pitchFamily="50" charset="-128"/>
              </a:rPr>
              <a:t>asked </a:t>
            </a:r>
            <a:r>
              <a:rPr lang="en-US" altLang="ja-JP" sz="1400" dirty="0">
                <a:latin typeface="メイリオ" panose="020B0604030504040204" pitchFamily="50" charset="-128"/>
                <a:ea typeface="メイリオ" panose="020B0604030504040204" pitchFamily="50" charset="-128"/>
              </a:rPr>
              <a:t>which type of </a:t>
            </a:r>
            <a:r>
              <a:rPr lang="en-US" altLang="ja-JP" sz="1400" dirty="0" err="1">
                <a:latin typeface="メイリオ" panose="020B0604030504040204" pitchFamily="50" charset="-128"/>
                <a:ea typeface="メイリオ" panose="020B0604030504040204" pitchFamily="50" charset="-128"/>
              </a:rPr>
              <a:t>ElastiCache</a:t>
            </a:r>
            <a:r>
              <a:rPr lang="en-US" altLang="ja-JP" sz="1400" dirty="0">
                <a:latin typeface="メイリオ" panose="020B0604030504040204" pitchFamily="50" charset="-128"/>
                <a:ea typeface="メイリオ" panose="020B0604030504040204" pitchFamily="50" charset="-128"/>
              </a:rPr>
              <a:t> for specific purpose;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Redis or</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Memcached</a:t>
            </a:r>
            <a:r>
              <a:rPr lang="ja-JP" altLang="en-US" sz="1400" dirty="0">
                <a:latin typeface="メイリオ" panose="020B0604030504040204" pitchFamily="50" charset="-128"/>
                <a:ea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t>
            </a:r>
            <a:r>
              <a:rPr lang="ja-JP" altLang="en-US" sz="1400" dirty="0">
                <a:latin typeface="メイリオ" panose="020B0604030504040204" pitchFamily="50" charset="-128"/>
                <a:ea typeface="メイリオ" panose="020B0604030504040204" pitchFamily="50" charset="-128"/>
              </a:rPr>
              <a:t>asked about the differences between </a:t>
            </a:r>
            <a:r>
              <a:rPr lang="en-US" altLang="ja-JP" sz="1400" dirty="0">
                <a:latin typeface="メイリオ" panose="020B0604030504040204" pitchFamily="50" charset="-128"/>
                <a:ea typeface="メイリオ" panose="020B0604030504040204" pitchFamily="50" charset="-128"/>
              </a:rPr>
              <a:t>Redis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Memcached </a:t>
            </a:r>
            <a:r>
              <a:rPr lang="ja-JP" altLang="en-US" sz="1400" dirty="0">
                <a:latin typeface="メイリオ" panose="020B0604030504040204" pitchFamily="50" charset="-128"/>
                <a:ea typeface="メイリオ" panose="020B0604030504040204" pitchFamily="50" charset="-128"/>
              </a:rPr>
              <a:t>and their characteristics.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err="1">
                <a:solidFill>
                  <a:schemeClr val="bg1"/>
                </a:solidFill>
                <a:latin typeface="メイリオ" panose="020B0604030504040204" pitchFamily="50" charset="-128"/>
                <a:ea typeface="メイリオ" panose="020B0604030504040204" pitchFamily="50" charset="-128"/>
              </a:rPr>
              <a:t>ElastiCache</a:t>
            </a:r>
            <a:r>
              <a:rPr lang="ja-JP" altLang="en-US" dirty="0">
                <a:solidFill>
                  <a:schemeClr val="bg1"/>
                </a:solidFill>
                <a:latin typeface="メイリオ" panose="020B0604030504040204" pitchFamily="50" charset="-128"/>
                <a:ea typeface="メイリオ" panose="020B0604030504040204" pitchFamily="50" charset="-128"/>
              </a:rPr>
              <a:t>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types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t>
            </a:r>
            <a:r>
              <a:rPr lang="ja-JP" altLang="en-US" sz="1400" dirty="0">
                <a:latin typeface="メイリオ" panose="020B0604030504040204" pitchFamily="50" charset="-128"/>
                <a:ea typeface="メイリオ" panose="020B0604030504040204" pitchFamily="50" charset="-128"/>
              </a:rPr>
              <a:t>asked </a:t>
            </a:r>
            <a:r>
              <a:rPr lang="en-US" altLang="ja-JP" sz="1400" dirty="0" err="1">
                <a:latin typeface="メイリオ" panose="020B0604030504040204" pitchFamily="50" charset="-128"/>
                <a:ea typeface="メイリオ" panose="020B0604030504040204" pitchFamily="50" charset="-128"/>
              </a:rPr>
              <a:t>ElastiCache</a:t>
            </a:r>
            <a:r>
              <a:rPr lang="ja-JP" altLang="en-US" sz="1400" dirty="0">
                <a:latin typeface="メイリオ" panose="020B0604030504040204" pitchFamily="50" charset="-128"/>
                <a:ea typeface="メイリオ" panose="020B0604030504040204" pitchFamily="50" charset="-128"/>
              </a:rPr>
              <a:t>'s configured solution.</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ElastiCache</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Configuration</a:t>
            </a: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lang="ja-JP" altLang="en-US" sz="1400" dirty="0">
                <a:latin typeface="メイリオ" panose="020B0604030504040204" pitchFamily="50" charset="-128"/>
                <a:ea typeface="メイリオ" panose="020B0604030504040204" pitchFamily="50" charset="-128"/>
              </a:rPr>
              <a:t>asked </a:t>
            </a:r>
            <a:r>
              <a:rPr lang="en-US" altLang="ja-JP" sz="1400" dirty="0">
                <a:solidFill>
                  <a:srgbClr val="333333"/>
                </a:solidFill>
                <a:latin typeface="メイリオ" panose="020B0604030504040204" pitchFamily="50" charset="-128"/>
                <a:ea typeface="メイリオ" panose="020B0604030504040204" pitchFamily="50" charset="-128"/>
              </a:rPr>
              <a:t>h</a:t>
            </a:r>
            <a:r>
              <a:rPr lang="ja-JP" altLang="en-US" sz="1400" dirty="0">
                <a:solidFill>
                  <a:srgbClr val="333333"/>
                </a:solidFill>
                <a:latin typeface="メイリオ" panose="020B0604030504040204" pitchFamily="50" charset="-128"/>
                <a:ea typeface="メイリオ" panose="020B0604030504040204" pitchFamily="50" charset="-128"/>
              </a:rPr>
              <a:t>ow to configure security settings in </a:t>
            </a:r>
            <a:r>
              <a:rPr lang="en-US" altLang="ja-JP" sz="1400" b="0" i="0" dirty="0" err="1">
                <a:solidFill>
                  <a:srgbClr val="333333"/>
                </a:solidFill>
                <a:effectLst/>
                <a:latin typeface="メイリオ" panose="020B0604030504040204" pitchFamily="50" charset="-128"/>
                <a:ea typeface="メイリオ" panose="020B0604030504040204" pitchFamily="50" charset="-128"/>
              </a:rPr>
              <a:t>ElastiCache</a:t>
            </a:r>
            <a:r>
              <a:rPr lang="en-US" altLang="ja-JP" sz="1400" b="0" i="0" dirty="0">
                <a:solidFill>
                  <a:srgbClr val="333333"/>
                </a:solidFill>
                <a:effectLst/>
                <a:latin typeface="メイリオ" panose="020B0604030504040204" pitchFamily="50" charset="-128"/>
                <a:ea typeface="メイリオ" panose="020B0604030504040204" pitchFamily="50" charset="-128"/>
              </a:rPr>
              <a:t> </a:t>
            </a:r>
            <a:r>
              <a:rPr lang="en-US" altLang="ja-JP" sz="1400" dirty="0">
                <a:solidFill>
                  <a:srgbClr val="333333"/>
                </a:solidFill>
                <a:latin typeface="メイリオ" panose="020B0604030504040204" pitchFamily="50" charset="-128"/>
                <a:ea typeface="メイリオ" panose="020B0604030504040204" pitchFamily="50" charset="-128"/>
              </a:rPr>
              <a:t>Redis</a:t>
            </a:r>
            <a:r>
              <a:rPr lang="ja-JP" altLang="en-US" sz="1400" dirty="0">
                <a:solidFill>
                  <a:srgbClr val="333333"/>
                </a:solidFill>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ElastiCache</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lang="ja-JP" altLang="en-US" dirty="0">
                <a:solidFill>
                  <a:schemeClr val="bg1"/>
                </a:solidFill>
                <a:latin typeface="メイリオ" panose="020B0604030504040204" pitchFamily="50" charset="-128"/>
                <a:ea typeface="メイリオ" panose="020B0604030504040204" pitchFamily="50" charset="-128"/>
              </a:rPr>
              <a:t>Security</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62014422"/>
      </p:ext>
    </p:extLst>
  </p:cSld>
  <p:clrMapOvr>
    <a:masterClrMapping/>
  </p:clrMapOvr>
  <mc:AlternateContent xmlns:mc="http://schemas.openxmlformats.org/markup-compatibility/2006" xmlns:p14="http://schemas.microsoft.com/office/powerpoint/2010/main">
    <mc:Choice Requires="p14">
      <p:transition spd="slow" p14:dur="2000" advTm="50423"/>
    </mc:Choice>
    <mc:Fallback xmlns="">
      <p:transition spd="slow" advTm="50423"/>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ja-JP" altLang="en-US" sz="3000" dirty="0">
                <a:solidFill>
                  <a:srgbClr val="000000"/>
                </a:solidFill>
                <a:latin typeface="メイリオ" pitchFamily="50" charset="-128"/>
                <a:ea typeface="メイリオ" pitchFamily="50" charset="-128"/>
              </a:rPr>
              <a:t>Select </a:t>
            </a:r>
            <a:r>
              <a:rPr kumimoji="0" lang="en-US" altLang="ja-JP" sz="3000" dirty="0" err="1">
                <a:solidFill>
                  <a:srgbClr val="000000"/>
                </a:solidFill>
                <a:latin typeface="メイリオ" pitchFamily="50" charset="-128"/>
                <a:ea typeface="メイリオ" pitchFamily="50" charset="-128"/>
              </a:rPr>
              <a:t>ElastiCache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 are in charge of </a:t>
            </a:r>
            <a:r>
              <a:rPr lang="en-US" altLang="ja-JP" dirty="0">
                <a:latin typeface="メイリオ" panose="020B0604030504040204" pitchFamily="50" charset="-128"/>
                <a:ea typeface="メイリオ" panose="020B0604030504040204" pitchFamily="50" charset="-128"/>
              </a:rPr>
              <a:t>game</a:t>
            </a:r>
            <a:r>
              <a:rPr lang="ja-JP" altLang="en-US" dirty="0">
                <a:latin typeface="メイリオ" panose="020B0604030504040204" pitchFamily="50" charset="-128"/>
                <a:ea typeface="メイリオ" panose="020B0604030504040204" pitchFamily="50" charset="-128"/>
              </a:rPr>
              <a:t> development</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for a game company, building a database to be used in </a:t>
            </a:r>
            <a:r>
              <a:rPr lang="en-US" altLang="ja-JP" dirty="0">
                <a:latin typeface="メイリオ" panose="020B0604030504040204" pitchFamily="50" charset="-128"/>
                <a:ea typeface="メイリオ" panose="020B0604030504040204" pitchFamily="50" charset="-128"/>
              </a:rPr>
              <a:t>the</a:t>
            </a:r>
            <a:r>
              <a:rPr lang="ja-JP" altLang="en-US" dirty="0">
                <a:latin typeface="メイリオ" panose="020B0604030504040204" pitchFamily="50" charset="-128"/>
                <a:ea typeface="メイリオ" panose="020B0604030504040204" pitchFamily="50" charset="-128"/>
              </a:rPr>
              <a:t> game under development. The game needs to implement the ability for items to appear in response to recorded user behavior data, real-time, high-speed processing of user behavior data is required</a:t>
            </a:r>
            <a:r>
              <a:rPr lang="en-US" altLang="ja-JP" dirty="0">
                <a:latin typeface="メイリオ" panose="020B0604030504040204" pitchFamily="50" charset="-128"/>
                <a:ea typeface="メイリオ" panose="020B0604030504040204" pitchFamily="50" charset="-128"/>
              </a:rPr>
              <a:t> for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this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setting</a:t>
            </a:r>
            <a:r>
              <a:rPr lang="ja-JP" altLang="en-US" dirty="0">
                <a:latin typeface="メイリオ" panose="020B0604030504040204" pitchFamily="50" charset="-128"/>
                <a:ea typeface="メイリオ" panose="020B0604030504040204" pitchFamily="50" charset="-128"/>
              </a:rPr>
              <a:t>.</a:t>
            </a:r>
          </a:p>
          <a:p>
            <a:endParaRPr lang="ja-JP" altLang="en-US"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Please select</a:t>
            </a:r>
            <a:r>
              <a:rPr lang="ja-JP" altLang="en-US" dirty="0">
                <a:latin typeface="メイリオ" panose="020B0604030504040204" pitchFamily="50" charset="-128"/>
                <a:ea typeface="メイリオ" panose="020B0604030504040204" pitchFamily="50" charset="-128"/>
              </a:rPr>
              <a:t> a service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ElastiCache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Redshift</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Aurora</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RDS</a:t>
            </a:r>
          </a:p>
        </p:txBody>
      </p:sp>
    </p:spTree>
    <p:extLst>
      <p:ext uri="{BB962C8B-B14F-4D97-AF65-F5344CB8AC3E}">
        <p14:creationId xmlns:p14="http://schemas.microsoft.com/office/powerpoint/2010/main" val="1913984971"/>
      </p:ext>
    </p:extLst>
  </p:cSld>
  <p:clrMapOvr>
    <a:masterClrMapping/>
  </p:clrMapOvr>
  <mc:AlternateContent xmlns:mc="http://schemas.openxmlformats.org/markup-compatibility/2006" xmlns:p14="http://schemas.microsoft.com/office/powerpoint/2010/main">
    <mc:Choice Requires="p14">
      <p:transition spd="slow" p14:dur="2000" advTm="15196"/>
    </mc:Choice>
    <mc:Fallback xmlns="">
      <p:transition spd="slow" advTm="15196"/>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that can be easily implemented to build, manage and scale distributed in-memory cache </a:t>
            </a:r>
            <a:r>
              <a:rPr lang="en-US" altLang="ja-JP" sz="2400" dirty="0">
                <a:solidFill>
                  <a:srgbClr val="002060"/>
                </a:solidFill>
                <a:latin typeface="メイリオ" panose="020B0604030504040204" pitchFamily="50" charset="-128"/>
                <a:ea typeface="メイリオ" panose="020B0604030504040204" pitchFamily="50" charset="-128"/>
              </a:rPr>
              <a:t>DB</a:t>
            </a:r>
          </a:p>
        </p:txBody>
      </p:sp>
      <p:sp>
        <p:nvSpPr>
          <p:cNvPr id="2" name="正方形/長方形 1">
            <a:extLst>
              <a:ext uri="{FF2B5EF4-FFF2-40B4-BE49-F238E27FC236}">
                <a16:creationId xmlns:a16="http://schemas.microsoft.com/office/drawing/2014/main" id="{3C2B000A-FC02-45B4-9DCE-982A71633ABF}"/>
              </a:ext>
            </a:extLst>
          </p:cNvPr>
          <p:cNvSpPr/>
          <p:nvPr/>
        </p:nvSpPr>
        <p:spPr>
          <a:xfrm>
            <a:off x="1964019" y="2420888"/>
            <a:ext cx="6192688" cy="3285515"/>
          </a:xfrm>
          <a:prstGeom prst="rect">
            <a:avLst/>
          </a:prstGeom>
        </p:spPr>
        <p:txBody>
          <a:bodyPr wrap="square">
            <a:spAutoFit/>
          </a:bodyPr>
          <a:lstStyle/>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Launching a cache cluster in a few clicks </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Fully-managed to achieve high availability for monitoring, automatic fault detection, recovery, expansion, patching, and backup</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Available from </a:t>
            </a:r>
            <a:r>
              <a:rPr lang="en-US" altLang="ja-JP" sz="2000" dirty="0">
                <a:latin typeface="メイリオ" panose="020B0604030504040204" pitchFamily="50" charset="-128"/>
                <a:ea typeface="メイリオ" panose="020B0604030504040204" pitchFamily="50" charset="-128"/>
              </a:rPr>
              <a:t>two </a:t>
            </a:r>
            <a:r>
              <a:rPr lang="ja-JP" altLang="en-US" sz="2000" dirty="0">
                <a:latin typeface="メイリオ" panose="020B0604030504040204" pitchFamily="50" charset="-128"/>
                <a:ea typeface="メイリオ" panose="020B0604030504040204" pitchFamily="50" charset="-128"/>
              </a:rPr>
              <a:t>widely used engines </a:t>
            </a:r>
            <a:r>
              <a:rPr lang="en-US" altLang="ja-JP" sz="2000" dirty="0" err="1">
                <a:latin typeface="メイリオ" panose="020B0604030504040204" pitchFamily="50" charset="-128"/>
                <a:ea typeface="メイリオ" panose="020B0604030504040204" pitchFamily="50" charset="-128"/>
              </a:rPr>
              <a:t>memcached</a:t>
            </a:r>
            <a:r>
              <a:rPr lang="en-US" altLang="ja-JP" sz="2000" dirty="0">
                <a:latin typeface="メイリオ" panose="020B0604030504040204" pitchFamily="50" charset="-128"/>
                <a:ea typeface="メイリオ" panose="020B0604030504040204" pitchFamily="50" charset="-128"/>
              </a:rPr>
              <a:t>,</a:t>
            </a:r>
            <a:r>
              <a:rPr lang="en-US" altLang="ja-JP" sz="2000" dirty="0" err="1">
                <a:latin typeface="メイリオ" panose="020B0604030504040204" pitchFamily="50" charset="-128"/>
                <a:ea typeface="メイリオ" panose="020B0604030504040204" pitchFamily="50" charset="-128"/>
              </a:rPr>
              <a:t>/redis </a:t>
            </a:r>
            <a:endParaRPr lang="en-US" altLang="ja-JP" sz="2000" dirty="0">
              <a:latin typeface="メイリオ" panose="020B0604030504040204" pitchFamily="50" charset="-128"/>
              <a:ea typeface="メイリオ" panose="020B0604030504040204" pitchFamily="50" charset="-128"/>
            </a:endParaRPr>
          </a:p>
          <a:p>
            <a:pPr>
              <a:lnSpc>
                <a:spcPct val="150000"/>
              </a:lnSpc>
            </a:pP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11344565"/>
      </p:ext>
    </p:extLst>
  </p:cSld>
  <p:clrMapOvr>
    <a:masterClrMapping/>
  </p:clrMapOvr>
  <mc:AlternateContent xmlns:mc="http://schemas.openxmlformats.org/markup-compatibility/2006" xmlns:p14="http://schemas.microsoft.com/office/powerpoint/2010/main">
    <mc:Choice Requires="p14">
      <p:transition spd="slow" p14:dur="2000" advTm="38120"/>
    </mc:Choice>
    <mc:Fallback xmlns="">
      <p:transition spd="slow" advTm="3812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Use case</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Consider using cache when you want to speed up data access</a:t>
            </a:r>
          </a:p>
        </p:txBody>
      </p:sp>
      <p:sp>
        <p:nvSpPr>
          <p:cNvPr id="5" name="コンテンツ プレースホルダー 2">
            <a:extLst>
              <a:ext uri="{FF2B5EF4-FFF2-40B4-BE49-F238E27FC236}">
                <a16:creationId xmlns:a16="http://schemas.microsoft.com/office/drawing/2014/main" id="{04C706C3-3BB9-4A3E-B09D-C80709DE2653}"/>
              </a:ext>
            </a:extLst>
          </p:cNvPr>
          <p:cNvSpPr txBox="1">
            <a:spLocks/>
          </p:cNvSpPr>
          <p:nvPr/>
        </p:nvSpPr>
        <p:spPr>
          <a:xfrm>
            <a:off x="2036027" y="2492896"/>
            <a:ext cx="5832648" cy="26492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600" kern="0" dirty="0">
                <a:solidFill>
                  <a:schemeClr val="bg2"/>
                </a:solidFill>
                <a:latin typeface="メイリオ" panose="020B0604030504040204" pitchFamily="50" charset="-128"/>
                <a:ea typeface="メイリオ" panose="020B0604030504040204" pitchFamily="50" charset="-128"/>
              </a:rPr>
              <a:t>[</a:t>
            </a:r>
            <a:r>
              <a:rPr lang="ja-JP" altLang="en-US" sz="1600" kern="0" dirty="0">
                <a:solidFill>
                  <a:schemeClr val="bg2"/>
                </a:solidFill>
                <a:latin typeface="メイリオ" panose="020B0604030504040204" pitchFamily="50" charset="-128"/>
                <a:ea typeface="メイリオ" panose="020B0604030504040204" pitchFamily="50" charset="-128"/>
              </a:rPr>
              <a:t>Use Case</a:t>
            </a:r>
            <a:r>
              <a:rPr lang="en-US" altLang="ja-JP" sz="1600" kern="0" dirty="0">
                <a:solidFill>
                  <a:schemeClr val="bg2"/>
                </a:solidFill>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p"/>
            </a:pPr>
            <a:r>
              <a:rPr lang="ja-JP" altLang="en-US" sz="1600" kern="0" dirty="0">
                <a:solidFill>
                  <a:schemeClr val="bg2"/>
                </a:solidFill>
                <a:latin typeface="メイリオ" panose="020B0604030504040204" pitchFamily="50" charset="-128"/>
                <a:ea typeface="メイリオ" panose="020B0604030504040204" pitchFamily="50" charset="-128"/>
              </a:rPr>
              <a:t>Session Management</a:t>
            </a:r>
            <a:endParaRPr lang="en-US" altLang="ja-JP" sz="1600"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kern="0" dirty="0">
                <a:solidFill>
                  <a:schemeClr val="bg2"/>
                </a:solidFill>
                <a:latin typeface="メイリオ" panose="020B0604030504040204" pitchFamily="50" charset="-128"/>
                <a:ea typeface="メイリオ" panose="020B0604030504040204" pitchFamily="50" charset="-128"/>
              </a:rPr>
              <a:t>IOT </a:t>
            </a:r>
            <a:r>
              <a:rPr lang="ja-JP" altLang="en-US" kern="0" dirty="0">
                <a:solidFill>
                  <a:schemeClr val="bg2"/>
                </a:solidFill>
                <a:latin typeface="メイリオ" panose="020B0604030504040204" pitchFamily="50" charset="-128"/>
                <a:ea typeface="メイリオ" panose="020B0604030504040204" pitchFamily="50" charset="-128"/>
              </a:rPr>
              <a:t>processing and stream analysis</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Metadata Storage</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Social media data processing/analysis</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kern="0" dirty="0">
                <a:solidFill>
                  <a:schemeClr val="bg2"/>
                </a:solidFill>
                <a:latin typeface="メイリオ" panose="020B0604030504040204" pitchFamily="50" charset="-128"/>
                <a:ea typeface="メイリオ" panose="020B0604030504040204" pitchFamily="50" charset="-128"/>
              </a:rPr>
              <a:t>Pub/Sub </a:t>
            </a:r>
            <a:r>
              <a:rPr lang="ja-JP" altLang="en-US" kern="0" dirty="0">
                <a:solidFill>
                  <a:schemeClr val="bg2"/>
                </a:solidFill>
                <a:latin typeface="メイリオ" panose="020B0604030504040204" pitchFamily="50" charset="-128"/>
                <a:ea typeface="メイリオ" panose="020B0604030504040204" pitchFamily="50" charset="-128"/>
              </a:rPr>
              <a:t>processing</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kern="0" dirty="0">
                <a:solidFill>
                  <a:schemeClr val="bg2"/>
                </a:solidFill>
                <a:latin typeface="メイリオ" panose="020B0604030504040204" pitchFamily="50" charset="-128"/>
                <a:ea typeface="メイリオ" panose="020B0604030504040204" pitchFamily="50" charset="-128"/>
              </a:rPr>
              <a:t>DB </a:t>
            </a:r>
            <a:r>
              <a:rPr lang="ja-JP" altLang="en-US" kern="0" dirty="0">
                <a:solidFill>
                  <a:schemeClr val="bg2"/>
                </a:solidFill>
                <a:latin typeface="メイリオ" panose="020B0604030504040204" pitchFamily="50" charset="-128"/>
                <a:ea typeface="メイリオ" panose="020B0604030504040204" pitchFamily="50" charset="-128"/>
              </a:rPr>
              <a:t>Cache Processing</a:t>
            </a:r>
            <a:endParaRPr lang="en-US" altLang="ja-JP" kern="0" dirty="0">
              <a:solidFill>
                <a:schemeClr val="bg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45394656"/>
      </p:ext>
    </p:extLst>
  </p:cSld>
  <p:clrMapOvr>
    <a:masterClrMapping/>
  </p:clrMapOvr>
  <mc:AlternateContent xmlns:mc="http://schemas.openxmlformats.org/markup-compatibility/2006" xmlns:p14="http://schemas.microsoft.com/office/powerpoint/2010/main">
    <mc:Choice Requires="p14">
      <p:transition spd="slow" p14:dur="2000" advTm="29778"/>
    </mc:Choice>
    <mc:Fallback xmlns="">
      <p:transition spd="slow" advTm="29778"/>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Use case</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Consider using cache when you want to speed up data access</a:t>
            </a:r>
          </a:p>
        </p:txBody>
      </p:sp>
      <p:sp>
        <p:nvSpPr>
          <p:cNvPr id="5" name="コンテンツ プレースホルダー 2">
            <a:extLst>
              <a:ext uri="{FF2B5EF4-FFF2-40B4-BE49-F238E27FC236}">
                <a16:creationId xmlns:a16="http://schemas.microsoft.com/office/drawing/2014/main" id="{169CA059-1DCD-497D-AFB0-8A506B5E9FD4}"/>
              </a:ext>
            </a:extLst>
          </p:cNvPr>
          <p:cNvSpPr txBox="1">
            <a:spLocks/>
          </p:cNvSpPr>
          <p:nvPr/>
        </p:nvSpPr>
        <p:spPr>
          <a:xfrm>
            <a:off x="2036027" y="2492896"/>
            <a:ext cx="5832648" cy="26492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600" kern="0" dirty="0">
                <a:solidFill>
                  <a:schemeClr val="bg2"/>
                </a:solidFill>
                <a:latin typeface="メイリオ" panose="020B0604030504040204" pitchFamily="50" charset="-128"/>
                <a:ea typeface="メイリオ" panose="020B0604030504040204" pitchFamily="50" charset="-128"/>
              </a:rPr>
              <a:t>[</a:t>
            </a:r>
            <a:r>
              <a:rPr lang="ja-JP" altLang="en-US" sz="1600" kern="0" dirty="0">
                <a:solidFill>
                  <a:schemeClr val="bg2"/>
                </a:solidFill>
                <a:latin typeface="メイリオ" panose="020B0604030504040204" pitchFamily="50" charset="-128"/>
                <a:ea typeface="メイリオ" panose="020B0604030504040204" pitchFamily="50" charset="-128"/>
              </a:rPr>
              <a:t>Use Case</a:t>
            </a:r>
            <a:r>
              <a:rPr lang="en-US" altLang="ja-JP" sz="1600" kern="0" dirty="0">
                <a:solidFill>
                  <a:schemeClr val="bg2"/>
                </a:solidFill>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p"/>
            </a:pPr>
            <a:r>
              <a:rPr lang="ja-JP" altLang="en-US" sz="1600" kern="0" dirty="0">
                <a:solidFill>
                  <a:schemeClr val="bg2"/>
                </a:solidFill>
                <a:latin typeface="メイリオ" panose="020B0604030504040204" pitchFamily="50" charset="-128"/>
                <a:ea typeface="メイリオ" panose="020B0604030504040204" pitchFamily="50" charset="-128"/>
              </a:rPr>
              <a:t>User matching process</a:t>
            </a:r>
            <a:endParaRPr lang="en-US" altLang="ja-JP" sz="1600"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Recommendations Processing</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Fast display of image data</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Ranking </a:t>
            </a:r>
            <a:r>
              <a:rPr lang="en-US" altLang="ja-JP" kern="0" dirty="0">
                <a:solidFill>
                  <a:schemeClr val="bg2"/>
                </a:solidFill>
                <a:latin typeface="メイリオ" panose="020B0604030504040204" pitchFamily="50" charset="-128"/>
                <a:ea typeface="メイリオ" panose="020B0604030504040204" pitchFamily="50" charset="-128"/>
              </a:rPr>
              <a:t>using user data in</a:t>
            </a:r>
            <a:r>
              <a:rPr lang="ja-JP" altLang="en-US" kern="0" dirty="0">
                <a:solidFill>
                  <a:schemeClr val="bg2"/>
                </a:solidFill>
                <a:latin typeface="メイリオ" panose="020B0604030504040204" pitchFamily="50" charset="-128"/>
                <a:ea typeface="メイリオ" panose="020B0604030504040204" pitchFamily="50" charset="-128"/>
              </a:rPr>
              <a:t> </a:t>
            </a:r>
            <a:r>
              <a:rPr lang="en-US" altLang="ja-JP" kern="0" dirty="0">
                <a:solidFill>
                  <a:schemeClr val="bg2"/>
                </a:solidFill>
                <a:latin typeface="メイリオ" panose="020B0604030504040204" pitchFamily="50" charset="-128"/>
                <a:ea typeface="メイリオ" panose="020B0604030504040204" pitchFamily="50" charset="-128"/>
              </a:rPr>
              <a:t>a </a:t>
            </a:r>
            <a:r>
              <a:rPr lang="ja-JP" altLang="en-US" kern="0" dirty="0">
                <a:solidFill>
                  <a:schemeClr val="bg2"/>
                </a:solidFill>
                <a:latin typeface="メイリオ" panose="020B0604030504040204" pitchFamily="50" charset="-128"/>
                <a:ea typeface="メイリオ" panose="020B0604030504040204" pitchFamily="50" charset="-128"/>
              </a:rPr>
              <a:t>game event</a:t>
            </a:r>
            <a:endParaRPr lang="en-US" altLang="ja-JP" kern="0" dirty="0">
              <a:solidFill>
                <a:schemeClr val="bg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1237933"/>
      </p:ext>
    </p:extLst>
  </p:cSld>
  <p:clrMapOvr>
    <a:masterClrMapping/>
  </p:clrMapOvr>
  <mc:AlternateContent xmlns:mc="http://schemas.openxmlformats.org/markup-compatibility/2006" xmlns:p14="http://schemas.microsoft.com/office/powerpoint/2010/main">
    <mc:Choice Requires="p14">
      <p:transition spd="slow" p14:dur="2000" advTm="20611"/>
    </mc:Choice>
    <mc:Fallback xmlns="">
      <p:transition spd="slow" advTm="20611"/>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en-US" altLang="ja-JP" sz="3000" dirty="0" err="1">
                <a:solidFill>
                  <a:srgbClr val="000000"/>
                </a:solidFill>
                <a:latin typeface="メイリオ" pitchFamily="50" charset="-128"/>
                <a:ea typeface="メイリオ" pitchFamily="50" charset="-128"/>
                <a:cs typeface="メイリオ" pitchFamily="50" charset="-128"/>
              </a:rPr>
              <a:t>ElastiCache</a:t>
            </a:r>
            <a:r>
              <a:rPr kumimoji="0" lang="en-US" altLang="ja-JP" sz="3000" dirty="0">
                <a:solidFill>
                  <a:srgbClr val="000000"/>
                </a:solidFill>
                <a:latin typeface="メイリオ" pitchFamily="50" charset="-128"/>
                <a:ea typeface="メイリオ" pitchFamily="50" charset="-128"/>
                <a:cs typeface="メイリオ" pitchFamily="50" charset="-128"/>
              </a:rPr>
              <a:t> </a:t>
            </a:r>
            <a:r>
              <a:rPr kumimoji="0" lang="ja-JP" altLang="en-US" sz="3000" dirty="0">
                <a:solidFill>
                  <a:srgbClr val="000000"/>
                </a:solidFill>
                <a:latin typeface="メイリオ" pitchFamily="50" charset="-128"/>
                <a:ea typeface="メイリオ" pitchFamily="50" charset="-128"/>
                <a:cs typeface="メイリオ" pitchFamily="50" charset="-128"/>
              </a:rPr>
              <a:t>type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systems developer for a game company, you are building a database to be used in a game under development. The database needs to use a multi-threaded in-memory cache layer to improve the performance of repeated queries.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Choose which services should be used for this database cache.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DynamoDB DAX.</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RDS MySQL</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ElastiCache </a:t>
            </a:r>
            <a:r>
              <a:rPr lang="en-US" altLang="ja-JP" dirty="0">
                <a:latin typeface="メイリオ" panose="020B0604030504040204" pitchFamily="50" charset="-128"/>
                <a:ea typeface="メイリオ" panose="020B0604030504040204" pitchFamily="50" charset="-128"/>
              </a:rPr>
              <a:t>Memcached" </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ElastiCache </a:t>
            </a:r>
            <a:r>
              <a:rPr lang="en-US" altLang="ja-JP" dirty="0">
                <a:latin typeface="メイリオ" panose="020B0604030504040204" pitchFamily="50" charset="-128"/>
                <a:ea typeface="メイリオ" panose="020B0604030504040204" pitchFamily="50" charset="-128"/>
              </a:rPr>
              <a:t>Redis</a:t>
            </a:r>
          </a:p>
        </p:txBody>
      </p:sp>
    </p:spTree>
    <p:extLst>
      <p:ext uri="{BB962C8B-B14F-4D97-AF65-F5344CB8AC3E}">
        <p14:creationId xmlns:p14="http://schemas.microsoft.com/office/powerpoint/2010/main" val="2790425299"/>
      </p:ext>
    </p:extLst>
  </p:cSld>
  <p:clrMapOvr>
    <a:masterClrMapping/>
  </p:clrMapOvr>
  <mc:AlternateContent xmlns:mc="http://schemas.openxmlformats.org/markup-compatibility/2006" xmlns:p14="http://schemas.microsoft.com/office/powerpoint/2010/main">
    <mc:Choice Requires="p14">
      <p:transition spd="slow" p14:dur="2000" advTm="12137"/>
    </mc:Choice>
    <mc:Fallback xmlns="">
      <p:transition spd="slow" advTm="12137"/>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en-US" altLang="ja-JP" sz="3000" dirty="0" err="1">
                <a:solidFill>
                  <a:srgbClr val="000000"/>
                </a:solidFill>
                <a:latin typeface="メイリオ" pitchFamily="50" charset="-128"/>
                <a:ea typeface="メイリオ" pitchFamily="50" charset="-128"/>
                <a:cs typeface="メイリオ" pitchFamily="50" charset="-128"/>
              </a:rPr>
              <a:t>ElastiCache</a:t>
            </a:r>
            <a:r>
              <a:rPr kumimoji="0" lang="en-US" altLang="ja-JP" sz="3000" dirty="0">
                <a:solidFill>
                  <a:srgbClr val="000000"/>
                </a:solidFill>
                <a:latin typeface="メイリオ" pitchFamily="50" charset="-128"/>
                <a:ea typeface="メイリオ" pitchFamily="50" charset="-128"/>
                <a:cs typeface="メイリオ" pitchFamily="50" charset="-128"/>
              </a:rPr>
              <a:t> </a:t>
            </a:r>
            <a:r>
              <a:rPr kumimoji="0" lang="ja-JP" altLang="en-US" sz="3000" dirty="0">
                <a:solidFill>
                  <a:srgbClr val="000000"/>
                </a:solidFill>
                <a:latin typeface="メイリオ" pitchFamily="50" charset="-128"/>
                <a:ea typeface="メイリオ" pitchFamily="50" charset="-128"/>
                <a:cs typeface="メイリオ" pitchFamily="50" charset="-128"/>
              </a:rPr>
              <a:t>type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As </a:t>
            </a:r>
            <a:r>
              <a:rPr lang="ja-JP" altLang="en-US" dirty="0">
                <a:latin typeface="メイリオ" panose="020B0604030504040204" pitchFamily="50" charset="-128"/>
                <a:ea typeface="メイリオ" panose="020B0604030504040204" pitchFamily="50" charset="-128"/>
              </a:rPr>
              <a:t>a solution architect</a:t>
            </a:r>
            <a:r>
              <a:rPr lang="en-US" altLang="ja-JP" dirty="0">
                <a:latin typeface="メイリオ" panose="020B0604030504040204" pitchFamily="50" charset="-128"/>
                <a:ea typeface="メイリオ" panose="020B0604030504040204" pitchFamily="50" charset="-128"/>
              </a:rPr>
              <a:t>, you</a:t>
            </a:r>
            <a:r>
              <a:rPr lang="ja-JP" altLang="en-US" dirty="0">
                <a:latin typeface="メイリオ" panose="020B0604030504040204" pitchFamily="50" charset="-128"/>
                <a:ea typeface="メイリオ" panose="020B0604030504040204" pitchFamily="50" charset="-128"/>
              </a:rPr>
              <a:t> are building a system for fast data processing. You need real-time processing for session data processing, and you decide that </a:t>
            </a:r>
            <a:r>
              <a:rPr lang="en-US" altLang="ja-JP" dirty="0" err="1">
                <a:latin typeface="メイリオ" panose="020B0604030504040204" pitchFamily="50" charset="-128"/>
                <a:ea typeface="メイリオ" panose="020B0604030504040204" pitchFamily="50" charset="-128"/>
              </a:rPr>
              <a:t>ElasticCache is the </a:t>
            </a:r>
            <a:r>
              <a:rPr lang="ja-JP" altLang="en-US" dirty="0">
                <a:latin typeface="メイリオ" panose="020B0604030504040204" pitchFamily="50" charset="-128"/>
                <a:ea typeface="メイリオ" panose="020B0604030504040204" pitchFamily="50" charset="-128"/>
              </a:rPr>
              <a:t>best choice for these data accelerations, but you have to compare whether to choose </a:t>
            </a:r>
            <a:r>
              <a:rPr lang="en-US" altLang="ja-JP" dirty="0">
                <a:latin typeface="メイリオ" panose="020B0604030504040204" pitchFamily="50" charset="-128"/>
                <a:ea typeface="メイリオ" panose="020B0604030504040204" pitchFamily="50" charset="-128"/>
              </a:rPr>
              <a:t>Memcached </a:t>
            </a:r>
            <a:r>
              <a:rPr lang="ja-JP" altLang="en-US" dirty="0">
                <a:latin typeface="メイリオ" panose="020B0604030504040204" pitchFamily="50" charset="-128"/>
                <a:ea typeface="メイリオ" panose="020B0604030504040204" pitchFamily="50" charset="-128"/>
              </a:rPr>
              <a:t>or </a:t>
            </a:r>
            <a:r>
              <a:rPr lang="en-US" altLang="ja-JP" dirty="0">
                <a:latin typeface="メイリオ" panose="020B0604030504040204" pitchFamily="50" charset="-128"/>
                <a:ea typeface="メイリオ" panose="020B0604030504040204" pitchFamily="50" charset="-128"/>
              </a:rPr>
              <a:t>Redis.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Select </a:t>
            </a:r>
            <a:r>
              <a:rPr lang="en-US" altLang="ja-JP" dirty="0">
                <a:latin typeface="メイリオ" panose="020B0604030504040204" pitchFamily="50" charset="-128"/>
                <a:ea typeface="メイリオ" panose="020B0604030504040204" pitchFamily="50" charset="-128"/>
              </a:rPr>
              <a:t>Memcached'</a:t>
            </a:r>
            <a:r>
              <a:rPr lang="ja-JP" altLang="en-US" dirty="0">
                <a:latin typeface="メイリオ" panose="020B0604030504040204" pitchFamily="50" charset="-128"/>
                <a:ea typeface="メイリオ" panose="020B0604030504040204" pitchFamily="50" charset="-128"/>
              </a:rPr>
              <a:t>s features on </a:t>
            </a:r>
            <a:r>
              <a:rPr lang="en-US" altLang="ja-JP" dirty="0" err="1">
                <a:latin typeface="メイリオ" panose="020B0604030504040204" pitchFamily="50" charset="-128"/>
                <a:ea typeface="メイリオ" panose="020B0604030504040204" pitchFamily="50" charset="-128"/>
              </a:rPr>
              <a:t>ElastiCache</a:t>
            </a:r>
            <a:r>
              <a:rPr lang="en-US" altLang="ja-JP"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It is an in-memory cache </a:t>
            </a:r>
            <a:r>
              <a:rPr lang="en-US" altLang="ja-JP" dirty="0">
                <a:latin typeface="メイリオ" panose="020B0604030504040204" pitchFamily="50" charset="-128"/>
                <a:ea typeface="メイリオ" panose="020B0604030504040204" pitchFamily="50" charset="-128"/>
              </a:rPr>
              <a:t>DB </a:t>
            </a:r>
            <a:r>
              <a:rPr lang="ja-JP" altLang="en-US" dirty="0">
                <a:latin typeface="メイリオ" panose="020B0604030504040204" pitchFamily="50" charset="-128"/>
                <a:ea typeface="メイリオ" panose="020B0604030504040204" pitchFamily="50" charset="-128"/>
              </a:rPr>
              <a:t>that runs on a single thread.</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Provide </a:t>
            </a:r>
            <a:r>
              <a:rPr lang="en-US" altLang="ja-JP" dirty="0">
                <a:latin typeface="メイリオ" panose="020B0604030504040204" pitchFamily="50" charset="-128"/>
                <a:ea typeface="メイリオ" panose="020B0604030504040204" pitchFamily="50" charset="-128"/>
              </a:rPr>
              <a:t>pub/sub </a:t>
            </a:r>
            <a:r>
              <a:rPr lang="ja-JP" altLang="en-US" dirty="0">
                <a:latin typeface="メイリオ" panose="020B0604030504040204" pitchFamily="50" charset="-128"/>
                <a:ea typeface="メイリオ" panose="020B0604030504040204" pitchFamily="50" charset="-128"/>
              </a:rPr>
              <a:t>functionality.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No snapshot feature.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Automatic failover is possible.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Persistence of the keystore is not necessary.</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52804742"/>
      </p:ext>
    </p:extLst>
  </p:cSld>
  <p:clrMapOvr>
    <a:masterClrMapping/>
  </p:clrMapOvr>
  <mc:AlternateContent xmlns:mc="http://schemas.openxmlformats.org/markup-compatibility/2006" xmlns:p14="http://schemas.microsoft.com/office/powerpoint/2010/main">
    <mc:Choice Requires="p14">
      <p:transition spd="slow" p14:dur="2000" advTm="8757"/>
    </mc:Choice>
    <mc:Fallback xmlns="">
      <p:transition spd="slow" advTm="8757"/>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a:t>
            </a:r>
            <a:r>
              <a:rPr lang="en-US" altLang="ja-JP" sz="3000" dirty="0">
                <a:latin typeface="メイリオ" panose="020B0604030504040204" pitchFamily="50" charset="-128"/>
                <a:ea typeface="メイリオ" panose="020B0604030504040204" pitchFamily="50" charset="-128"/>
              </a:rPr>
              <a:t> type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ElastiCache</a:t>
            </a:r>
            <a:r>
              <a:rPr lang="en-US" altLang="ja-JP" sz="2400" dirty="0">
                <a:solidFill>
                  <a:srgbClr val="002060"/>
                </a:solidFill>
                <a:latin typeface="メイリオ" panose="020B0604030504040204" pitchFamily="50" charset="-128"/>
                <a:ea typeface="メイリオ" panose="020B0604030504040204" pitchFamily="50" charset="-128"/>
              </a:rPr>
              <a:t> is available with both open source Redis and Memcached</a:t>
            </a:r>
          </a:p>
        </p:txBody>
      </p:sp>
      <p:sp>
        <p:nvSpPr>
          <p:cNvPr id="5" name="コンテンツ プレースホルダー 2">
            <a:extLst>
              <a:ext uri="{FF2B5EF4-FFF2-40B4-BE49-F238E27FC236}">
                <a16:creationId xmlns:a16="http://schemas.microsoft.com/office/drawing/2014/main" id="{04C706C3-3BB9-4A3E-B09D-C80709DE2653}"/>
              </a:ext>
            </a:extLst>
          </p:cNvPr>
          <p:cNvSpPr txBox="1">
            <a:spLocks/>
          </p:cNvSpPr>
          <p:nvPr/>
        </p:nvSpPr>
        <p:spPr>
          <a:xfrm>
            <a:off x="1064568" y="2940016"/>
            <a:ext cx="3816424" cy="26492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600" kern="0" dirty="0">
                <a:solidFill>
                  <a:schemeClr val="bg2"/>
                </a:solidFill>
                <a:latin typeface="メイリオ" panose="020B0604030504040204" pitchFamily="50" charset="-128"/>
                <a:ea typeface="メイリオ" panose="020B0604030504040204" pitchFamily="50" charset="-128"/>
              </a:rPr>
              <a:t>In-memory </a:t>
            </a:r>
            <a:r>
              <a:rPr lang="ja-JP" altLang="en-US" kern="0" dirty="0">
                <a:solidFill>
                  <a:schemeClr val="bg2"/>
                </a:solidFill>
                <a:latin typeface="メイリオ" panose="020B0604030504040204" pitchFamily="50" charset="-128"/>
                <a:ea typeface="メイリオ" panose="020B0604030504040204" pitchFamily="50" charset="-128"/>
              </a:rPr>
              <a:t>cache </a:t>
            </a:r>
            <a:r>
              <a:rPr lang="ja-JP" altLang="en-US" sz="1600" kern="0" dirty="0">
                <a:solidFill>
                  <a:schemeClr val="bg2"/>
                </a:solidFill>
                <a:latin typeface="メイリオ" panose="020B0604030504040204" pitchFamily="50" charset="-128"/>
                <a:ea typeface="メイリオ" panose="020B0604030504040204" pitchFamily="50" charset="-128"/>
              </a:rPr>
              <a:t>type </a:t>
            </a:r>
            <a:r>
              <a:rPr lang="en-US" altLang="ja-JP" sz="1600" kern="0" dirty="0">
                <a:solidFill>
                  <a:schemeClr val="bg2"/>
                </a:solidFill>
                <a:latin typeface="メイリオ" panose="020B0604030504040204" pitchFamily="50" charset="-128"/>
                <a:ea typeface="メイリオ" panose="020B0604030504040204" pitchFamily="50" charset="-128"/>
              </a:rPr>
              <a:t>DB </a:t>
            </a:r>
            <a:r>
              <a:rPr lang="ja-JP" altLang="en-US" sz="1600" kern="0" dirty="0">
                <a:solidFill>
                  <a:schemeClr val="bg2"/>
                </a:solidFill>
                <a:latin typeface="メイリオ" panose="020B0604030504040204" pitchFamily="50" charset="-128"/>
                <a:ea typeface="メイリオ" panose="020B0604030504040204" pitchFamily="50" charset="-128"/>
              </a:rPr>
              <a:t>that can </a:t>
            </a:r>
            <a:r>
              <a:rPr lang="en-US" altLang="ja-JP" sz="1600" kern="0" dirty="0">
                <a:solidFill>
                  <a:schemeClr val="bg2"/>
                </a:solidFill>
                <a:latin typeface="メイリオ" panose="020B0604030504040204" pitchFamily="50" charset="-128"/>
                <a:ea typeface="メイリオ" panose="020B0604030504040204" pitchFamily="50" charset="-128"/>
              </a:rPr>
              <a:t>read/write </a:t>
            </a:r>
            <a:r>
              <a:rPr lang="en-US" altLang="ja-JP" kern="0" dirty="0">
                <a:solidFill>
                  <a:schemeClr val="bg2"/>
                </a:solidFill>
                <a:latin typeface="メイリオ" panose="020B0604030504040204" pitchFamily="50" charset="-128"/>
                <a:ea typeface="メイリオ" panose="020B0604030504040204" pitchFamily="50" charset="-128"/>
              </a:rPr>
              <a:t>data</a:t>
            </a:r>
            <a:r>
              <a:rPr lang="ja-JP" altLang="en-US" sz="1600" kern="0" dirty="0">
                <a:solidFill>
                  <a:schemeClr val="bg2"/>
                </a:solidFill>
                <a:latin typeface="メイリオ" panose="020B0604030504040204" pitchFamily="50" charset="-128"/>
                <a:ea typeface="メイリオ" panose="020B0604030504040204" pitchFamily="50" charset="-128"/>
              </a:rPr>
              <a:t> fast</a:t>
            </a:r>
          </a:p>
          <a:p>
            <a:pPr marL="285750" indent="-285750">
              <a:buFont typeface="Wingdings" panose="05000000000000000000" pitchFamily="2" charset="2"/>
              <a:buChar char="p"/>
            </a:pPr>
            <a:r>
              <a:rPr lang="ja-JP" altLang="en-US" sz="1600" kern="0" dirty="0">
                <a:solidFill>
                  <a:schemeClr val="bg2"/>
                </a:solidFill>
                <a:latin typeface="メイリオ" panose="020B0604030504040204" pitchFamily="50" charset="-128"/>
                <a:ea typeface="メイリオ" panose="020B0604030504040204" pitchFamily="50" charset="-128"/>
              </a:rPr>
              <a:t>All data operations in an in-memory cache </a:t>
            </a:r>
            <a:r>
              <a:rPr lang="en-US" altLang="ja-JP" sz="1600" kern="0" dirty="0">
                <a:solidFill>
                  <a:schemeClr val="bg2"/>
                </a:solidFill>
                <a:latin typeface="メイリオ" panose="020B0604030504040204" pitchFamily="50" charset="-128"/>
                <a:ea typeface="メイリオ" panose="020B0604030504040204" pitchFamily="50" charset="-128"/>
              </a:rPr>
              <a:t>DB </a:t>
            </a:r>
            <a:r>
              <a:rPr lang="ja-JP" altLang="en-US" sz="1600" kern="0" dirty="0">
                <a:solidFill>
                  <a:schemeClr val="bg2"/>
                </a:solidFill>
                <a:latin typeface="メイリオ" panose="020B0604030504040204" pitchFamily="50" charset="-128"/>
                <a:ea typeface="メイリオ" panose="020B0604030504040204" pitchFamily="50" charset="-128"/>
              </a:rPr>
              <a:t>run on a single thread are exclusive</a:t>
            </a:r>
            <a:endParaRPr lang="en-US" altLang="ja-JP" sz="1600"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There is a snapshot feature</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kern="0" dirty="0">
                <a:solidFill>
                  <a:schemeClr val="bg2"/>
                </a:solidFill>
                <a:latin typeface="メイリオ" panose="020B0604030504040204" pitchFamily="50" charset="-128"/>
                <a:ea typeface="メイリオ" panose="020B0604030504040204" pitchFamily="50" charset="-128"/>
              </a:rPr>
              <a:t>can</a:t>
            </a:r>
            <a:r>
              <a:rPr lang="ja-JP" altLang="en-US" kern="0" dirty="0">
                <a:solidFill>
                  <a:schemeClr val="bg2"/>
                </a:solidFill>
                <a:latin typeface="メイリオ" panose="020B0604030504040204" pitchFamily="50" charset="-128"/>
                <a:ea typeface="メイリオ" panose="020B0604030504040204" pitchFamily="50" charset="-128"/>
              </a:rPr>
              <a:t> </a:t>
            </a:r>
            <a:r>
              <a:rPr lang="en-US" altLang="ja-JP" kern="0" dirty="0">
                <a:solidFill>
                  <a:schemeClr val="bg2"/>
                </a:solidFill>
                <a:latin typeface="メイリオ" panose="020B0604030504040204" pitchFamily="50" charset="-128"/>
                <a:ea typeface="メイリオ" panose="020B0604030504040204" pitchFamily="50" charset="-128"/>
              </a:rPr>
              <a:t>persist</a:t>
            </a:r>
            <a:r>
              <a:rPr lang="ja-JP" altLang="en-US" kern="0" dirty="0">
                <a:solidFill>
                  <a:schemeClr val="bg2"/>
                </a:solidFill>
                <a:latin typeface="メイリオ" panose="020B0604030504040204" pitchFamily="50" charset="-128"/>
                <a:ea typeface="メイリオ" panose="020B0604030504040204" pitchFamily="50" charset="-128"/>
              </a:rPr>
              <a:t> data</a:t>
            </a:r>
            <a:endParaRPr lang="en-US" altLang="ja-JP" sz="1600" kern="0" dirty="0">
              <a:solidFill>
                <a:schemeClr val="bg2"/>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29EBF4D-E7F3-4F30-BD3C-4187A96C2FDD}"/>
              </a:ext>
            </a:extLst>
          </p:cNvPr>
          <p:cNvSpPr txBox="1">
            <a:spLocks/>
          </p:cNvSpPr>
          <p:nvPr/>
        </p:nvSpPr>
        <p:spPr bwMode="auto">
          <a:xfrm>
            <a:off x="1064568" y="1988840"/>
            <a:ext cx="381642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Redis</a:t>
            </a:r>
          </a:p>
        </p:txBody>
      </p:sp>
      <p:sp>
        <p:nvSpPr>
          <p:cNvPr id="7" name="コンテンツ プレースホルダー 2">
            <a:extLst>
              <a:ext uri="{FF2B5EF4-FFF2-40B4-BE49-F238E27FC236}">
                <a16:creationId xmlns:a16="http://schemas.microsoft.com/office/drawing/2014/main" id="{F173758F-F1A9-43D5-A429-53DEB49266A2}"/>
              </a:ext>
            </a:extLst>
          </p:cNvPr>
          <p:cNvSpPr txBox="1">
            <a:spLocks/>
          </p:cNvSpPr>
          <p:nvPr/>
        </p:nvSpPr>
        <p:spPr>
          <a:xfrm>
            <a:off x="5097016" y="2940016"/>
            <a:ext cx="3816424" cy="26492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In-memory cache type </a:t>
            </a:r>
            <a:r>
              <a:rPr lang="en-US" altLang="ja-JP" kern="0" dirty="0">
                <a:solidFill>
                  <a:schemeClr val="bg2"/>
                </a:solidFill>
                <a:latin typeface="メイリオ" panose="020B0604030504040204" pitchFamily="50" charset="-128"/>
                <a:ea typeface="メイリオ" panose="020B0604030504040204" pitchFamily="50" charset="-128"/>
              </a:rPr>
              <a:t>DB </a:t>
            </a:r>
            <a:r>
              <a:rPr lang="ja-JP" altLang="en-US" kern="0" dirty="0">
                <a:solidFill>
                  <a:schemeClr val="bg2"/>
                </a:solidFill>
                <a:latin typeface="メイリオ" panose="020B0604030504040204" pitchFamily="50" charset="-128"/>
                <a:ea typeface="メイリオ" panose="020B0604030504040204" pitchFamily="50" charset="-128"/>
              </a:rPr>
              <a:t>that can </a:t>
            </a:r>
            <a:r>
              <a:rPr lang="en-US" altLang="ja-JP" kern="0" dirty="0">
                <a:solidFill>
                  <a:schemeClr val="bg2"/>
                </a:solidFill>
                <a:latin typeface="メイリオ" panose="020B0604030504040204" pitchFamily="50" charset="-128"/>
                <a:ea typeface="メイリオ" panose="020B0604030504040204" pitchFamily="50" charset="-128"/>
              </a:rPr>
              <a:t>read/write </a:t>
            </a:r>
            <a:r>
              <a:rPr lang="ja-JP" altLang="en-US" kern="0" dirty="0">
                <a:solidFill>
                  <a:schemeClr val="bg2"/>
                </a:solidFill>
                <a:latin typeface="メイリオ" panose="020B0604030504040204" pitchFamily="50" charset="-128"/>
                <a:ea typeface="メイリオ" panose="020B0604030504040204" pitchFamily="50" charset="-128"/>
              </a:rPr>
              <a:t>values fast</a:t>
            </a: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In-memory cache </a:t>
            </a:r>
            <a:r>
              <a:rPr lang="en-US" altLang="ja-JP" kern="0" dirty="0">
                <a:solidFill>
                  <a:schemeClr val="bg2"/>
                </a:solidFill>
                <a:latin typeface="メイリオ" panose="020B0604030504040204" pitchFamily="50" charset="-128"/>
                <a:ea typeface="メイリオ" panose="020B0604030504040204" pitchFamily="50" charset="-128"/>
              </a:rPr>
              <a:t>DBs </a:t>
            </a:r>
            <a:r>
              <a:rPr lang="ja-JP" altLang="en-US" kern="0" dirty="0">
                <a:solidFill>
                  <a:schemeClr val="bg2"/>
                </a:solidFill>
                <a:latin typeface="メイリオ" panose="020B0604030504040204" pitchFamily="50" charset="-128"/>
                <a:ea typeface="メイリオ" panose="020B0604030504040204" pitchFamily="50" charset="-128"/>
              </a:rPr>
              <a:t>that work in multi-threaded</a:t>
            </a: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No snapshot feature</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Unable to persist data</a:t>
            </a:r>
            <a:endParaRPr lang="en-US" altLang="ja-JP" kern="0" dirty="0">
              <a:solidFill>
                <a:schemeClr val="bg2"/>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solidFill>
                  <a:schemeClr val="bg2"/>
                </a:solidFill>
                <a:latin typeface="メイリオ" panose="020B0604030504040204" pitchFamily="50" charset="-128"/>
                <a:ea typeface="メイリオ" panose="020B0604030504040204" pitchFamily="50" charset="-128"/>
              </a:rPr>
              <a:t>Failover and restoration are not possible.</a:t>
            </a:r>
            <a:endParaRPr lang="en-US" altLang="ja-JP" kern="0" dirty="0">
              <a:solidFill>
                <a:schemeClr val="bg2"/>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F1E38C62-7503-42AE-BE37-4E5B8CAA4274}"/>
              </a:ext>
            </a:extLst>
          </p:cNvPr>
          <p:cNvSpPr txBox="1">
            <a:spLocks/>
          </p:cNvSpPr>
          <p:nvPr/>
        </p:nvSpPr>
        <p:spPr bwMode="auto">
          <a:xfrm>
            <a:off x="5097016" y="1988840"/>
            <a:ext cx="381642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Memcached</a:t>
            </a:r>
          </a:p>
        </p:txBody>
      </p:sp>
    </p:spTree>
    <p:extLst>
      <p:ext uri="{BB962C8B-B14F-4D97-AF65-F5344CB8AC3E}">
        <p14:creationId xmlns:p14="http://schemas.microsoft.com/office/powerpoint/2010/main" val="3751215237"/>
      </p:ext>
    </p:extLst>
  </p:cSld>
  <p:clrMapOvr>
    <a:masterClrMapping/>
  </p:clrMapOvr>
  <mc:AlternateContent xmlns:mc="http://schemas.openxmlformats.org/markup-compatibility/2006" xmlns:p14="http://schemas.microsoft.com/office/powerpoint/2010/main">
    <mc:Choice Requires="p14">
      <p:transition spd="slow" p14:dur="2000" advTm="111410"/>
    </mc:Choice>
    <mc:Fallback xmlns="">
      <p:transition spd="slow" advTm="11141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a:t>
            </a:r>
            <a:r>
              <a:rPr lang="en-US" altLang="ja-JP" sz="3000" dirty="0">
                <a:latin typeface="メイリオ" panose="020B0604030504040204" pitchFamily="50" charset="-128"/>
                <a:ea typeface="メイリオ" panose="020B0604030504040204" pitchFamily="50" charset="-128"/>
              </a:rPr>
              <a:t> type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Memcached is </a:t>
            </a:r>
            <a:r>
              <a:rPr lang="ja-JP" altLang="en-US" sz="2400" dirty="0">
                <a:solidFill>
                  <a:srgbClr val="002060"/>
                </a:solidFill>
                <a:latin typeface="メイリオ" panose="020B0604030504040204" pitchFamily="50" charset="-128"/>
                <a:ea typeface="メイリオ" panose="020B0604030504040204" pitchFamily="50" charset="-128"/>
              </a:rPr>
              <a:t>often used for simple use </a:t>
            </a:r>
            <a:r>
              <a:rPr lang="en-US" altLang="ja-JP" sz="2400" dirty="0">
                <a:solidFill>
                  <a:srgbClr val="002060"/>
                </a:solidFill>
                <a:latin typeface="メイリオ" panose="020B0604030504040204" pitchFamily="50" charset="-128"/>
                <a:ea typeface="メイリオ" panose="020B0604030504040204" pitchFamily="50" charset="-128"/>
              </a:rPr>
              <a:t>case like data process tasks</a:t>
            </a:r>
            <a:r>
              <a:rPr lang="ja-JP" altLang="en-US" sz="2400" dirty="0">
                <a:solidFill>
                  <a:srgbClr val="002060"/>
                </a:solidFill>
                <a:latin typeface="メイリオ" panose="020B0604030504040204" pitchFamily="50" charset="-128"/>
                <a:ea typeface="メイリオ" panose="020B0604030504040204" pitchFamily="50" charset="-128"/>
              </a:rPr>
              <a:t>, but </a:t>
            </a:r>
            <a:r>
              <a:rPr lang="en-US" altLang="ja-JP" sz="2400" dirty="0">
                <a:solidFill>
                  <a:srgbClr val="002060"/>
                </a:solidFill>
                <a:latin typeface="メイリオ" panose="020B0604030504040204" pitchFamily="50" charset="-128"/>
                <a:ea typeface="メイリオ" panose="020B0604030504040204" pitchFamily="50" charset="-128"/>
              </a:rPr>
              <a:t>Redis is </a:t>
            </a:r>
            <a:r>
              <a:rPr lang="ja-JP" altLang="en-US" sz="2400" dirty="0">
                <a:solidFill>
                  <a:srgbClr val="002060"/>
                </a:solidFill>
                <a:latin typeface="メイリオ" panose="020B0604030504040204" pitchFamily="50" charset="-128"/>
                <a:ea typeface="メイリオ" panose="020B0604030504040204" pitchFamily="50" charset="-128"/>
              </a:rPr>
              <a:t>often used for </a:t>
            </a:r>
            <a:r>
              <a:rPr lang="en-US" altLang="ja-JP" sz="2400" dirty="0">
                <a:solidFill>
                  <a:srgbClr val="002060"/>
                </a:solidFill>
                <a:latin typeface="メイリオ" panose="020B0604030504040204" pitchFamily="50" charset="-128"/>
                <a:ea typeface="メイリオ" panose="020B0604030504040204" pitchFamily="50" charset="-128"/>
              </a:rPr>
              <a:t>more</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detailed database needs</a:t>
            </a:r>
          </a:p>
        </p:txBody>
      </p:sp>
      <p:sp>
        <p:nvSpPr>
          <p:cNvPr id="5" name="コンテンツ プレースホルダー 2">
            <a:extLst>
              <a:ext uri="{FF2B5EF4-FFF2-40B4-BE49-F238E27FC236}">
                <a16:creationId xmlns:a16="http://schemas.microsoft.com/office/drawing/2014/main" id="{04C706C3-3BB9-4A3E-B09D-C80709DE2653}"/>
              </a:ext>
            </a:extLst>
          </p:cNvPr>
          <p:cNvSpPr txBox="1">
            <a:spLocks/>
          </p:cNvSpPr>
          <p:nvPr/>
        </p:nvSpPr>
        <p:spPr>
          <a:xfrm>
            <a:off x="1064568" y="2940016"/>
            <a:ext cx="3816424" cy="2937256"/>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Complex data types  are needed.</a:t>
            </a: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 in-memory data sets need to be sorted or ranked.</a:t>
            </a: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For the load of the read process, you need to replicate to the read replica.</a:t>
            </a: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Need </a:t>
            </a:r>
            <a:r>
              <a:rPr lang="en-US" altLang="ja-JP" sz="1200" dirty="0">
                <a:latin typeface="メイリオ" panose="020B0604030504040204" pitchFamily="50" charset="-128"/>
                <a:ea typeface="メイリオ" panose="020B0604030504040204" pitchFamily="50" charset="-128"/>
              </a:rPr>
              <a:t>pub/sub </a:t>
            </a:r>
            <a:r>
              <a:rPr lang="ja-JP" altLang="en-US" sz="1200" dirty="0">
                <a:latin typeface="メイリオ" panose="020B0604030504040204" pitchFamily="50" charset="-128"/>
                <a:ea typeface="メイリオ" panose="020B0604030504040204" pitchFamily="50" charset="-128"/>
              </a:rPr>
              <a:t>functionality</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Automatic failover is necessary</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 persistence of the keystore is necessary.</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 ability to backup and restore is necessary.</a:t>
            </a: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There is a need to support multiple databases.</a:t>
            </a:r>
          </a:p>
        </p:txBody>
      </p:sp>
      <p:sp>
        <p:nvSpPr>
          <p:cNvPr id="6" name="コンテンツ プレースホルダー 2">
            <a:extLst>
              <a:ext uri="{FF2B5EF4-FFF2-40B4-BE49-F238E27FC236}">
                <a16:creationId xmlns:a16="http://schemas.microsoft.com/office/drawing/2014/main" id="{A29EBF4D-E7F3-4F30-BD3C-4187A96C2FDD}"/>
              </a:ext>
            </a:extLst>
          </p:cNvPr>
          <p:cNvSpPr txBox="1">
            <a:spLocks/>
          </p:cNvSpPr>
          <p:nvPr/>
        </p:nvSpPr>
        <p:spPr bwMode="auto">
          <a:xfrm>
            <a:off x="1064568" y="1988840"/>
            <a:ext cx="381642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Redis</a:t>
            </a:r>
          </a:p>
        </p:txBody>
      </p:sp>
      <p:sp>
        <p:nvSpPr>
          <p:cNvPr id="7" name="コンテンツ プレースホルダー 2">
            <a:extLst>
              <a:ext uri="{FF2B5EF4-FFF2-40B4-BE49-F238E27FC236}">
                <a16:creationId xmlns:a16="http://schemas.microsoft.com/office/drawing/2014/main" id="{F173758F-F1A9-43D5-A429-53DEB49266A2}"/>
              </a:ext>
            </a:extLst>
          </p:cNvPr>
          <p:cNvSpPr txBox="1">
            <a:spLocks/>
          </p:cNvSpPr>
          <p:nvPr/>
        </p:nvSpPr>
        <p:spPr>
          <a:xfrm>
            <a:off x="5097016" y="2940016"/>
            <a:ext cx="3816424" cy="2937256"/>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Simple data types are needed</a:t>
            </a: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There is a need to run a large node with multiple cores or threads.</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There is a need for scale-out and scale-in capabilities to add or remove nodes as the demand increases or decreases in the system.</a:t>
            </a: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The need to cache objects such as databases.</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Keystore persistence is not necessary</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No need for backup and restoration features</a:t>
            </a:r>
            <a:endParaRPr lang="en-US" altLang="ja-JP" sz="1200" dirty="0">
              <a:latin typeface="メイリオ" panose="020B0604030504040204" pitchFamily="50" charset="-128"/>
              <a:ea typeface="メイリオ" panose="020B0604030504040204" pitchFamily="50" charset="-128"/>
            </a:endParaRPr>
          </a:p>
          <a:p>
            <a:pPr marL="171450" indent="-171450">
              <a:buFont typeface="Wingdings" panose="05000000000000000000" pitchFamily="2" charset="2"/>
              <a:buChar char="p"/>
            </a:pPr>
            <a:r>
              <a:rPr lang="ja-JP" altLang="en-US" sz="1200" dirty="0">
                <a:latin typeface="メイリオ" panose="020B0604030504040204" pitchFamily="50" charset="-128"/>
                <a:ea typeface="メイリオ" panose="020B0604030504040204" pitchFamily="50" charset="-128"/>
              </a:rPr>
              <a:t>Multiple databases are not available</a:t>
            </a:r>
          </a:p>
        </p:txBody>
      </p:sp>
      <p:sp>
        <p:nvSpPr>
          <p:cNvPr id="8" name="コンテンツ プレースホルダー 2">
            <a:extLst>
              <a:ext uri="{FF2B5EF4-FFF2-40B4-BE49-F238E27FC236}">
                <a16:creationId xmlns:a16="http://schemas.microsoft.com/office/drawing/2014/main" id="{F1E38C62-7503-42AE-BE37-4E5B8CAA4274}"/>
              </a:ext>
            </a:extLst>
          </p:cNvPr>
          <p:cNvSpPr txBox="1">
            <a:spLocks/>
          </p:cNvSpPr>
          <p:nvPr/>
        </p:nvSpPr>
        <p:spPr bwMode="auto">
          <a:xfrm>
            <a:off x="5097016" y="1988840"/>
            <a:ext cx="381642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Memcached</a:t>
            </a:r>
          </a:p>
        </p:txBody>
      </p:sp>
    </p:spTree>
    <p:extLst>
      <p:ext uri="{BB962C8B-B14F-4D97-AF65-F5344CB8AC3E}">
        <p14:creationId xmlns:p14="http://schemas.microsoft.com/office/powerpoint/2010/main" val="3956968641"/>
      </p:ext>
    </p:extLst>
  </p:cSld>
  <p:clrMapOvr>
    <a:masterClrMapping/>
  </p:clrMapOvr>
  <mc:AlternateContent xmlns:mc="http://schemas.openxmlformats.org/markup-compatibility/2006" xmlns:p14="http://schemas.microsoft.com/office/powerpoint/2010/main">
    <mc:Choice Requires="p14">
      <p:transition spd="slow" p14:dur="2000" advTm="100828"/>
    </mc:Choice>
    <mc:Fallback xmlns="">
      <p:transition spd="slow" advTm="10082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SSH </a:t>
            </a:r>
            <a:r>
              <a:rPr kumimoji="0" lang="ja-JP" altLang="en-US" sz="3000" dirty="0">
                <a:solidFill>
                  <a:srgbClr val="000000"/>
                </a:solidFill>
                <a:latin typeface="メイリオ" pitchFamily="50" charset="-128"/>
                <a:ea typeface="メイリオ" pitchFamily="50" charset="-128"/>
                <a:cs typeface="メイリオ" pitchFamily="50" charset="-128"/>
              </a:rPr>
              <a:t>Connection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When connecting to an </a:t>
            </a:r>
            <a:r>
              <a:rPr lang="en-US" altLang="ja-JP" sz="2400" dirty="0">
                <a:solidFill>
                  <a:srgbClr val="002060"/>
                </a:solidFill>
                <a:latin typeface="メイリオ" panose="020B0604030504040204" pitchFamily="50" charset="-128"/>
                <a:ea typeface="メイリオ" panose="020B0604030504040204" pitchFamily="50" charset="-128"/>
              </a:rPr>
              <a:t>EC2 </a:t>
            </a:r>
            <a:r>
              <a:rPr lang="ja-JP" altLang="en-US" sz="2400" dirty="0">
                <a:solidFill>
                  <a:srgbClr val="002060"/>
                </a:solidFill>
                <a:latin typeface="メイリオ" panose="020B0604030504040204" pitchFamily="50" charset="-128"/>
                <a:ea typeface="メイリオ" panose="020B0604030504040204" pitchFamily="50" charset="-128"/>
              </a:rPr>
              <a:t>instance of </a:t>
            </a:r>
            <a:r>
              <a:rPr lang="en-US" altLang="ja-JP" sz="2400" dirty="0">
                <a:solidFill>
                  <a:srgbClr val="002060"/>
                </a:solidFill>
                <a:latin typeface="メイリオ" panose="020B0604030504040204" pitchFamily="50" charset="-128"/>
                <a:ea typeface="メイリオ" panose="020B0604030504040204" pitchFamily="50" charset="-128"/>
              </a:rPr>
              <a:t>SSH, the </a:t>
            </a:r>
            <a:r>
              <a:rPr lang="ja-JP" altLang="en-US" sz="2400" dirty="0">
                <a:solidFill>
                  <a:srgbClr val="002060"/>
                </a:solidFill>
                <a:latin typeface="メイリオ" panose="020B0604030504040204" pitchFamily="50" charset="-128"/>
                <a:ea typeface="メイリオ" panose="020B0604030504040204" pitchFamily="50" charset="-128"/>
              </a:rPr>
              <a:t>configuration uses the </a:t>
            </a:r>
            <a:r>
              <a:rPr lang="en-US" altLang="ja-JP" sz="2400" dirty="0">
                <a:solidFill>
                  <a:srgbClr val="002060"/>
                </a:solidFill>
                <a:latin typeface="メイリオ" panose="020B0604030504040204" pitchFamily="50" charset="-128"/>
                <a:ea typeface="メイリオ" panose="020B0604030504040204" pitchFamily="50" charset="-128"/>
              </a:rPr>
              <a:t>TCP </a:t>
            </a:r>
            <a:r>
              <a:rPr lang="ja-JP" altLang="en-US" sz="2400" dirty="0">
                <a:solidFill>
                  <a:srgbClr val="002060"/>
                </a:solidFill>
                <a:latin typeface="メイリオ" panose="020B0604030504040204" pitchFamily="50" charset="-128"/>
                <a:ea typeface="メイリオ" panose="020B0604030504040204" pitchFamily="50" charset="-128"/>
              </a:rPr>
              <a:t>protocol port </a:t>
            </a:r>
            <a:r>
              <a:rPr lang="en-US" altLang="ja-JP" sz="2400" dirty="0">
                <a:solidFill>
                  <a:srgbClr val="002060"/>
                </a:solidFill>
                <a:latin typeface="メイリオ" panose="020B0604030504040204" pitchFamily="50" charset="-128"/>
                <a:ea typeface="メイリオ" panose="020B0604030504040204" pitchFamily="50" charset="-128"/>
              </a:rPr>
              <a:t>22 </a:t>
            </a:r>
            <a:r>
              <a:rPr lang="ja-JP" altLang="en-US" sz="2400" dirty="0">
                <a:solidFill>
                  <a:srgbClr val="002060"/>
                </a:solidFill>
                <a:latin typeface="メイリオ" panose="020B0604030504040204" pitchFamily="50" charset="-128"/>
                <a:ea typeface="メイリオ" panose="020B0604030504040204" pitchFamily="50" charset="-128"/>
              </a:rPr>
              <a:t>configuration.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5" name="Picture 2">
            <a:extLst>
              <a:ext uri="{FF2B5EF4-FFF2-40B4-BE49-F238E27FC236}">
                <a16:creationId xmlns:a16="http://schemas.microsoft.com/office/drawing/2014/main" id="{FE335143-B386-428F-8462-776F7A5333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91" y="3080213"/>
            <a:ext cx="8446049"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683686"/>
      </p:ext>
    </p:extLst>
  </p:cSld>
  <p:clrMapOvr>
    <a:masterClrMapping/>
  </p:clrMapOvr>
  <mc:AlternateContent xmlns:mc="http://schemas.openxmlformats.org/markup-compatibility/2006" xmlns:p14="http://schemas.microsoft.com/office/powerpoint/2010/main">
    <mc:Choice Requires="p14">
      <p:transition spd="slow" p14:dur="2000" advTm="56074"/>
    </mc:Choice>
    <mc:Fallback xmlns="">
      <p:transition spd="slow" advTm="56074"/>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Use case</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a:t>
            </a:r>
            <a:r>
              <a:rPr lang="ja-JP" altLang="en-US" sz="2400" dirty="0">
                <a:solidFill>
                  <a:srgbClr val="002060"/>
                </a:solidFill>
                <a:latin typeface="メイリオ" panose="020B0604030504040204" pitchFamily="50" charset="-128"/>
                <a:ea typeface="メイリオ" panose="020B0604030504040204" pitchFamily="50" charset="-128"/>
              </a:rPr>
              <a:t>he </a:t>
            </a:r>
            <a:r>
              <a:rPr lang="en-US" altLang="ja-JP" sz="2400" dirty="0">
                <a:solidFill>
                  <a:srgbClr val="002060"/>
                </a:solidFill>
                <a:latin typeface="メイリオ" panose="020B0604030504040204" pitchFamily="50" charset="-128"/>
                <a:ea typeface="メイリオ" panose="020B0604030504040204" pitchFamily="50" charset="-128"/>
              </a:rPr>
              <a:t>pub/sub </a:t>
            </a:r>
            <a:r>
              <a:rPr lang="ja-JP" altLang="en-US" sz="2400" dirty="0">
                <a:solidFill>
                  <a:srgbClr val="002060"/>
                </a:solidFill>
                <a:latin typeface="メイリオ" panose="020B0604030504040204" pitchFamily="50" charset="-128"/>
                <a:ea typeface="メイリオ" panose="020B0604030504040204" pitchFamily="50" charset="-128"/>
              </a:rPr>
              <a:t>feature of </a:t>
            </a:r>
            <a:r>
              <a:rPr lang="en-US" altLang="ja-JP" sz="2400" dirty="0" err="1">
                <a:solidFill>
                  <a:srgbClr val="002060"/>
                </a:solidFill>
                <a:latin typeface="メイリオ" panose="020B0604030504040204" pitchFamily="50" charset="-128"/>
                <a:ea typeface="メイリオ" panose="020B0604030504040204" pitchFamily="50" charset="-128"/>
              </a:rPr>
              <a:t>ElastiCache</a:t>
            </a:r>
            <a:r>
              <a:rPr lang="en-US" altLang="ja-JP" sz="2400" dirty="0">
                <a:solidFill>
                  <a:srgbClr val="002060"/>
                </a:solidFill>
                <a:latin typeface="メイリオ" panose="020B0604030504040204" pitchFamily="50" charset="-128"/>
                <a:ea typeface="メイリオ" panose="020B0604030504040204" pitchFamily="50" charset="-128"/>
              </a:rPr>
              <a:t> Redis can be used for chat </a:t>
            </a:r>
            <a:r>
              <a:rPr lang="en-US" altLang="ja-JP" sz="2400" dirty="0" err="1">
                <a:solidFill>
                  <a:srgbClr val="002060"/>
                </a:solidFill>
                <a:latin typeface="メイリオ" panose="020B0604030504040204" pitchFamily="50" charset="-128"/>
                <a:ea typeface="メイリオ" panose="020B0604030504040204" pitchFamily="50" charset="-128"/>
              </a:rPr>
              <a:t>applicatons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F95F6A3-BA4E-469C-89E7-1A0AA591A768}"/>
              </a:ext>
            </a:extLst>
          </p:cNvPr>
          <p:cNvSpPr txBox="1">
            <a:spLocks/>
          </p:cNvSpPr>
          <p:nvPr/>
        </p:nvSpPr>
        <p:spPr bwMode="auto">
          <a:xfrm>
            <a:off x="1352600" y="1844824"/>
            <a:ext cx="7056784" cy="3981326"/>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endParaRPr lang="en-US" altLang="ja-JP" sz="1800" kern="0" dirty="0">
              <a:solidFill>
                <a:schemeClr val="bg2"/>
              </a:solidFill>
              <a:latin typeface="メイリオ" panose="020B0604030504040204" pitchFamily="50" charset="-128"/>
              <a:ea typeface="メイリオ" panose="020B0604030504040204" pitchFamily="50" charset="-128"/>
            </a:endParaRPr>
          </a:p>
        </p:txBody>
      </p:sp>
      <p:pic>
        <p:nvPicPr>
          <p:cNvPr id="6" name="図 5" descr="音楽 が含まれている画像&#10;&#10;自動的に生成された説明">
            <a:extLst>
              <a:ext uri="{FF2B5EF4-FFF2-40B4-BE49-F238E27FC236}">
                <a16:creationId xmlns:a16="http://schemas.microsoft.com/office/drawing/2014/main" id="{C22D1167-36D5-40BF-9987-C6329F632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826" y="3167866"/>
            <a:ext cx="556351" cy="667621"/>
          </a:xfrm>
          <a:prstGeom prst="rect">
            <a:avLst/>
          </a:prstGeom>
        </p:spPr>
      </p:pic>
      <p:sp>
        <p:nvSpPr>
          <p:cNvPr id="7" name="テキスト ボックス 6">
            <a:extLst>
              <a:ext uri="{FF2B5EF4-FFF2-40B4-BE49-F238E27FC236}">
                <a16:creationId xmlns:a16="http://schemas.microsoft.com/office/drawing/2014/main" id="{C90B5432-F5EB-4E3F-A255-F662EEB4DE77}"/>
              </a:ext>
            </a:extLst>
          </p:cNvPr>
          <p:cNvSpPr txBox="1"/>
          <p:nvPr/>
        </p:nvSpPr>
        <p:spPr>
          <a:xfrm>
            <a:off x="4205050" y="3867437"/>
            <a:ext cx="1620957" cy="584775"/>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Chat App</a:t>
            </a:r>
            <a:br>
              <a:rPr kumimoji="1"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Server</a:t>
            </a:r>
            <a:endParaRPr kumimoji="1" lang="en-US" altLang="ja-JP" dirty="0">
              <a:latin typeface="メイリオ" panose="020B0604030504040204" pitchFamily="50" charset="-128"/>
              <a:ea typeface="メイリオ" panose="020B0604030504040204" pitchFamily="50" charset="-128"/>
            </a:endParaRPr>
          </a:p>
        </p:txBody>
      </p:sp>
      <p:cxnSp>
        <p:nvCxnSpPr>
          <p:cNvPr id="11" name="直線コネクタ 10">
            <a:extLst>
              <a:ext uri="{FF2B5EF4-FFF2-40B4-BE49-F238E27FC236}">
                <a16:creationId xmlns:a16="http://schemas.microsoft.com/office/drawing/2014/main" id="{CF734AC9-3C4B-47B1-B045-9A6BE4DFF01B}"/>
              </a:ext>
            </a:extLst>
          </p:cNvPr>
          <p:cNvCxnSpPr>
            <a:cxnSpLocks/>
          </p:cNvCxnSpPr>
          <p:nvPr/>
        </p:nvCxnSpPr>
        <p:spPr bwMode="auto">
          <a:xfrm>
            <a:off x="5293703" y="3495438"/>
            <a:ext cx="1486375" cy="0"/>
          </a:xfrm>
          <a:prstGeom prst="line">
            <a:avLst/>
          </a:prstGeom>
          <a:noFill/>
          <a:ln w="31750" cap="flat" cmpd="sng" algn="ctr">
            <a:solidFill>
              <a:srgbClr val="FF0000"/>
            </a:solidFill>
            <a:prstDash val="solid"/>
            <a:round/>
            <a:headEnd type="none" w="med" len="med"/>
            <a:tailEnd type="triangle" w="med" len="med"/>
          </a:ln>
          <a:effectLst/>
        </p:spPr>
      </p:cxnSp>
      <p:pic>
        <p:nvPicPr>
          <p:cNvPr id="15" name="グラフィックス 14">
            <a:extLst>
              <a:ext uri="{FF2B5EF4-FFF2-40B4-BE49-F238E27FC236}">
                <a16:creationId xmlns:a16="http://schemas.microsoft.com/office/drawing/2014/main" id="{98711795-37AD-4AF1-9507-094406E753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7145" y="3036703"/>
            <a:ext cx="792777" cy="792777"/>
          </a:xfrm>
          <a:prstGeom prst="rect">
            <a:avLst/>
          </a:prstGeom>
        </p:spPr>
      </p:pic>
      <p:sp>
        <p:nvSpPr>
          <p:cNvPr id="16" name="テキスト ボックス 15">
            <a:extLst>
              <a:ext uri="{FF2B5EF4-FFF2-40B4-BE49-F238E27FC236}">
                <a16:creationId xmlns:a16="http://schemas.microsoft.com/office/drawing/2014/main" id="{2845FF00-7C1E-46C7-80CA-B449072846BA}"/>
              </a:ext>
            </a:extLst>
          </p:cNvPr>
          <p:cNvSpPr txBox="1"/>
          <p:nvPr/>
        </p:nvSpPr>
        <p:spPr>
          <a:xfrm>
            <a:off x="6399637" y="3722388"/>
            <a:ext cx="1322798" cy="830997"/>
          </a:xfrm>
          <a:prstGeom prst="rect">
            <a:avLst/>
          </a:prstGeom>
          <a:noFill/>
        </p:spPr>
        <p:txBody>
          <a:bodyPr wrap="square" rtlCol="0">
            <a:spAutoFit/>
          </a:bodyPr>
          <a:lstStyle/>
          <a:p>
            <a:pPr algn="ctr"/>
            <a:r>
              <a:rPr kumimoji="1" lang="en-US" altLang="ja-JP" dirty="0" err="1">
                <a:latin typeface="メイリオ" panose="020B0604030504040204" pitchFamily="50" charset="-128"/>
                <a:ea typeface="メイリオ" panose="020B0604030504040204" pitchFamily="50" charset="-128"/>
              </a:rPr>
              <a:t>ElastiCache</a:t>
            </a:r>
            <a:br>
              <a:rPr kumimoji="1" lang="en-US" altLang="ja-JP" dirty="0">
                <a:latin typeface="メイリオ" panose="020B0604030504040204" pitchFamily="50" charset="-128"/>
                <a:ea typeface="メイリオ" panose="020B0604030504040204" pitchFamily="50" charset="-128"/>
              </a:rPr>
            </a:br>
            <a:r>
              <a:rPr kumimoji="1" lang="en-US" altLang="ja-JP" dirty="0">
                <a:latin typeface="メイリオ" panose="020B0604030504040204" pitchFamily="50" charset="-128"/>
                <a:ea typeface="メイリオ" panose="020B0604030504040204" pitchFamily="50" charset="-128"/>
              </a:rPr>
              <a:t> pub/sub </a:t>
            </a:r>
            <a:r>
              <a:rPr kumimoji="1" lang="ja-JP" altLang="en-US" dirty="0">
                <a:latin typeface="メイリオ" panose="020B0604030504040204" pitchFamily="50" charset="-128"/>
                <a:ea typeface="メイリオ" panose="020B0604030504040204" pitchFamily="50" charset="-128"/>
              </a:rPr>
              <a:t>server</a:t>
            </a:r>
          </a:p>
        </p:txBody>
      </p:sp>
      <p:pic>
        <p:nvPicPr>
          <p:cNvPr id="29" name="Picture 2" descr="ããã½ã³ã³ ã¢ã¤ã³ã³ãã®ç»åæ¤ç´¢çµæ">
            <a:extLst>
              <a:ext uri="{FF2B5EF4-FFF2-40B4-BE49-F238E27FC236}">
                <a16:creationId xmlns:a16="http://schemas.microsoft.com/office/drawing/2014/main" id="{ADC4F966-7B97-442B-86F9-0C837115B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2680" y="2944818"/>
            <a:ext cx="1116124" cy="111612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コネクタ 29">
            <a:extLst>
              <a:ext uri="{FF2B5EF4-FFF2-40B4-BE49-F238E27FC236}">
                <a16:creationId xmlns:a16="http://schemas.microsoft.com/office/drawing/2014/main" id="{020216E4-5862-4441-ADFA-2F8659D6E87F}"/>
              </a:ext>
            </a:extLst>
          </p:cNvPr>
          <p:cNvCxnSpPr>
            <a:cxnSpLocks/>
            <a:stCxn id="29" idx="3"/>
            <a:endCxn id="6" idx="1"/>
          </p:cNvCxnSpPr>
          <p:nvPr/>
        </p:nvCxnSpPr>
        <p:spPr bwMode="auto">
          <a:xfrm flipV="1">
            <a:off x="3188804" y="3501677"/>
            <a:ext cx="1538022" cy="1203"/>
          </a:xfrm>
          <a:prstGeom prst="line">
            <a:avLst/>
          </a:prstGeom>
          <a:noFill/>
          <a:ln w="31750" cap="flat" cmpd="sng" algn="ctr">
            <a:solidFill>
              <a:srgbClr val="FF0000"/>
            </a:solidFill>
            <a:prstDash val="solid"/>
            <a:round/>
            <a:headEnd type="none" w="med" len="med"/>
            <a:tailEnd type="triangle" w="med" len="med"/>
          </a:ln>
          <a:effectLst/>
        </p:spPr>
      </p:cxnSp>
    </p:spTree>
    <p:extLst>
      <p:ext uri="{BB962C8B-B14F-4D97-AF65-F5344CB8AC3E}">
        <p14:creationId xmlns:p14="http://schemas.microsoft.com/office/powerpoint/2010/main" val="1259517320"/>
      </p:ext>
    </p:extLst>
  </p:cSld>
  <p:clrMapOvr>
    <a:masterClrMapping/>
  </p:clrMapOvr>
  <mc:AlternateContent xmlns:mc="http://schemas.openxmlformats.org/markup-compatibility/2006" xmlns:p14="http://schemas.microsoft.com/office/powerpoint/2010/main">
    <mc:Choice Requires="p14">
      <p:transition spd="slow" p14:dur="2000" advTm="20963"/>
    </mc:Choice>
    <mc:Fallback xmlns="">
      <p:transition spd="slow" advTm="20963"/>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 </a:t>
            </a:r>
            <a:r>
              <a:rPr lang="en-US" altLang="ja-JP" sz="3000" dirty="0">
                <a:latin typeface="メイリオ" panose="020B0604030504040204" pitchFamily="50" charset="-128"/>
                <a:ea typeface="メイリオ" panose="020B0604030504040204" pitchFamily="50" charset="-128"/>
              </a:rPr>
              <a:t>with Redis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 addition, you can take advantage of location queries / operations with </a:t>
            </a:r>
            <a:r>
              <a:rPr lang="en-US" altLang="ja-JP" sz="2400" dirty="0">
                <a:solidFill>
                  <a:srgbClr val="002060"/>
                </a:solidFill>
                <a:latin typeface="メイリオ" panose="020B0604030504040204" pitchFamily="50" charset="-128"/>
                <a:ea typeface="メイリオ" panose="020B0604030504040204" pitchFamily="50" charset="-128"/>
              </a:rPr>
              <a:t>Lua </a:t>
            </a:r>
            <a:r>
              <a:rPr lang="ja-JP" altLang="en-US" sz="2400" dirty="0">
                <a:solidFill>
                  <a:srgbClr val="002060"/>
                </a:solidFill>
                <a:latin typeface="メイリオ" panose="020B0604030504040204" pitchFamily="50" charset="-128"/>
                <a:ea typeface="メイリオ" panose="020B0604030504040204" pitchFamily="50" charset="-128"/>
              </a:rPr>
              <a:t>scripts and </a:t>
            </a:r>
            <a:r>
              <a:rPr lang="en-US" altLang="ja-JP" sz="2400" dirty="0">
                <a:solidFill>
                  <a:srgbClr val="002060"/>
                </a:solidFill>
                <a:latin typeface="メイリオ" panose="020B0604030504040204" pitchFamily="50" charset="-128"/>
                <a:ea typeface="メイリオ" panose="020B0604030504040204" pitchFamily="50" charset="-128"/>
              </a:rPr>
              <a:t>pub/sub </a:t>
            </a:r>
            <a:r>
              <a:rPr lang="ja-JP" altLang="en-US" sz="2400" dirty="0">
                <a:solidFill>
                  <a:srgbClr val="002060"/>
                </a:solidFill>
                <a:latin typeface="メイリオ" panose="020B0604030504040204" pitchFamily="50" charset="-128"/>
                <a:ea typeface="メイリオ" panose="020B0604030504040204" pitchFamily="50" charset="-128"/>
              </a:rPr>
              <a:t>models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D4BEC1D4-B7BB-4C22-99CF-FF5203B6CDED}"/>
              </a:ext>
            </a:extLst>
          </p:cNvPr>
          <p:cNvSpPr txBox="1">
            <a:spLocks/>
          </p:cNvSpPr>
          <p:nvPr/>
        </p:nvSpPr>
        <p:spPr bwMode="auto">
          <a:xfrm>
            <a:off x="1280592" y="2040886"/>
            <a:ext cx="2376264" cy="108012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Lua </a:t>
            </a:r>
            <a:r>
              <a:rPr lang="ja-JP" altLang="en-US" sz="2000" b="1" kern="0" dirty="0">
                <a:solidFill>
                  <a:schemeClr val="bg1"/>
                </a:solidFill>
                <a:latin typeface="メイリオ" panose="020B0604030504040204" pitchFamily="50" charset="-128"/>
                <a:ea typeface="メイリオ" panose="020B0604030504040204" pitchFamily="50" charset="-128"/>
              </a:rPr>
              <a:t>Script</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D252574E-F571-432E-8EA3-2DB7B5976F71}"/>
              </a:ext>
            </a:extLst>
          </p:cNvPr>
          <p:cNvSpPr txBox="1">
            <a:spLocks/>
          </p:cNvSpPr>
          <p:nvPr/>
        </p:nvSpPr>
        <p:spPr>
          <a:xfrm>
            <a:off x="3728864" y="2040886"/>
            <a:ext cx="5040560" cy="1080120"/>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 scripting language that has features such as high portability and fast execution speed</a:t>
            </a:r>
            <a:endParaRPr lang="en-US" altLang="ja-JP" sz="1600" kern="0" dirty="0">
              <a:solidFill>
                <a:schemeClr val="bg2"/>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CE83E41B-0BB0-49B4-9AA5-13852BC4EC7D}"/>
              </a:ext>
            </a:extLst>
          </p:cNvPr>
          <p:cNvSpPr txBox="1">
            <a:spLocks/>
          </p:cNvSpPr>
          <p:nvPr/>
        </p:nvSpPr>
        <p:spPr bwMode="auto">
          <a:xfrm>
            <a:off x="1280592" y="3193014"/>
            <a:ext cx="2376264" cy="108012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Location Query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DE93C80B-A988-4924-862C-4D2F467F0AB3}"/>
              </a:ext>
            </a:extLst>
          </p:cNvPr>
          <p:cNvSpPr txBox="1">
            <a:spLocks/>
          </p:cNvSpPr>
          <p:nvPr/>
        </p:nvSpPr>
        <p:spPr>
          <a:xfrm>
            <a:off x="3728864" y="3193014"/>
            <a:ext cx="5040560" cy="1080120"/>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Location information such as longitude and latitude can be queried and processed</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Search distance and search range can be specified</a:t>
            </a:r>
            <a:endParaRPr lang="en-US" altLang="ja-JP" sz="1600" kern="0" dirty="0">
              <a:solidFill>
                <a:schemeClr val="bg2"/>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D102A131-333E-4CEB-A87E-4DC64EA57983}"/>
              </a:ext>
            </a:extLst>
          </p:cNvPr>
          <p:cNvSpPr txBox="1">
            <a:spLocks/>
          </p:cNvSpPr>
          <p:nvPr/>
        </p:nvSpPr>
        <p:spPr bwMode="auto">
          <a:xfrm>
            <a:off x="1280592" y="4365104"/>
            <a:ext cx="2376264" cy="108012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pub/sub </a:t>
            </a:r>
            <a:r>
              <a:rPr lang="ja-JP" altLang="en-US" sz="2000" b="1" kern="0" dirty="0">
                <a:solidFill>
                  <a:schemeClr val="bg1"/>
                </a:solidFill>
                <a:latin typeface="メイリオ" panose="020B0604030504040204" pitchFamily="50" charset="-128"/>
                <a:ea typeface="メイリオ" panose="020B0604030504040204" pitchFamily="50" charset="-128"/>
              </a:rPr>
              <a:t>model</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FBED80F1-41A7-4922-ADD9-7E4FD7F4D31A}"/>
              </a:ext>
            </a:extLst>
          </p:cNvPr>
          <p:cNvSpPr txBox="1">
            <a:spLocks/>
          </p:cNvSpPr>
          <p:nvPr/>
        </p:nvSpPr>
        <p:spPr>
          <a:xfrm>
            <a:off x="3728864" y="4365104"/>
            <a:ext cx="5040560" cy="1080120"/>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pub/sub </a:t>
            </a:r>
            <a:r>
              <a:rPr lang="ja-JP" altLang="en-US" dirty="0">
                <a:latin typeface="メイリオ" panose="020B0604030504040204" pitchFamily="50" charset="-128"/>
                <a:ea typeface="メイリオ" panose="020B0604030504040204" pitchFamily="50" charset="-128"/>
              </a:rPr>
              <a:t>model separates the "event initiator" from the "event processor".</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600" kern="0" dirty="0">
                <a:solidFill>
                  <a:schemeClr val="bg2"/>
                </a:solidFill>
                <a:latin typeface="メイリオ" panose="020B0604030504040204" pitchFamily="50" charset="-128"/>
                <a:ea typeface="メイリオ" panose="020B0604030504040204" pitchFamily="50" charset="-128"/>
              </a:rPr>
              <a:t>Leverage in message processing and event processing</a:t>
            </a:r>
            <a:endParaRPr lang="en-US" altLang="ja-JP" sz="1600" kern="0" dirty="0">
              <a:solidFill>
                <a:schemeClr val="bg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37990837"/>
      </p:ext>
    </p:extLst>
  </p:cSld>
  <p:clrMapOvr>
    <a:masterClrMapping/>
  </p:clrMapOvr>
  <mc:AlternateContent xmlns:mc="http://schemas.openxmlformats.org/markup-compatibility/2006" xmlns:p14="http://schemas.microsoft.com/office/powerpoint/2010/main">
    <mc:Choice Requires="p14">
      <p:transition spd="slow" p14:dur="2000" advTm="44737"/>
    </mc:Choice>
    <mc:Fallback xmlns="">
      <p:transition spd="slow" advTm="44737"/>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lang="en-US" altLang="ja-JP" sz="3000" dirty="0" err="1">
                <a:latin typeface="メイリオ" panose="020B0604030504040204" pitchFamily="50" charset="-128"/>
                <a:ea typeface="メイリオ" panose="020B0604030504040204" pitchFamily="50" charset="-128"/>
              </a:rPr>
              <a:t>ElastiCache</a:t>
            </a:r>
            <a:r>
              <a:rPr lang="ja-JP" altLang="en-US" sz="3000" dirty="0">
                <a:latin typeface="メイリオ" panose="020B0604030504040204" pitchFamily="50" charset="-128"/>
                <a:ea typeface="メイリオ" panose="020B0604030504040204" pitchFamily="50" charset="-128"/>
              </a:rPr>
              <a:t>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24731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 are performing a load test on an application hosted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While testing an </a:t>
            </a:r>
            <a:r>
              <a:rPr lang="en-US" altLang="ja-JP" dirty="0">
                <a:latin typeface="メイリオ" panose="020B0604030504040204" pitchFamily="50" charset="-128"/>
                <a:ea typeface="メイリオ" panose="020B0604030504040204" pitchFamily="50" charset="-128"/>
              </a:rPr>
              <a:t>Amazon RDS MySQL DB </a:t>
            </a:r>
            <a:r>
              <a:rPr lang="ja-JP" altLang="en-US" dirty="0">
                <a:latin typeface="メイリオ" panose="020B0604030504040204" pitchFamily="50" charset="-128"/>
                <a:ea typeface="メイリオ" panose="020B0604030504040204" pitchFamily="50" charset="-128"/>
              </a:rPr>
              <a:t>instance, you find that there are cases where the </a:t>
            </a:r>
            <a:r>
              <a:rPr lang="en-US" altLang="ja-JP" dirty="0">
                <a:latin typeface="メイリオ" panose="020B0604030504040204" pitchFamily="50" charset="-128"/>
                <a:ea typeface="メイリオ" panose="020B0604030504040204" pitchFamily="50" charset="-128"/>
              </a:rPr>
              <a:t>CPU </a:t>
            </a:r>
            <a:r>
              <a:rPr lang="ja-JP" altLang="en-US" dirty="0">
                <a:latin typeface="メイリオ" panose="020B0604030504040204" pitchFamily="50" charset="-128"/>
                <a:ea typeface="メイリオ" panose="020B0604030504040204" pitchFamily="50" charset="-128"/>
              </a:rPr>
              <a:t>usage reaches </a:t>
            </a:r>
            <a:r>
              <a:rPr lang="en-US" altLang="ja-JP" dirty="0">
                <a:latin typeface="メイリオ" panose="020B0604030504040204" pitchFamily="50" charset="-128"/>
                <a:ea typeface="メイリオ" panose="020B0604030504040204" pitchFamily="50" charset="-128"/>
              </a:rPr>
              <a:t>100% </a:t>
            </a:r>
            <a:r>
              <a:rPr lang="ja-JP" altLang="en-US" dirty="0">
                <a:latin typeface="メイリオ" panose="020B0604030504040204" pitchFamily="50" charset="-128"/>
                <a:ea typeface="メイリオ" panose="020B0604030504040204" pitchFamily="50" charset="-128"/>
              </a:rPr>
              <a:t>and the application becomes unresponsive. The application seems to be doing a lot of reading.</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configurations perform faster processing for high read-load requests?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Utilize the queuing process with </a:t>
            </a:r>
            <a:r>
              <a:rPr lang="en-US" altLang="ja-JP" dirty="0">
                <a:latin typeface="メイリオ" panose="020B0604030504040204" pitchFamily="50" charset="-128"/>
                <a:ea typeface="メイリオ" panose="020B0604030504040204" pitchFamily="50" charset="-128"/>
              </a:rPr>
              <a:t>SQS </a:t>
            </a:r>
            <a:r>
              <a:rPr lang="ja-JP" altLang="en-US" dirty="0">
                <a:latin typeface="メイリオ" panose="020B0604030504040204" pitchFamily="50" charset="-128"/>
                <a:ea typeface="メイリオ" panose="020B0604030504040204" pitchFamily="50" charset="-128"/>
              </a:rPr>
              <a:t>to reduce the concentration of access to </a:t>
            </a:r>
            <a:r>
              <a:rPr lang="en-US" altLang="ja-JP" dirty="0">
                <a:latin typeface="メイリオ" panose="020B0604030504040204" pitchFamily="50" charset="-128"/>
                <a:ea typeface="メイリオ" panose="020B0604030504040204" pitchFamily="50" charset="-128"/>
              </a:rPr>
              <a:t>RDS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Deploying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RDS </a:t>
            </a:r>
            <a:r>
              <a:rPr lang="ja-JP" altLang="en-US" dirty="0">
                <a:latin typeface="メイリオ" panose="020B0604030504040204" pitchFamily="50" charset="-128"/>
                <a:ea typeface="メイリオ" panose="020B0604030504040204" pitchFamily="50" charset="-128"/>
              </a:rPr>
              <a:t>Instances to Increase Scalability Under Load</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DAX </a:t>
            </a:r>
            <a:r>
              <a:rPr lang="ja-JP" altLang="en-US" dirty="0">
                <a:latin typeface="メイリオ" panose="020B0604030504040204" pitchFamily="50" charset="-128"/>
                <a:ea typeface="メイリオ" panose="020B0604030504040204" pitchFamily="50" charset="-128"/>
              </a:rPr>
              <a:t>cluster) in front of the </a:t>
            </a:r>
            <a:r>
              <a:rPr lang="en-US" altLang="ja-JP" dirty="0">
                <a:latin typeface="メイリオ" panose="020B0604030504040204" pitchFamily="50" charset="-128"/>
                <a:ea typeface="メイリオ" panose="020B0604030504040204" pitchFamily="50" charset="-128"/>
              </a:rPr>
              <a:t>RDS to </a:t>
            </a:r>
            <a:r>
              <a:rPr lang="ja-JP" altLang="en-US" dirty="0">
                <a:latin typeface="メイリオ" panose="020B0604030504040204" pitchFamily="50" charset="-128"/>
                <a:ea typeface="メイリオ" panose="020B0604030504040204" pitchFamily="50" charset="-128"/>
              </a:rPr>
              <a:t>introduce the caching process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Putting </a:t>
            </a:r>
            <a:r>
              <a:rPr lang="en-US" altLang="ja-JP" dirty="0" err="1">
                <a:latin typeface="メイリオ" panose="020B0604030504040204" pitchFamily="50" charset="-128"/>
                <a:ea typeface="メイリオ" panose="020B0604030504040204" pitchFamily="50" charset="-128"/>
              </a:rPr>
              <a:t>ElasticCache </a:t>
            </a:r>
            <a:r>
              <a:rPr lang="ja-JP" altLang="en-US" dirty="0">
                <a:latin typeface="メイリオ" panose="020B0604030504040204" pitchFamily="50" charset="-128"/>
                <a:ea typeface="メイリオ" panose="020B0604030504040204" pitchFamily="50" charset="-128"/>
              </a:rPr>
              <a:t>in front of the </a:t>
            </a:r>
            <a:r>
              <a:rPr lang="en-US" altLang="ja-JP" dirty="0">
                <a:latin typeface="メイリオ" panose="020B0604030504040204" pitchFamily="50" charset="-128"/>
                <a:ea typeface="メイリオ" panose="020B0604030504040204" pitchFamily="50" charset="-128"/>
              </a:rPr>
              <a:t>RDS </a:t>
            </a:r>
            <a:r>
              <a:rPr lang="ja-JP" altLang="en-US" dirty="0">
                <a:latin typeface="メイリオ" panose="020B0604030504040204" pitchFamily="50" charset="-128"/>
                <a:ea typeface="メイリオ" panose="020B0604030504040204" pitchFamily="50" charset="-128"/>
              </a:rPr>
              <a:t>and introducing the caching process</a:t>
            </a:r>
          </a:p>
        </p:txBody>
      </p:sp>
    </p:spTree>
    <p:extLst>
      <p:ext uri="{BB962C8B-B14F-4D97-AF65-F5344CB8AC3E}">
        <p14:creationId xmlns:p14="http://schemas.microsoft.com/office/powerpoint/2010/main" val="2849190766"/>
      </p:ext>
    </p:extLst>
  </p:cSld>
  <p:clrMapOvr>
    <a:masterClrMapping/>
  </p:clrMapOvr>
  <mc:AlternateContent xmlns:mc="http://schemas.openxmlformats.org/markup-compatibility/2006" xmlns:p14="http://schemas.microsoft.com/office/powerpoint/2010/main">
    <mc:Choice Requires="p14">
      <p:transition spd="slow" p14:dur="2000" advTm="13352"/>
    </mc:Choice>
    <mc:Fallback xmlns="">
      <p:transition spd="slow" advTm="13352"/>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a:t>
            </a:r>
            <a:r>
              <a:rPr lang="ja-JP" altLang="en-US" sz="3000" dirty="0">
                <a:latin typeface="メイリオ" panose="020B0604030504040204" pitchFamily="50" charset="-128"/>
                <a:ea typeface="メイリオ" panose="020B0604030504040204" pitchFamily="50" charset="-128"/>
              </a:rPr>
              <a:t> Configuration</a:t>
            </a:r>
            <a:endParaRPr lang="en-US" altLang="ja-JP" sz="3000" dirty="0" err="1">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Standard configuration method to identify the data to be cached and use it in conjunction with </a:t>
            </a:r>
            <a:r>
              <a:rPr lang="en-US" altLang="ja-JP" sz="2400" dirty="0">
                <a:solidFill>
                  <a:srgbClr val="002060"/>
                </a:solidFill>
                <a:latin typeface="メイリオ" panose="020B0604030504040204" pitchFamily="50" charset="-128"/>
                <a:ea typeface="メイリオ" panose="020B0604030504040204" pitchFamily="50" charset="-128"/>
              </a:rPr>
              <a:t>RDS</a:t>
            </a:r>
          </a:p>
        </p:txBody>
      </p:sp>
      <p:sp>
        <p:nvSpPr>
          <p:cNvPr id="7" name="コンテンツ プレースホルダー 2">
            <a:extLst>
              <a:ext uri="{FF2B5EF4-FFF2-40B4-BE49-F238E27FC236}">
                <a16:creationId xmlns:a16="http://schemas.microsoft.com/office/drawing/2014/main" id="{0FB71DDC-E4AE-4E2D-BB1A-D12CED81A973}"/>
              </a:ext>
            </a:extLst>
          </p:cNvPr>
          <p:cNvSpPr txBox="1">
            <a:spLocks/>
          </p:cNvSpPr>
          <p:nvPr/>
        </p:nvSpPr>
        <p:spPr bwMode="auto">
          <a:xfrm>
            <a:off x="848544" y="2780928"/>
            <a:ext cx="3888432" cy="324036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800" dirty="0">
                <a:latin typeface="メイリオ" panose="020B0604030504040204" pitchFamily="50" charset="-128"/>
                <a:ea typeface="メイリオ" panose="020B0604030504040204" pitchFamily="50" charset="-128"/>
              </a:rPr>
              <a:t>Increased </a:t>
            </a:r>
            <a:r>
              <a:rPr lang="en-US" altLang="ja-JP" sz="1800" dirty="0">
                <a:latin typeface="メイリオ" panose="020B0604030504040204" pitchFamily="50" charset="-128"/>
                <a:ea typeface="メイリオ" panose="020B0604030504040204" pitchFamily="50" charset="-128"/>
              </a:rPr>
              <a:t>DB </a:t>
            </a:r>
            <a:r>
              <a:rPr lang="ja-JP" altLang="en-US" sz="1800" dirty="0">
                <a:latin typeface="メイリオ" panose="020B0604030504040204" pitchFamily="50" charset="-128"/>
                <a:ea typeface="メイリオ" panose="020B0604030504040204" pitchFamily="50" charset="-128"/>
              </a:rPr>
              <a:t>access load decreases throughput and availability</a:t>
            </a:r>
            <a:endParaRPr lang="en-US" altLang="ja-JP" sz="1800"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CD7AB996-6591-4095-9AA9-B1182925BA6D}"/>
              </a:ext>
            </a:extLst>
          </p:cNvPr>
          <p:cNvSpPr txBox="1">
            <a:spLocks/>
          </p:cNvSpPr>
          <p:nvPr/>
        </p:nvSpPr>
        <p:spPr bwMode="auto">
          <a:xfrm>
            <a:off x="848544" y="1772816"/>
            <a:ext cx="388843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Cache unused patterns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1D5ACDBC-41F8-40C4-982B-2A9B6BFF83C9}"/>
              </a:ext>
            </a:extLst>
          </p:cNvPr>
          <p:cNvSpPr txBox="1">
            <a:spLocks/>
          </p:cNvSpPr>
          <p:nvPr/>
        </p:nvSpPr>
        <p:spPr bwMode="auto">
          <a:xfrm>
            <a:off x="4953000" y="2780928"/>
            <a:ext cx="3888432" cy="324036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800" kern="0" dirty="0">
                <a:solidFill>
                  <a:schemeClr val="bg2"/>
                </a:solidFill>
                <a:latin typeface="メイリオ" panose="020B0604030504040204" pitchFamily="50" charset="-128"/>
                <a:ea typeface="メイリオ" panose="020B0604030504040204" pitchFamily="50" charset="-128"/>
              </a:rPr>
              <a:t>Increase availability by placing frequently accessed data in the cache</a:t>
            </a:r>
            <a:endParaRPr lang="en-US" altLang="ja-JP" sz="1800" kern="0" dirty="0">
              <a:solidFill>
                <a:schemeClr val="bg2"/>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2846FAE-C501-4AFE-AFFA-8ECBF180F6D4}"/>
              </a:ext>
            </a:extLst>
          </p:cNvPr>
          <p:cNvSpPr txBox="1">
            <a:spLocks/>
          </p:cNvSpPr>
          <p:nvPr/>
        </p:nvSpPr>
        <p:spPr bwMode="auto">
          <a:xfrm>
            <a:off x="4953000" y="1772816"/>
            <a:ext cx="388843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In-memory cache</a:t>
            </a:r>
            <a:br>
              <a:rPr lang="en-US" altLang="ja-JP" sz="2000" b="1" kern="0" dirty="0">
                <a:solidFill>
                  <a:schemeClr val="bg1"/>
                </a:solidFill>
                <a:latin typeface="メイリオ" panose="020B0604030504040204" pitchFamily="50" charset="-128"/>
                <a:ea typeface="メイリオ" panose="020B0604030504040204" pitchFamily="50" charset="-128"/>
              </a:rPr>
            </a:br>
            <a:r>
              <a:rPr lang="ja-JP" altLang="en-US" sz="2000" b="1" kern="0" dirty="0">
                <a:solidFill>
                  <a:schemeClr val="bg1"/>
                </a:solidFill>
                <a:latin typeface="メイリオ" panose="020B0604030504040204" pitchFamily="50" charset="-128"/>
                <a:ea typeface="メイリオ" panose="020B0604030504040204" pitchFamily="50" charset="-128"/>
              </a:rPr>
              <a:t> Usage patterns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pic>
        <p:nvPicPr>
          <p:cNvPr id="13" name="図 12" descr="音楽 が含まれている画像&#10;&#10;自動的に生成された説明">
            <a:extLst>
              <a:ext uri="{FF2B5EF4-FFF2-40B4-BE49-F238E27FC236}">
                <a16:creationId xmlns:a16="http://schemas.microsoft.com/office/drawing/2014/main" id="{F435BF31-EE43-4912-B0F5-19546178F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781" y="4458856"/>
            <a:ext cx="714058" cy="856869"/>
          </a:xfrm>
          <a:prstGeom prst="rect">
            <a:avLst/>
          </a:prstGeom>
        </p:spPr>
      </p:pic>
      <p:sp>
        <p:nvSpPr>
          <p:cNvPr id="14" name="テキスト ボックス 13">
            <a:extLst>
              <a:ext uri="{FF2B5EF4-FFF2-40B4-BE49-F238E27FC236}">
                <a16:creationId xmlns:a16="http://schemas.microsoft.com/office/drawing/2014/main" id="{8C69B0B4-677F-40B7-B160-63C76C2FC902}"/>
              </a:ext>
            </a:extLst>
          </p:cNvPr>
          <p:cNvSpPr txBox="1"/>
          <p:nvPr/>
        </p:nvSpPr>
        <p:spPr>
          <a:xfrm>
            <a:off x="1399979" y="5294977"/>
            <a:ext cx="577402" cy="338554"/>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EC2</a:t>
            </a:r>
          </a:p>
        </p:txBody>
      </p:sp>
      <p:pic>
        <p:nvPicPr>
          <p:cNvPr id="33" name="図 32">
            <a:extLst>
              <a:ext uri="{FF2B5EF4-FFF2-40B4-BE49-F238E27FC236}">
                <a16:creationId xmlns:a16="http://schemas.microsoft.com/office/drawing/2014/main" id="{7649F1C3-9114-45D4-927B-A9A6233DE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214" y="4458856"/>
            <a:ext cx="741076" cy="856869"/>
          </a:xfrm>
          <a:prstGeom prst="rect">
            <a:avLst/>
          </a:prstGeom>
        </p:spPr>
      </p:pic>
      <p:sp>
        <p:nvSpPr>
          <p:cNvPr id="34" name="テキスト ボックス 33">
            <a:extLst>
              <a:ext uri="{FF2B5EF4-FFF2-40B4-BE49-F238E27FC236}">
                <a16:creationId xmlns:a16="http://schemas.microsoft.com/office/drawing/2014/main" id="{A25EA5EC-0098-4150-9EF1-38F34C2D538D}"/>
              </a:ext>
            </a:extLst>
          </p:cNvPr>
          <p:cNvSpPr txBox="1"/>
          <p:nvPr/>
        </p:nvSpPr>
        <p:spPr>
          <a:xfrm>
            <a:off x="3592412" y="5322694"/>
            <a:ext cx="607859" cy="338554"/>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RDS</a:t>
            </a:r>
            <a:endParaRPr kumimoji="1" lang="ja-JP" altLang="en-US" dirty="0">
              <a:latin typeface="メイリオ" panose="020B0604030504040204" pitchFamily="50" charset="-128"/>
              <a:ea typeface="メイリオ" panose="020B0604030504040204" pitchFamily="50" charset="-128"/>
            </a:endParaRPr>
          </a:p>
        </p:txBody>
      </p:sp>
      <p:cxnSp>
        <p:nvCxnSpPr>
          <p:cNvPr id="35" name="直線コネクタ 34">
            <a:extLst>
              <a:ext uri="{FF2B5EF4-FFF2-40B4-BE49-F238E27FC236}">
                <a16:creationId xmlns:a16="http://schemas.microsoft.com/office/drawing/2014/main" id="{D33AB624-46A7-4F16-B64B-40B4B7179A9A}"/>
              </a:ext>
            </a:extLst>
          </p:cNvPr>
          <p:cNvCxnSpPr>
            <a:cxnSpLocks/>
          </p:cNvCxnSpPr>
          <p:nvPr/>
        </p:nvCxnSpPr>
        <p:spPr bwMode="auto">
          <a:xfrm>
            <a:off x="2045839" y="4879954"/>
            <a:ext cx="1486375" cy="0"/>
          </a:xfrm>
          <a:prstGeom prst="line">
            <a:avLst/>
          </a:prstGeom>
          <a:noFill/>
          <a:ln w="31750" cap="flat" cmpd="sng" algn="ctr">
            <a:solidFill>
              <a:srgbClr val="FF0000"/>
            </a:solidFill>
            <a:prstDash val="solid"/>
            <a:round/>
            <a:headEnd type="none" w="med" len="med"/>
            <a:tailEnd type="triangle" w="med" len="med"/>
          </a:ln>
          <a:effectLst/>
        </p:spPr>
      </p:cxnSp>
      <p:pic>
        <p:nvPicPr>
          <p:cNvPr id="37" name="図 36" descr="音楽 が含まれている画像&#10;&#10;自動的に生成された説明">
            <a:extLst>
              <a:ext uri="{FF2B5EF4-FFF2-40B4-BE49-F238E27FC236}">
                <a16:creationId xmlns:a16="http://schemas.microsoft.com/office/drawing/2014/main" id="{ED63F85A-9D12-4B7E-8967-186A55C07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728" y="4458856"/>
            <a:ext cx="714058" cy="856869"/>
          </a:xfrm>
          <a:prstGeom prst="rect">
            <a:avLst/>
          </a:prstGeom>
        </p:spPr>
      </p:pic>
      <p:sp>
        <p:nvSpPr>
          <p:cNvPr id="38" name="テキスト ボックス 37">
            <a:extLst>
              <a:ext uri="{FF2B5EF4-FFF2-40B4-BE49-F238E27FC236}">
                <a16:creationId xmlns:a16="http://schemas.microsoft.com/office/drawing/2014/main" id="{603AA5E8-B9BF-46A3-BFF6-AE73446A9E8A}"/>
              </a:ext>
            </a:extLst>
          </p:cNvPr>
          <p:cNvSpPr txBox="1"/>
          <p:nvPr/>
        </p:nvSpPr>
        <p:spPr>
          <a:xfrm>
            <a:off x="5528926" y="5294977"/>
            <a:ext cx="577402" cy="338554"/>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EC2</a:t>
            </a:r>
          </a:p>
        </p:txBody>
      </p:sp>
      <p:pic>
        <p:nvPicPr>
          <p:cNvPr id="39" name="図 38">
            <a:extLst>
              <a:ext uri="{FF2B5EF4-FFF2-40B4-BE49-F238E27FC236}">
                <a16:creationId xmlns:a16="http://schemas.microsoft.com/office/drawing/2014/main" id="{CAD48CB6-3013-4F3D-B154-4CF3D654C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1161" y="4458856"/>
            <a:ext cx="741076" cy="856869"/>
          </a:xfrm>
          <a:prstGeom prst="rect">
            <a:avLst/>
          </a:prstGeom>
        </p:spPr>
      </p:pic>
      <p:sp>
        <p:nvSpPr>
          <p:cNvPr id="40" name="テキスト ボックス 39">
            <a:extLst>
              <a:ext uri="{FF2B5EF4-FFF2-40B4-BE49-F238E27FC236}">
                <a16:creationId xmlns:a16="http://schemas.microsoft.com/office/drawing/2014/main" id="{764E0A54-A8F3-4682-AC30-AA47919E8EDC}"/>
              </a:ext>
            </a:extLst>
          </p:cNvPr>
          <p:cNvSpPr txBox="1"/>
          <p:nvPr/>
        </p:nvSpPr>
        <p:spPr>
          <a:xfrm>
            <a:off x="7721359" y="5322694"/>
            <a:ext cx="607859" cy="338554"/>
          </a:xfrm>
          <a:prstGeom prst="rect">
            <a:avLst/>
          </a:prstGeom>
          <a:noFill/>
        </p:spPr>
        <p:txBody>
          <a:bodyPr wrap="none" rtlCol="0">
            <a:spAutoFit/>
          </a:bodyPr>
          <a:lstStyle/>
          <a:p>
            <a:r>
              <a:rPr kumimoji="1" lang="en-US" altLang="ja-JP" dirty="0">
                <a:latin typeface="メイリオ" panose="020B0604030504040204" pitchFamily="50" charset="-128"/>
                <a:ea typeface="メイリオ" panose="020B0604030504040204" pitchFamily="50" charset="-128"/>
              </a:rPr>
              <a:t>RDS</a:t>
            </a:r>
            <a:endParaRPr kumimoji="1" lang="ja-JP" altLang="en-US" dirty="0">
              <a:latin typeface="メイリオ" panose="020B0604030504040204" pitchFamily="50" charset="-128"/>
              <a:ea typeface="メイリオ" panose="020B0604030504040204" pitchFamily="50" charset="-128"/>
            </a:endParaRPr>
          </a:p>
        </p:txBody>
      </p:sp>
      <p:cxnSp>
        <p:nvCxnSpPr>
          <p:cNvPr id="41" name="直線コネクタ 40">
            <a:extLst>
              <a:ext uri="{FF2B5EF4-FFF2-40B4-BE49-F238E27FC236}">
                <a16:creationId xmlns:a16="http://schemas.microsoft.com/office/drawing/2014/main" id="{88873E4B-AE5E-47DC-A6E1-68BEBAD70B58}"/>
              </a:ext>
            </a:extLst>
          </p:cNvPr>
          <p:cNvCxnSpPr>
            <a:cxnSpLocks/>
          </p:cNvCxnSpPr>
          <p:nvPr/>
        </p:nvCxnSpPr>
        <p:spPr bwMode="auto">
          <a:xfrm>
            <a:off x="6174786" y="4879954"/>
            <a:ext cx="1486375" cy="0"/>
          </a:xfrm>
          <a:prstGeom prst="line">
            <a:avLst/>
          </a:prstGeom>
          <a:noFill/>
          <a:ln w="31750" cap="flat" cmpd="sng" algn="ctr">
            <a:solidFill>
              <a:srgbClr val="FF0000"/>
            </a:solidFill>
            <a:prstDash val="solid"/>
            <a:round/>
            <a:headEnd type="none" w="med" len="med"/>
            <a:tailEnd type="triangle" w="med" len="med"/>
          </a:ln>
          <a:effectLst/>
        </p:spPr>
      </p:cxnSp>
      <p:sp>
        <p:nvSpPr>
          <p:cNvPr id="4" name="乗算記号 3">
            <a:extLst>
              <a:ext uri="{FF2B5EF4-FFF2-40B4-BE49-F238E27FC236}">
                <a16:creationId xmlns:a16="http://schemas.microsoft.com/office/drawing/2014/main" id="{AEA38122-D84A-44C3-B16C-D7011667AC3E}"/>
              </a:ext>
            </a:extLst>
          </p:cNvPr>
          <p:cNvSpPr/>
          <p:nvPr/>
        </p:nvSpPr>
        <p:spPr bwMode="auto">
          <a:xfrm>
            <a:off x="2936776" y="4509129"/>
            <a:ext cx="655636" cy="720071"/>
          </a:xfrm>
          <a:prstGeom prst="mathMultiply">
            <a:avLst/>
          </a:prstGeom>
          <a:solidFill>
            <a:srgbClr val="FF0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43" name="グラフィックス 42">
            <a:extLst>
              <a:ext uri="{FF2B5EF4-FFF2-40B4-BE49-F238E27FC236}">
                <a16:creationId xmlns:a16="http://schemas.microsoft.com/office/drawing/2014/main" id="{1F5FFF6E-56CE-4B60-9991-B4766F16DB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5449" y="3395306"/>
            <a:ext cx="952500" cy="952500"/>
          </a:xfrm>
          <a:prstGeom prst="rect">
            <a:avLst/>
          </a:prstGeom>
        </p:spPr>
      </p:pic>
      <p:cxnSp>
        <p:nvCxnSpPr>
          <p:cNvPr id="44" name="直線コネクタ 43">
            <a:extLst>
              <a:ext uri="{FF2B5EF4-FFF2-40B4-BE49-F238E27FC236}">
                <a16:creationId xmlns:a16="http://schemas.microsoft.com/office/drawing/2014/main" id="{811E39C4-D965-4C09-89B1-704E64CF613C}"/>
              </a:ext>
            </a:extLst>
          </p:cNvPr>
          <p:cNvCxnSpPr>
            <a:cxnSpLocks/>
          </p:cNvCxnSpPr>
          <p:nvPr/>
        </p:nvCxnSpPr>
        <p:spPr bwMode="auto">
          <a:xfrm flipV="1">
            <a:off x="6174786" y="3789040"/>
            <a:ext cx="1486375" cy="1080124"/>
          </a:xfrm>
          <a:prstGeom prst="line">
            <a:avLst/>
          </a:prstGeom>
          <a:noFill/>
          <a:ln w="31750" cap="flat" cmpd="sng" algn="ctr">
            <a:solidFill>
              <a:srgbClr val="FF0000"/>
            </a:solidFill>
            <a:prstDash val="solid"/>
            <a:round/>
            <a:headEnd type="none" w="med" len="med"/>
            <a:tailEnd type="triangle" w="med" len="med"/>
          </a:ln>
          <a:effectLst/>
        </p:spPr>
      </p:cxnSp>
      <p:sp>
        <p:nvSpPr>
          <p:cNvPr id="47" name="テキスト ボックス 46">
            <a:extLst>
              <a:ext uri="{FF2B5EF4-FFF2-40B4-BE49-F238E27FC236}">
                <a16:creationId xmlns:a16="http://schemas.microsoft.com/office/drawing/2014/main" id="{71D4CEC4-8D52-4E36-A38A-CEE82B04A7D2}"/>
              </a:ext>
            </a:extLst>
          </p:cNvPr>
          <p:cNvSpPr txBox="1"/>
          <p:nvPr/>
        </p:nvSpPr>
        <p:spPr>
          <a:xfrm>
            <a:off x="7398068" y="4167565"/>
            <a:ext cx="1322798" cy="338554"/>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ElastiCache</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22951858"/>
      </p:ext>
    </p:extLst>
  </p:cSld>
  <p:clrMapOvr>
    <a:masterClrMapping/>
  </p:clrMapOvr>
  <mc:AlternateContent xmlns:mc="http://schemas.openxmlformats.org/markup-compatibility/2006" xmlns:p14="http://schemas.microsoft.com/office/powerpoint/2010/main">
    <mc:Choice Requires="p14">
      <p:transition spd="slow" p14:dur="2000" advTm="39802"/>
    </mc:Choice>
    <mc:Fallback xmlns="">
      <p:transition spd="slow" advTm="39802"/>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lang="en-US" altLang="ja-JP" sz="3000" dirty="0" err="1">
                <a:latin typeface="メイリオ" panose="020B0604030504040204" pitchFamily="50" charset="-128"/>
                <a:ea typeface="メイリオ" panose="020B0604030504040204" pitchFamily="50" charset="-128"/>
              </a:rPr>
              <a:t>ElastiCache</a:t>
            </a:r>
            <a:r>
              <a:rPr lang="ja-JP" altLang="en-US" sz="3000" dirty="0">
                <a:latin typeface="メイリオ" panose="020B0604030504040204" pitchFamily="50" charset="-128"/>
                <a:ea typeface="メイリオ" panose="020B0604030504040204" pitchFamily="50" charset="-128"/>
              </a:rPr>
              <a:t> </a:t>
            </a:r>
            <a:r>
              <a:rPr kumimoji="0" lang="ja-JP" altLang="en-US" sz="3000" dirty="0">
                <a:solidFill>
                  <a:srgbClr val="000000"/>
                </a:solidFill>
                <a:latin typeface="メイリオ" pitchFamily="50" charset="-128"/>
                <a:ea typeface="メイリオ" pitchFamily="50" charset="-128"/>
                <a:cs typeface="メイリオ" pitchFamily="50" charset="-128"/>
              </a:rPr>
              <a:t>Security</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1064568" y="1412776"/>
            <a:ext cx="7920880" cy="400109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data acceleration mechanism. Session data processing requires real-time processing, and the caching uses an </a:t>
            </a:r>
            <a:r>
              <a:rPr lang="en-US" altLang="ja-JP" dirty="0" err="1">
                <a:latin typeface="メイリオ" panose="020B0604030504040204" pitchFamily="50" charset="-128"/>
                <a:ea typeface="メイリオ" panose="020B0604030504040204" pitchFamily="50" charset="-128"/>
              </a:rPr>
              <a:t>ElastiCache </a:t>
            </a:r>
            <a:r>
              <a:rPr lang="ja-JP" altLang="en-US" dirty="0">
                <a:latin typeface="メイリオ" panose="020B0604030504040204" pitchFamily="50" charset="-128"/>
                <a:ea typeface="メイリオ" panose="020B0604030504040204" pitchFamily="50" charset="-128"/>
              </a:rPr>
              <a:t>cluster. In order to comply with the company's security policy, the data used needs to be protected.</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 solution for data protection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Enabling Encryption During Data Transfer with </a:t>
            </a:r>
            <a:r>
              <a:rPr lang="en-US" altLang="ja-JP" dirty="0" err="1">
                <a:latin typeface="メイリオ" panose="020B0604030504040204" pitchFamily="50" charset="-128"/>
                <a:ea typeface="メイリオ" panose="020B0604030504040204" pitchFamily="50" charset="-128"/>
              </a:rPr>
              <a:t>ElastiCache </a:t>
            </a:r>
            <a:r>
              <a:rPr lang="en-US" altLang="ja-JP" dirty="0">
                <a:latin typeface="メイリオ" panose="020B0604030504040204" pitchFamily="50" charset="-128"/>
                <a:ea typeface="メイリオ" panose="020B0604030504040204" pitchFamily="50" charset="-128"/>
              </a:rPr>
              <a:t>Redis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Issue the </a:t>
            </a:r>
            <a:r>
              <a:rPr lang="en-US" altLang="ja-JP" dirty="0" err="1">
                <a:latin typeface="メイリオ" panose="020B0604030504040204" pitchFamily="50" charset="-128"/>
                <a:ea typeface="メイリオ" panose="020B0604030504040204" pitchFamily="50" charset="-128"/>
              </a:rPr>
              <a:t>RedisAUTH </a:t>
            </a:r>
            <a:r>
              <a:rPr lang="ja-JP" altLang="en-US" dirty="0">
                <a:latin typeface="メイリオ" panose="020B0604030504040204" pitchFamily="50" charset="-128"/>
                <a:ea typeface="メイリオ" panose="020B0604030504040204" pitchFamily="50" charset="-128"/>
              </a:rPr>
              <a:t>command in </a:t>
            </a:r>
            <a:r>
              <a:rPr lang="en-US" altLang="ja-JP" dirty="0" err="1">
                <a:latin typeface="メイリオ" panose="020B0604030504040204" pitchFamily="50" charset="-128"/>
                <a:ea typeface="メイリオ" panose="020B0604030504040204" pitchFamily="50" charset="-128"/>
              </a:rPr>
              <a:t>ElastiCache </a:t>
            </a:r>
            <a:r>
              <a:rPr lang="en-US" altLang="ja-JP" dirty="0">
                <a:latin typeface="メイリオ" panose="020B0604030504040204" pitchFamily="50" charset="-128"/>
                <a:ea typeface="メイリオ" panose="020B0604030504040204" pitchFamily="50" charset="-128"/>
              </a:rPr>
              <a:t>Redis.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Enable encryption on storage with </a:t>
            </a:r>
            <a:r>
              <a:rPr lang="en-US" altLang="ja-JP" dirty="0" err="1">
                <a:latin typeface="メイリオ" panose="020B0604030504040204" pitchFamily="50" charset="-128"/>
                <a:ea typeface="メイリオ" panose="020B0604030504040204" pitchFamily="50" charset="-128"/>
              </a:rPr>
              <a:t>ElastiCache </a:t>
            </a:r>
            <a:r>
              <a:rPr lang="en-US" altLang="ja-JP" dirty="0">
                <a:latin typeface="メイリオ" panose="020B0604030504040204" pitchFamily="50" charset="-128"/>
                <a:ea typeface="メイリオ" panose="020B0604030504040204" pitchFamily="50" charset="-128"/>
              </a:rPr>
              <a:t>Redis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Enable encryption on storage with </a:t>
            </a:r>
            <a:r>
              <a:rPr lang="en-US" altLang="ja-JP" dirty="0" err="1">
                <a:latin typeface="メイリオ" panose="020B0604030504040204" pitchFamily="50" charset="-128"/>
                <a:ea typeface="メイリオ" panose="020B0604030504040204" pitchFamily="50" charset="-128"/>
              </a:rPr>
              <a:t>ElastiCache </a:t>
            </a:r>
            <a:r>
              <a:rPr lang="en-US" altLang="ja-JP" sz="1600" dirty="0">
                <a:latin typeface="メイリオ" panose="020B0604030504040204" pitchFamily="50" charset="-128"/>
                <a:ea typeface="メイリオ" panose="020B0604030504040204" pitchFamily="50" charset="-128"/>
              </a:rPr>
              <a:t>Memcached</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Enable encryption during data transfer with </a:t>
            </a:r>
            <a:r>
              <a:rPr lang="en-US" altLang="ja-JP" dirty="0" err="1">
                <a:latin typeface="メイリオ" panose="020B0604030504040204" pitchFamily="50" charset="-128"/>
                <a:ea typeface="メイリオ" panose="020B0604030504040204" pitchFamily="50" charset="-128"/>
              </a:rPr>
              <a:t>ElastiCache </a:t>
            </a:r>
            <a:r>
              <a:rPr lang="en-US" altLang="ja-JP" sz="1600" dirty="0">
                <a:latin typeface="メイリオ" panose="020B0604030504040204" pitchFamily="50" charset="-128"/>
                <a:ea typeface="メイリオ" panose="020B0604030504040204" pitchFamily="50" charset="-128"/>
              </a:rPr>
              <a:t>Memcached</a:t>
            </a:r>
          </a:p>
          <a:p>
            <a:pPr marL="342900" indent="-342900">
              <a:lnSpc>
                <a:spcPct val="150000"/>
              </a:lnSpc>
              <a:buAutoNum type="arabicParenR"/>
            </a:pPr>
            <a:endParaRPr lang="ja-JP" altLang="en-US" dirty="0">
              <a:latin typeface="メイリオ" panose="020B0604030504040204" pitchFamily="50" charset="-128"/>
              <a:ea typeface="メイリオ" panose="020B0604030504040204" pitchFamily="50" charset="-128"/>
            </a:endParaRPr>
          </a:p>
        </p:txBody>
      </p:sp>
      <p:pic>
        <p:nvPicPr>
          <p:cNvPr id="5" name="オーディオ 1">
            <a:hlinkClick r:id="" action="ppaction://media"/>
            <a:extLst>
              <a:ext uri="{FF2B5EF4-FFF2-40B4-BE49-F238E27FC236}">
                <a16:creationId xmlns:a16="http://schemas.microsoft.com/office/drawing/2014/main" id="{DC76B3A1-22D3-4215-8B55-C78540A84F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2738" y="6154738"/>
            <a:ext cx="487362" cy="487362"/>
          </a:xfrm>
          <a:prstGeom prst="rect">
            <a:avLst/>
          </a:prstGeom>
        </p:spPr>
      </p:pic>
    </p:spTree>
    <p:extLst>
      <p:ext uri="{BB962C8B-B14F-4D97-AF65-F5344CB8AC3E}">
        <p14:creationId xmlns:p14="http://schemas.microsoft.com/office/powerpoint/2010/main" val="907811436"/>
      </p:ext>
    </p:extLst>
  </p:cSld>
  <p:clrMapOvr>
    <a:masterClrMapping/>
  </p:clrMapOvr>
  <mc:AlternateContent xmlns:mc="http://schemas.openxmlformats.org/markup-compatibility/2006" xmlns:p14="http://schemas.microsoft.com/office/powerpoint/2010/main">
    <mc:Choice Requires="p14">
      <p:transition spd="slow" p14:dur="2000" advTm="3036"/>
    </mc:Choice>
    <mc:Fallback xmlns="">
      <p:transition spd="slow" advTm="3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a:t>
            </a:r>
            <a:r>
              <a:rPr lang="ja-JP" altLang="en-US" sz="3000" dirty="0">
                <a:latin typeface="メイリオ" panose="020B0604030504040204" pitchFamily="50" charset="-128"/>
                <a:ea typeface="メイリオ" panose="020B0604030504040204" pitchFamily="50" charset="-128"/>
              </a:rPr>
              <a:t> </a:t>
            </a:r>
            <a:r>
              <a:rPr kumimoji="0" lang="ja-JP" altLang="en-US" sz="3000" dirty="0">
                <a:solidFill>
                  <a:srgbClr val="000000"/>
                </a:solidFill>
                <a:latin typeface="メイリオ" pitchFamily="50" charset="-128"/>
                <a:ea typeface="メイリオ" pitchFamily="50" charset="-128"/>
                <a:cs typeface="メイリオ" pitchFamily="50" charset="-128"/>
              </a:rPr>
              <a:t>Security</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ElastiCache </a:t>
            </a:r>
            <a:r>
              <a:rPr lang="en-US" altLang="ja-JP" sz="2400" dirty="0">
                <a:solidFill>
                  <a:srgbClr val="002060"/>
                </a:solidFill>
                <a:latin typeface="メイリオ" panose="020B0604030504040204" pitchFamily="50" charset="-128"/>
                <a:ea typeface="メイリオ" panose="020B0604030504040204" pitchFamily="50" charset="-128"/>
              </a:rPr>
              <a:t>Redis can </a:t>
            </a:r>
            <a:r>
              <a:rPr lang="ja-JP" altLang="en-US" sz="2400" dirty="0">
                <a:solidFill>
                  <a:srgbClr val="002060"/>
                </a:solidFill>
                <a:latin typeface="メイリオ" panose="020B0604030504040204" pitchFamily="50" charset="-128"/>
                <a:ea typeface="メイリオ" panose="020B0604030504040204" pitchFamily="50" charset="-128"/>
              </a:rPr>
              <a:t>encrypt data transfers, encrypt data storage and authenticate with </a:t>
            </a:r>
            <a:r>
              <a:rPr lang="en-US" altLang="ja-JP" sz="2400" dirty="0">
                <a:solidFill>
                  <a:srgbClr val="002060"/>
                </a:solidFill>
                <a:latin typeface="メイリオ" panose="020B0604030504040204" pitchFamily="50" charset="-128"/>
                <a:ea typeface="メイリオ" panose="020B0604030504040204" pitchFamily="50" charset="-128"/>
              </a:rPr>
              <a:t>Redis Auth</a:t>
            </a:r>
          </a:p>
        </p:txBody>
      </p:sp>
      <p:pic>
        <p:nvPicPr>
          <p:cNvPr id="1026" name="Picture 2" descr="でのデータセキュリティ Amazon ElastiCache - Redis 用 Amazon ElastiCache">
            <a:extLst>
              <a:ext uri="{FF2B5EF4-FFF2-40B4-BE49-F238E27FC236}">
                <a16:creationId xmlns:a16="http://schemas.microsoft.com/office/drawing/2014/main" id="{BF1E6BE1-94DF-4850-BEEE-C5D47DEF7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584" y="1503810"/>
            <a:ext cx="7321996" cy="46494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9B5119-A708-4312-9DC0-C5C3AA153760}"/>
              </a:ext>
            </a:extLst>
          </p:cNvPr>
          <p:cNvSpPr txBox="1"/>
          <p:nvPr/>
        </p:nvSpPr>
        <p:spPr>
          <a:xfrm>
            <a:off x="1375420" y="6050599"/>
            <a:ext cx="4952526" cy="215444"/>
          </a:xfrm>
          <a:prstGeom prst="rect">
            <a:avLst/>
          </a:prstGeom>
          <a:noFill/>
        </p:spPr>
        <p:txBody>
          <a:bodyPr wrap="square">
            <a:spAutoFit/>
          </a:bodyPr>
          <a:lstStyle/>
          <a:p>
            <a:r>
              <a:rPr lang="en-US" altLang="ja-JP" sz="800" dirty="0"/>
              <a:t>Reference: </a:t>
            </a:r>
            <a:r>
              <a:rPr lang="ja-JP" altLang="en-US" sz="800" dirty="0"/>
              <a:t>https://docs.aws.amazon.com/ja_jp/AmazonElastiCache/latest/red-ug/encryption.html</a:t>
            </a:r>
          </a:p>
        </p:txBody>
      </p:sp>
    </p:spTree>
    <p:extLst>
      <p:ext uri="{BB962C8B-B14F-4D97-AF65-F5344CB8AC3E}">
        <p14:creationId xmlns:p14="http://schemas.microsoft.com/office/powerpoint/2010/main" val="2012365393"/>
      </p:ext>
    </p:extLst>
  </p:cSld>
  <p:clrMapOvr>
    <a:masterClrMapping/>
  </p:clrMapOvr>
  <mc:AlternateContent xmlns:mc="http://schemas.openxmlformats.org/markup-compatibility/2006" xmlns:p14="http://schemas.microsoft.com/office/powerpoint/2010/main">
    <mc:Choice Requires="p14">
      <p:transition spd="slow" p14:dur="2000" advTm="37704"/>
    </mc:Choice>
    <mc:Fallback xmlns="">
      <p:transition spd="slow" advTm="37704"/>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err="1">
                <a:latin typeface="メイリオ" panose="020B0604030504040204" pitchFamily="50" charset="-128"/>
                <a:ea typeface="メイリオ" panose="020B0604030504040204" pitchFamily="50" charset="-128"/>
              </a:rPr>
              <a:t>ElastiCache</a:t>
            </a:r>
            <a:r>
              <a:rPr lang="ja-JP" altLang="en-US" sz="3000" dirty="0">
                <a:latin typeface="メイリオ" panose="020B0604030504040204" pitchFamily="50" charset="-128"/>
                <a:ea typeface="メイリオ" panose="020B0604030504040204" pitchFamily="50" charset="-128"/>
              </a:rPr>
              <a:t> </a:t>
            </a:r>
            <a:r>
              <a:rPr kumimoji="0" lang="ja-JP" altLang="en-US" sz="3000" dirty="0">
                <a:solidFill>
                  <a:srgbClr val="000000"/>
                </a:solidFill>
                <a:latin typeface="メイリオ" pitchFamily="50" charset="-128"/>
                <a:ea typeface="メイリオ" pitchFamily="50" charset="-128"/>
                <a:cs typeface="メイリオ" pitchFamily="50" charset="-128"/>
              </a:rPr>
              <a:t>Security</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ElastiCache </a:t>
            </a:r>
            <a:r>
              <a:rPr lang="en-US" altLang="ja-JP" sz="2400" dirty="0">
                <a:solidFill>
                  <a:srgbClr val="002060"/>
                </a:solidFill>
                <a:latin typeface="メイリオ" panose="020B0604030504040204" pitchFamily="50" charset="-128"/>
                <a:ea typeface="メイリオ" panose="020B0604030504040204" pitchFamily="50" charset="-128"/>
              </a:rPr>
              <a:t>Redis can </a:t>
            </a:r>
            <a:r>
              <a:rPr lang="ja-JP" altLang="en-US" sz="2400" dirty="0">
                <a:solidFill>
                  <a:srgbClr val="002060"/>
                </a:solidFill>
                <a:latin typeface="メイリオ" panose="020B0604030504040204" pitchFamily="50" charset="-128"/>
                <a:ea typeface="メイリオ" panose="020B0604030504040204" pitchFamily="50" charset="-128"/>
              </a:rPr>
              <a:t>encrypt data transfers, encrypt data storage and authenticate with </a:t>
            </a:r>
            <a:r>
              <a:rPr lang="en-US" altLang="ja-JP" sz="2400" dirty="0">
                <a:solidFill>
                  <a:srgbClr val="002060"/>
                </a:solidFill>
                <a:latin typeface="メイリオ" panose="020B0604030504040204" pitchFamily="50" charset="-128"/>
                <a:ea typeface="メイリオ" panose="020B0604030504040204" pitchFamily="50" charset="-128"/>
              </a:rPr>
              <a:t>Redis Auth</a:t>
            </a:r>
          </a:p>
        </p:txBody>
      </p:sp>
      <p:sp>
        <p:nvSpPr>
          <p:cNvPr id="3" name="コンテンツ プレースホルダー 2">
            <a:extLst>
              <a:ext uri="{FF2B5EF4-FFF2-40B4-BE49-F238E27FC236}">
                <a16:creationId xmlns:a16="http://schemas.microsoft.com/office/drawing/2014/main" id="{3EED16FF-F6AA-4274-B320-583CBE981DA5}"/>
              </a:ext>
            </a:extLst>
          </p:cNvPr>
          <p:cNvSpPr txBox="1">
            <a:spLocks/>
          </p:cNvSpPr>
          <p:nvPr/>
        </p:nvSpPr>
        <p:spPr bwMode="auto">
          <a:xfrm>
            <a:off x="920552" y="3273624"/>
            <a:ext cx="2376264" cy="130750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Encrypt of </a:t>
            </a:r>
            <a:r>
              <a:rPr lang="en-US" altLang="ja-JP" sz="2000" b="1" kern="0" dirty="0">
                <a:solidFill>
                  <a:schemeClr val="bg1"/>
                </a:solidFill>
                <a:latin typeface="メイリオ" panose="020B0604030504040204" pitchFamily="50" charset="-128"/>
                <a:ea typeface="メイリオ" panose="020B0604030504040204" pitchFamily="50" charset="-128"/>
              </a:rPr>
              <a:t>data</a:t>
            </a:r>
            <a:r>
              <a:rPr lang="ja-JP" altLang="en-US" sz="2000" b="1" kern="0" dirty="0">
                <a:solidFill>
                  <a:schemeClr val="bg1"/>
                </a:solidFill>
                <a:latin typeface="メイリオ" panose="020B0604030504040204" pitchFamily="50" charset="-128"/>
                <a:ea typeface="メイリオ" panose="020B0604030504040204" pitchFamily="50" charset="-128"/>
              </a:rPr>
              <a:t> Communication</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3C4E8626-5DA9-4ECF-A682-F8EDD00515F1}"/>
              </a:ext>
            </a:extLst>
          </p:cNvPr>
          <p:cNvSpPr txBox="1">
            <a:spLocks/>
          </p:cNvSpPr>
          <p:nvPr/>
        </p:nvSpPr>
        <p:spPr>
          <a:xfrm>
            <a:off x="3368824" y="3273624"/>
            <a:ext cx="5904656" cy="130750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6191F"/>
                </a:solidFill>
                <a:effectLst/>
                <a:latin typeface="メイリオ" panose="020B0604030504040204" pitchFamily="50" charset="-128"/>
                <a:ea typeface="メイリオ" panose="020B0604030504040204" pitchFamily="50" charset="-128"/>
              </a:rPr>
              <a:t>Enforces encryption on data moving from one location to another </a:t>
            </a:r>
            <a:r>
              <a:rPr lang="en-US" altLang="ja-JP" b="0" i="0" dirty="0">
                <a:solidFill>
                  <a:srgbClr val="16191F"/>
                </a:solidFill>
                <a:effectLst/>
                <a:latin typeface="メイリオ" panose="020B0604030504040204" pitchFamily="50" charset="-128"/>
                <a:ea typeface="メイリオ" panose="020B0604030504040204" pitchFamily="50" charset="-128"/>
              </a:rPr>
              <a:t>(</a:t>
            </a:r>
            <a:r>
              <a:rPr lang="ja-JP" altLang="en-US" b="0" i="0" dirty="0">
                <a:solidFill>
                  <a:srgbClr val="16191F"/>
                </a:solidFill>
                <a:effectLst/>
                <a:latin typeface="メイリオ" panose="020B0604030504040204" pitchFamily="50" charset="-128"/>
                <a:ea typeface="メイリオ" panose="020B0604030504040204" pitchFamily="50" charset="-128"/>
              </a:rPr>
              <a:t>e.g., between nodes in a cluster, between clusters and applications</a:t>
            </a:r>
            <a:r>
              <a:rPr lang="en-US" altLang="ja-JP" b="0" i="0" dirty="0">
                <a:solidFill>
                  <a:srgbClr val="16191F"/>
                </a:solidFill>
                <a:effectLst/>
                <a:latin typeface="メイリオ" panose="020B0604030504040204" pitchFamily="50" charset="-128"/>
                <a:ea typeface="メイリオ" panose="020B0604030504040204" pitchFamily="50" charset="-128"/>
              </a:rPr>
              <a:t>)</a:t>
            </a:r>
          </a:p>
          <a:p>
            <a:pPr marL="285750" indent="-285750">
              <a:buFont typeface="Wingdings" panose="05000000000000000000" pitchFamily="2" charset="2"/>
              <a:buChar char="p"/>
            </a:pPr>
            <a:r>
              <a:rPr lang="ja-JP" altLang="en-US" b="0" i="0" dirty="0">
                <a:solidFill>
                  <a:srgbClr val="16191F"/>
                </a:solidFill>
                <a:effectLst/>
                <a:latin typeface="メイリオ" panose="020B0604030504040204" pitchFamily="50" charset="-128"/>
                <a:ea typeface="メイリオ" panose="020B0604030504040204" pitchFamily="50" charset="-128"/>
              </a:rPr>
              <a:t>It will only be possible to enable it when the </a:t>
            </a:r>
            <a:r>
              <a:rPr lang="en-US" altLang="ja-JP" b="0" i="0" dirty="0">
                <a:solidFill>
                  <a:srgbClr val="16191F"/>
                </a:solidFill>
                <a:effectLst/>
                <a:latin typeface="メイリオ" panose="020B0604030504040204" pitchFamily="50" charset="-128"/>
                <a:ea typeface="メイリオ" panose="020B0604030504040204" pitchFamily="50" charset="-128"/>
              </a:rPr>
              <a:t>Redis replication </a:t>
            </a:r>
            <a:r>
              <a:rPr lang="ja-JP" altLang="en-US" b="0" i="0" dirty="0">
                <a:solidFill>
                  <a:srgbClr val="16191F"/>
                </a:solidFill>
                <a:effectLst/>
                <a:latin typeface="メイリオ" panose="020B0604030504040204" pitchFamily="50" charset="-128"/>
                <a:ea typeface="メイリオ" panose="020B0604030504040204" pitchFamily="50" charset="-128"/>
              </a:rPr>
              <a:t>group is created.</a:t>
            </a:r>
            <a:endParaRPr lang="en-US" altLang="ja-JP" sz="1600" kern="0" dirty="0">
              <a:solidFill>
                <a:schemeClr val="bg2"/>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ED3CB43A-2648-46A3-B8DE-1336A6132DF2}"/>
              </a:ext>
            </a:extLst>
          </p:cNvPr>
          <p:cNvSpPr txBox="1">
            <a:spLocks/>
          </p:cNvSpPr>
          <p:nvPr/>
        </p:nvSpPr>
        <p:spPr bwMode="auto">
          <a:xfrm>
            <a:off x="920552" y="4641776"/>
            <a:ext cx="2376264" cy="130750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Redis Auth</a:t>
            </a:r>
          </a:p>
        </p:txBody>
      </p:sp>
      <p:sp>
        <p:nvSpPr>
          <p:cNvPr id="10" name="コンテンツ プレースホルダー 2">
            <a:extLst>
              <a:ext uri="{FF2B5EF4-FFF2-40B4-BE49-F238E27FC236}">
                <a16:creationId xmlns:a16="http://schemas.microsoft.com/office/drawing/2014/main" id="{CAFA69FC-5C5F-47B9-9D65-48BD82572CFF}"/>
              </a:ext>
            </a:extLst>
          </p:cNvPr>
          <p:cNvSpPr txBox="1">
            <a:spLocks/>
          </p:cNvSpPr>
          <p:nvPr/>
        </p:nvSpPr>
        <p:spPr>
          <a:xfrm>
            <a:off x="3368824" y="4641776"/>
            <a:ext cx="5904656" cy="130750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b="0" i="0">
                <a:solidFill>
                  <a:srgbClr val="16191F"/>
                </a:solidFill>
                <a:effectLst/>
                <a:latin typeface="メイリオ" panose="020B0604030504040204" pitchFamily="50" charset="-128"/>
                <a:ea typeface="メイリオ" panose="020B0604030504040204" pitchFamily="50" charset="-128"/>
              </a:rPr>
              <a:t>Authenticate with a Redis authentication token before the client can execute the command.</a:t>
            </a:r>
            <a:endParaRPr lang="en-US" altLang="ja-JP" sz="1600" kern="0" dirty="0">
              <a:solidFill>
                <a:schemeClr val="bg2"/>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407590F0-E25D-48B9-A494-0A8841CD74CA}"/>
              </a:ext>
            </a:extLst>
          </p:cNvPr>
          <p:cNvSpPr txBox="1">
            <a:spLocks/>
          </p:cNvSpPr>
          <p:nvPr/>
        </p:nvSpPr>
        <p:spPr bwMode="auto">
          <a:xfrm>
            <a:off x="920552" y="1905472"/>
            <a:ext cx="2376264" cy="130750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Encryp</a:t>
            </a:r>
            <a:r>
              <a:rPr lang="en-US" altLang="ja-JP" sz="2000" b="1" kern="0" dirty="0">
                <a:solidFill>
                  <a:schemeClr val="bg1"/>
                </a:solidFill>
                <a:latin typeface="メイリオ" panose="020B0604030504040204" pitchFamily="50" charset="-128"/>
                <a:ea typeface="メイリオ" panose="020B0604030504040204" pitchFamily="50" charset="-128"/>
              </a:rPr>
              <a:t>t</a:t>
            </a:r>
            <a:r>
              <a:rPr lang="ja-JP" altLang="en-US" sz="2000" b="1" kern="0" dirty="0">
                <a:solidFill>
                  <a:schemeClr val="bg1"/>
                </a:solidFill>
                <a:latin typeface="メイリオ" panose="020B0604030504040204" pitchFamily="50" charset="-128"/>
                <a:ea typeface="メイリオ" panose="020B0604030504040204" pitchFamily="50" charset="-128"/>
              </a:rPr>
              <a:t> </a:t>
            </a:r>
            <a:r>
              <a:rPr lang="en-US" altLang="ja-JP" sz="2000" b="1" kern="0" dirty="0">
                <a:solidFill>
                  <a:schemeClr val="bg1"/>
                </a:solidFill>
                <a:latin typeface="メイリオ" panose="020B0604030504040204" pitchFamily="50" charset="-128"/>
                <a:ea typeface="メイリオ" panose="020B0604030504040204" pitchFamily="50" charset="-128"/>
              </a:rPr>
              <a:t>data</a:t>
            </a:r>
            <a:br>
              <a:rPr lang="en-US" altLang="ja-JP" sz="2000" b="1" kern="0" dirty="0">
                <a:solidFill>
                  <a:schemeClr val="bg1"/>
                </a:solidFill>
                <a:latin typeface="メイリオ" panose="020B0604030504040204" pitchFamily="50" charset="-128"/>
                <a:ea typeface="メイリオ" panose="020B0604030504040204" pitchFamily="50" charset="-128"/>
              </a:rPr>
            </a:br>
            <a:r>
              <a:rPr lang="ja-JP" altLang="en-US" sz="2000" b="1" kern="0" dirty="0">
                <a:solidFill>
                  <a:schemeClr val="bg1"/>
                </a:solidFill>
                <a:latin typeface="メイリオ" panose="020B0604030504040204" pitchFamily="50" charset="-128"/>
                <a:ea typeface="メイリオ" panose="020B0604030504040204" pitchFamily="50" charset="-128"/>
              </a:rPr>
              <a:t>in storage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C3A43D9F-344B-4D0F-89A0-FFA9FAD49874}"/>
              </a:ext>
            </a:extLst>
          </p:cNvPr>
          <p:cNvSpPr txBox="1">
            <a:spLocks/>
          </p:cNvSpPr>
          <p:nvPr/>
        </p:nvSpPr>
        <p:spPr>
          <a:xfrm>
            <a:off x="3368824" y="1905472"/>
            <a:ext cx="5904656" cy="130750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6191F"/>
                </a:solidFill>
                <a:effectLst/>
                <a:latin typeface="メイリオ" panose="020B0604030504040204" pitchFamily="50" charset="-128"/>
                <a:ea typeface="メイリオ" panose="020B0604030504040204" pitchFamily="50" charset="-128"/>
              </a:rPr>
              <a:t>On-disk data is encrypted during the execution of synchronization and backup operations using </a:t>
            </a:r>
            <a:r>
              <a:rPr lang="en-US" altLang="ja-JP" b="0" i="0" dirty="0">
                <a:solidFill>
                  <a:srgbClr val="16191F"/>
                </a:solidFill>
                <a:effectLst/>
                <a:latin typeface="メイリオ" panose="020B0604030504040204" pitchFamily="50" charset="-128"/>
                <a:ea typeface="メイリオ" panose="020B0604030504040204" pitchFamily="50" charset="-128"/>
              </a:rPr>
              <a:t>AWS KMS.</a:t>
            </a:r>
          </a:p>
          <a:p>
            <a:pPr marL="285750" indent="-285750">
              <a:buFont typeface="Wingdings" panose="05000000000000000000" pitchFamily="2" charset="2"/>
              <a:buChar char="p"/>
            </a:pPr>
            <a:r>
              <a:rPr lang="en-US" altLang="ja-JP" b="0" i="0" dirty="0">
                <a:solidFill>
                  <a:srgbClr val="16191F"/>
                </a:solidFill>
                <a:effectLst/>
                <a:latin typeface="メイリオ" panose="020B0604030504040204" pitchFamily="50" charset="-128"/>
                <a:ea typeface="メイリオ" panose="020B0604030504040204" pitchFamily="50" charset="-128"/>
              </a:rPr>
              <a:t>The encryption target is the disk being swapped and the backup in Amazon S3</a:t>
            </a:r>
          </a:p>
        </p:txBody>
      </p:sp>
    </p:spTree>
    <p:extLst>
      <p:ext uri="{BB962C8B-B14F-4D97-AF65-F5344CB8AC3E}">
        <p14:creationId xmlns:p14="http://schemas.microsoft.com/office/powerpoint/2010/main" val="1520828958"/>
      </p:ext>
    </p:extLst>
  </p:cSld>
  <p:clrMapOvr>
    <a:masterClrMapping/>
  </p:clrMapOvr>
  <mc:AlternateContent xmlns:mc="http://schemas.openxmlformats.org/markup-compatibility/2006" xmlns:p14="http://schemas.microsoft.com/office/powerpoint/2010/main">
    <mc:Choice Requires="p14">
      <p:transition spd="slow" p14:dur="2000" advTm="57516"/>
    </mc:Choice>
    <mc:Fallback xmlns="">
      <p:transition spd="slow" advTm="57516"/>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108924" y="2817072"/>
            <a:ext cx="5688152"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The scope of </a:t>
            </a:r>
            <a:r>
              <a:rPr kumimoji="0" lang="en-US" altLang="ja-JP" sz="2600" dirty="0">
                <a:solidFill>
                  <a:srgbClr val="000000"/>
                </a:solidFill>
                <a:latin typeface="メイリオ" pitchFamily="50" charset="-128"/>
                <a:ea typeface="メイリオ" pitchFamily="50" charset="-128"/>
                <a:cs typeface="メイリオ" pitchFamily="50" charset="-128"/>
              </a:rPr>
              <a:t>I</a:t>
            </a:r>
            <a:r>
              <a:rPr kumimoji="0" lang="ja-JP" altLang="en-US" sz="2600" dirty="0">
                <a:solidFill>
                  <a:srgbClr val="000000"/>
                </a:solidFill>
                <a:latin typeface="メイリオ" pitchFamily="50" charset="-128"/>
                <a:ea typeface="メイリオ" pitchFamily="50" charset="-128"/>
                <a:cs typeface="メイリオ" pitchFamily="50" charset="-128"/>
              </a:rPr>
              <a:t>nter-site connection</a:t>
            </a:r>
          </a:p>
        </p:txBody>
      </p:sp>
    </p:spTree>
    <p:extLst>
      <p:ext uri="{BB962C8B-B14F-4D97-AF65-F5344CB8AC3E}">
        <p14:creationId xmlns:p14="http://schemas.microsoft.com/office/powerpoint/2010/main" val="1484942554"/>
      </p:ext>
    </p:extLst>
  </p:cSld>
  <p:clrMapOvr>
    <a:masterClrMapping/>
  </p:clrMapOvr>
  <mc:AlternateContent xmlns:mc="http://schemas.openxmlformats.org/markup-compatibility/2006" xmlns:p14="http://schemas.microsoft.com/office/powerpoint/2010/main">
    <mc:Choice Requires="p14">
      <p:transition spd="slow" p14:dur="2000" advTm="17002"/>
    </mc:Choice>
    <mc:Fallback xmlns="">
      <p:transition spd="slow" advTm="17002"/>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Use cases for inter-site connections</a:t>
            </a:r>
            <a:endParaRPr lang="ja-JP" altLang="en-US"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9074306"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Use </a:t>
            </a:r>
            <a:r>
              <a:rPr lang="en-US" altLang="ja-JP" sz="2400" dirty="0">
                <a:solidFill>
                  <a:srgbClr val="002060"/>
                </a:solidFill>
                <a:latin typeface="メイリオ" panose="020B0604030504040204" pitchFamily="50" charset="-128"/>
                <a:ea typeface="メイリオ" panose="020B0604030504040204" pitchFamily="50" charset="-128"/>
              </a:rPr>
              <a:t>Direct Connect, </a:t>
            </a:r>
            <a:r>
              <a:rPr lang="ja-JP" altLang="en-US" sz="2400" dirty="0">
                <a:solidFill>
                  <a:srgbClr val="002060"/>
                </a:solidFill>
                <a:latin typeface="メイリオ" panose="020B0604030504040204" pitchFamily="50" charset="-128"/>
                <a:ea typeface="メイリオ" panose="020B0604030504040204" pitchFamily="50" charset="-128"/>
              </a:rPr>
              <a:t>a leased line</a:t>
            </a:r>
            <a:r>
              <a:rPr lang="en-US" altLang="ja-JP" sz="2400" dirty="0">
                <a:solidFill>
                  <a:srgbClr val="002060"/>
                </a:solidFill>
                <a:latin typeface="メイリオ" panose="020B0604030504040204" pitchFamily="50" charset="-128"/>
                <a:ea typeface="メイリオ" panose="020B0604030504040204" pitchFamily="50" charset="-128"/>
              </a:rPr>
              <a:t>, </a:t>
            </a:r>
            <a:r>
              <a:rPr lang="ja-JP" altLang="en-US" sz="2400" dirty="0">
                <a:solidFill>
                  <a:srgbClr val="002060"/>
                </a:solidFill>
                <a:latin typeface="メイリオ" panose="020B0604030504040204" pitchFamily="50" charset="-128"/>
                <a:ea typeface="メイリオ" panose="020B0604030504040204" pitchFamily="50" charset="-128"/>
              </a:rPr>
              <a:t>or site-to-site </a:t>
            </a:r>
            <a:r>
              <a:rPr lang="en-US" altLang="ja-JP" sz="2400" dirty="0">
                <a:solidFill>
                  <a:srgbClr val="002060"/>
                </a:solidFill>
                <a:latin typeface="メイリオ" panose="020B0604030504040204" pitchFamily="50" charset="-128"/>
                <a:ea typeface="メイリオ" panose="020B0604030504040204" pitchFamily="50" charset="-128"/>
              </a:rPr>
              <a:t>VPN </a:t>
            </a:r>
            <a:r>
              <a:rPr lang="ja-JP" altLang="en-US" sz="2400" dirty="0">
                <a:solidFill>
                  <a:srgbClr val="002060"/>
                </a:solidFill>
                <a:latin typeface="メイリオ" panose="020B0604030504040204" pitchFamily="50" charset="-128"/>
                <a:ea typeface="メイリオ" panose="020B0604030504040204" pitchFamily="50" charset="-128"/>
              </a:rPr>
              <a:t>to connect between on-premises </a:t>
            </a:r>
            <a:r>
              <a:rPr lang="en-US" altLang="ja-JP" sz="2400" dirty="0">
                <a:solidFill>
                  <a:srgbClr val="002060"/>
                </a:solidFill>
                <a:latin typeface="メイリオ" panose="020B0604030504040204" pitchFamily="50" charset="-128"/>
                <a:ea typeface="メイリオ" panose="020B0604030504040204" pitchFamily="50" charset="-128"/>
              </a:rPr>
              <a:t>environment </a:t>
            </a:r>
            <a:r>
              <a:rPr lang="ja-JP" altLang="en-US" sz="2400" dirty="0">
                <a:solidFill>
                  <a:srgbClr val="002060"/>
                </a:solidFill>
                <a:latin typeface="メイリオ" panose="020B0604030504040204" pitchFamily="50" charset="-128"/>
                <a:ea typeface="メイリオ" panose="020B0604030504040204" pitchFamily="50" charset="-128"/>
              </a:rPr>
              <a:t>and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cloud</a:t>
            </a:r>
          </a:p>
        </p:txBody>
      </p:sp>
      <p:pic>
        <p:nvPicPr>
          <p:cNvPr id="4" name="図 2">
            <a:extLst>
              <a:ext uri="{FF2B5EF4-FFF2-40B4-BE49-F238E27FC236}">
                <a16:creationId xmlns:a16="http://schemas.microsoft.com/office/drawing/2014/main" id="{06010C51-2992-4EE4-9E47-96864F1B0CFC}"/>
              </a:ext>
            </a:extLst>
          </p:cNvPr>
          <p:cNvPicPr>
            <a:picLocks noChangeAspect="1"/>
          </p:cNvPicPr>
          <p:nvPr/>
        </p:nvPicPr>
        <p:blipFill>
          <a:blip r:embed="rId3"/>
          <a:stretch>
            <a:fillRect/>
          </a:stretch>
        </p:blipFill>
        <p:spPr>
          <a:xfrm>
            <a:off x="704528" y="3068960"/>
            <a:ext cx="3312368" cy="1953323"/>
          </a:xfrm>
          <a:prstGeom prst="rect">
            <a:avLst/>
          </a:prstGeom>
        </p:spPr>
      </p:pic>
      <p:sp>
        <p:nvSpPr>
          <p:cNvPr id="5" name="正方形/長方形 3">
            <a:extLst>
              <a:ext uri="{FF2B5EF4-FFF2-40B4-BE49-F238E27FC236}">
                <a16:creationId xmlns:a16="http://schemas.microsoft.com/office/drawing/2014/main" id="{8289E848-8FAB-4339-AB45-59453643184F}"/>
              </a:ext>
            </a:extLst>
          </p:cNvPr>
          <p:cNvSpPr/>
          <p:nvPr/>
        </p:nvSpPr>
        <p:spPr bwMode="auto">
          <a:xfrm>
            <a:off x="4304928" y="3068960"/>
            <a:ext cx="2376264" cy="2016224"/>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6" name="図 5" descr="音楽 が含まれている画像&#10;&#10;自動的に生成された説明">
            <a:extLst>
              <a:ext uri="{FF2B5EF4-FFF2-40B4-BE49-F238E27FC236}">
                <a16:creationId xmlns:a16="http://schemas.microsoft.com/office/drawing/2014/main" id="{804F05AC-DDD2-4C1E-A16E-64A6A890E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960" y="3709630"/>
            <a:ext cx="647700" cy="781050"/>
          </a:xfrm>
          <a:prstGeom prst="rect">
            <a:avLst/>
          </a:prstGeom>
        </p:spPr>
      </p:pic>
      <p:sp>
        <p:nvSpPr>
          <p:cNvPr id="7" name="テキスト ボックス 8">
            <a:extLst>
              <a:ext uri="{FF2B5EF4-FFF2-40B4-BE49-F238E27FC236}">
                <a16:creationId xmlns:a16="http://schemas.microsoft.com/office/drawing/2014/main" id="{47B42A41-87BA-4007-A493-5AB03A8C9AAD}"/>
              </a:ext>
            </a:extLst>
          </p:cNvPr>
          <p:cNvSpPr txBox="1"/>
          <p:nvPr/>
        </p:nvSpPr>
        <p:spPr>
          <a:xfrm>
            <a:off x="4552241" y="4408023"/>
            <a:ext cx="800219" cy="646331"/>
          </a:xfrm>
          <a:prstGeom prst="rect">
            <a:avLst/>
          </a:prstGeom>
          <a:noFill/>
        </p:spPr>
        <p:txBody>
          <a:bodyPr wrap="none" rtlCol="0">
            <a:spAutoFit/>
          </a:bodyPr>
          <a:lstStyle/>
          <a:p>
            <a:pPr algn="ctr"/>
            <a:r>
              <a:rPr kumimoji="1" lang="en-US" altLang="ja-JP" sz="1200" dirty="0">
                <a:latin typeface="メイリオ" panose="020B0604030504040204" pitchFamily="50" charset="-128"/>
                <a:ea typeface="メイリオ" panose="020B0604030504040204" pitchFamily="50" charset="-128"/>
              </a:rPr>
              <a:t>Direct</a:t>
            </a:r>
            <a:br>
              <a:rPr kumimoji="1" lang="en-US" altLang="ja-JP" sz="1200" dirty="0">
                <a:latin typeface="メイリオ" panose="020B0604030504040204" pitchFamily="50" charset="-128"/>
                <a:ea typeface="メイリオ" panose="020B0604030504040204" pitchFamily="50" charset="-128"/>
              </a:rPr>
            </a:br>
            <a:r>
              <a:rPr kumimoji="1" lang="en-US" altLang="ja-JP" sz="1200" dirty="0">
                <a:latin typeface="メイリオ" panose="020B0604030504040204" pitchFamily="50" charset="-128"/>
                <a:ea typeface="メイリオ" panose="020B0604030504040204" pitchFamily="50" charset="-128"/>
              </a:rPr>
              <a:t> Connect</a:t>
            </a:r>
          </a:p>
          <a:p>
            <a:pPr algn="ctr"/>
            <a:r>
              <a:rPr lang="ja-JP" altLang="en-US" sz="1200" dirty="0">
                <a:latin typeface="メイリオ" panose="020B0604030504040204" pitchFamily="50" charset="-128"/>
                <a:ea typeface="メイリオ" panose="020B0604030504040204" pitchFamily="50" charset="-128"/>
              </a:rPr>
              <a:t>Devices</a:t>
            </a:r>
            <a:endParaRPr kumimoji="1" lang="ja-JP" altLang="en-US" sz="1200" dirty="0">
              <a:latin typeface="メイリオ" panose="020B0604030504040204" pitchFamily="50" charset="-128"/>
              <a:ea typeface="メイリオ" panose="020B0604030504040204" pitchFamily="50" charset="-128"/>
            </a:endParaRPr>
          </a:p>
        </p:txBody>
      </p:sp>
      <p:sp>
        <p:nvSpPr>
          <p:cNvPr id="8" name="正方形/長方形 13">
            <a:extLst>
              <a:ext uri="{FF2B5EF4-FFF2-40B4-BE49-F238E27FC236}">
                <a16:creationId xmlns:a16="http://schemas.microsoft.com/office/drawing/2014/main" id="{CE4274AA-7F93-4FD4-BCD3-9E5E5C3D8AEF}"/>
              </a:ext>
            </a:extLst>
          </p:cNvPr>
          <p:cNvSpPr/>
          <p:nvPr/>
        </p:nvSpPr>
        <p:spPr bwMode="auto">
          <a:xfrm>
            <a:off x="7215010" y="3075389"/>
            <a:ext cx="2269513" cy="2016224"/>
          </a:xfrm>
          <a:prstGeom prst="rect">
            <a:avLst/>
          </a:prstGeom>
          <a:solidFill>
            <a:srgbClr val="0070C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solidFill>
                  <a:schemeClr val="bg1"/>
                </a:solidFill>
                <a:latin typeface="メイリオ" panose="020B0604030504040204" pitchFamily="50" charset="-128"/>
                <a:ea typeface="メイリオ" panose="020B0604030504040204" pitchFamily="50" charset="-128"/>
              </a:rPr>
              <a:t>On-P</a:t>
            </a:r>
            <a:r>
              <a:rPr lang="en-US" altLang="ja-JP" dirty="0">
                <a:solidFill>
                  <a:schemeClr val="bg1"/>
                </a:solidFill>
                <a:latin typeface="メイリオ" panose="020B0604030504040204" pitchFamily="50" charset="-128"/>
                <a:ea typeface="メイリオ" panose="020B0604030504040204" pitchFamily="50" charset="-128"/>
              </a:rPr>
              <a:t>remises</a:t>
            </a:r>
            <a:r>
              <a:rPr lang="ja-JP" altLang="en-US" dirty="0">
                <a:solidFill>
                  <a:schemeClr val="bg1"/>
                </a:solidFill>
                <a:latin typeface="メイリオ" panose="020B0604030504040204" pitchFamily="50" charset="-128"/>
                <a:ea typeface="メイリオ" panose="020B0604030504040204" pitchFamily="50" charset="-128"/>
              </a:rPr>
              <a:t> Environment</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pic>
        <p:nvPicPr>
          <p:cNvPr id="9" name="図 14">
            <a:extLst>
              <a:ext uri="{FF2B5EF4-FFF2-40B4-BE49-F238E27FC236}">
                <a16:creationId xmlns:a16="http://schemas.microsoft.com/office/drawing/2014/main" id="{930C97C1-F951-4B7A-AB26-AE2A7EFC7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9735" y="3786363"/>
            <a:ext cx="590550" cy="619125"/>
          </a:xfrm>
          <a:prstGeom prst="rect">
            <a:avLst/>
          </a:prstGeom>
        </p:spPr>
      </p:pic>
      <p:pic>
        <p:nvPicPr>
          <p:cNvPr id="10" name="図 16">
            <a:extLst>
              <a:ext uri="{FF2B5EF4-FFF2-40B4-BE49-F238E27FC236}">
                <a16:creationId xmlns:a16="http://schemas.microsoft.com/office/drawing/2014/main" id="{42871819-CAF2-4209-8187-C78EFBC05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193" y="3786363"/>
            <a:ext cx="590550" cy="619125"/>
          </a:xfrm>
          <a:prstGeom prst="rect">
            <a:avLst/>
          </a:prstGeom>
        </p:spPr>
      </p:pic>
      <p:cxnSp>
        <p:nvCxnSpPr>
          <p:cNvPr id="11" name="直線コネクタ 19">
            <a:extLst>
              <a:ext uri="{FF2B5EF4-FFF2-40B4-BE49-F238E27FC236}">
                <a16:creationId xmlns:a16="http://schemas.microsoft.com/office/drawing/2014/main" id="{6635A5EC-5979-4C41-AC87-F51341F8248A}"/>
              </a:ext>
            </a:extLst>
          </p:cNvPr>
          <p:cNvCxnSpPr>
            <a:cxnSpLocks/>
            <a:stCxn id="6" idx="3"/>
            <a:endCxn id="9" idx="1"/>
          </p:cNvCxnSpPr>
          <p:nvPr/>
        </p:nvCxnSpPr>
        <p:spPr bwMode="auto">
          <a:xfrm flipV="1">
            <a:off x="5240660" y="4095926"/>
            <a:ext cx="1679075" cy="4229"/>
          </a:xfrm>
          <a:prstGeom prst="line">
            <a:avLst/>
          </a:prstGeom>
          <a:noFill/>
          <a:ln w="28575" cap="flat" cmpd="sng" algn="ctr">
            <a:solidFill>
              <a:srgbClr val="FF0000"/>
            </a:solidFill>
            <a:prstDash val="solid"/>
            <a:round/>
            <a:headEnd type="none" w="med" len="med"/>
            <a:tailEnd type="none" w="med" len="med"/>
          </a:ln>
          <a:effectLst/>
        </p:spPr>
      </p:cxnSp>
      <p:sp>
        <p:nvSpPr>
          <p:cNvPr id="12" name="正方形/長方形 10">
            <a:extLst>
              <a:ext uri="{FF2B5EF4-FFF2-40B4-BE49-F238E27FC236}">
                <a16:creationId xmlns:a16="http://schemas.microsoft.com/office/drawing/2014/main" id="{DB60CE25-BCA8-4DDF-A416-C384DD961E00}"/>
              </a:ext>
            </a:extLst>
          </p:cNvPr>
          <p:cNvSpPr/>
          <p:nvPr/>
        </p:nvSpPr>
        <p:spPr bwMode="auto">
          <a:xfrm>
            <a:off x="5792073" y="3645024"/>
            <a:ext cx="757715" cy="1206061"/>
          </a:xfrm>
          <a:prstGeom prst="rect">
            <a:avLst/>
          </a:prstGeom>
          <a:solidFill>
            <a:srgbClr val="0070C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In-house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Equipment</a:t>
            </a:r>
          </a:p>
        </p:txBody>
      </p:sp>
      <p:cxnSp>
        <p:nvCxnSpPr>
          <p:cNvPr id="13" name="直線コネクタ 23">
            <a:extLst>
              <a:ext uri="{FF2B5EF4-FFF2-40B4-BE49-F238E27FC236}">
                <a16:creationId xmlns:a16="http://schemas.microsoft.com/office/drawing/2014/main" id="{17E1EB5E-3CF3-4433-869B-7F9B5032A711}"/>
              </a:ext>
            </a:extLst>
          </p:cNvPr>
          <p:cNvCxnSpPr>
            <a:cxnSpLocks/>
            <a:endCxn id="6" idx="1"/>
          </p:cNvCxnSpPr>
          <p:nvPr/>
        </p:nvCxnSpPr>
        <p:spPr bwMode="auto">
          <a:xfrm flipV="1">
            <a:off x="4192101" y="4100155"/>
            <a:ext cx="400859" cy="2"/>
          </a:xfrm>
          <a:prstGeom prst="line">
            <a:avLst/>
          </a:prstGeom>
          <a:noFill/>
          <a:ln w="28575" cap="flat" cmpd="sng" algn="ctr">
            <a:solidFill>
              <a:srgbClr val="FF0000"/>
            </a:solidFill>
            <a:prstDash val="solid"/>
            <a:round/>
            <a:headEnd type="none" w="med" len="med"/>
            <a:tailEnd type="none" w="med" len="med"/>
          </a:ln>
          <a:effectLst/>
        </p:spPr>
      </p:cxnSp>
      <p:sp>
        <p:nvSpPr>
          <p:cNvPr id="14" name="テキスト ボックス 25">
            <a:extLst>
              <a:ext uri="{FF2B5EF4-FFF2-40B4-BE49-F238E27FC236}">
                <a16:creationId xmlns:a16="http://schemas.microsoft.com/office/drawing/2014/main" id="{5A4F22F1-892A-435E-B333-17C30D4EE77B}"/>
              </a:ext>
            </a:extLst>
          </p:cNvPr>
          <p:cNvSpPr txBox="1"/>
          <p:nvPr/>
        </p:nvSpPr>
        <p:spPr>
          <a:xfrm>
            <a:off x="4210401" y="2627111"/>
            <a:ext cx="2488991" cy="461665"/>
          </a:xfrm>
          <a:prstGeom prst="rect">
            <a:avLst/>
          </a:prstGeom>
          <a:noFill/>
        </p:spPr>
        <p:txBody>
          <a:bodyPr wrap="square" rtlCol="0">
            <a:spAutoFit/>
          </a:bodyPr>
          <a:lstStyle/>
          <a:p>
            <a:pPr algn="ctr"/>
            <a:r>
              <a:rPr kumimoji="1" lang="en-US" altLang="ja-JP" sz="1200" dirty="0">
                <a:latin typeface="メイリオ" panose="020B0604030504040204" pitchFamily="50" charset="-128"/>
                <a:ea typeface="メイリオ" panose="020B0604030504040204" pitchFamily="50" charset="-128"/>
              </a:rPr>
              <a:t>Direct Connect</a:t>
            </a:r>
          </a:p>
          <a:p>
            <a:pPr algn="ctr"/>
            <a:r>
              <a:rPr kumimoji="1" lang="ja-JP" altLang="en-US" sz="1200" dirty="0">
                <a:latin typeface="メイリオ" panose="020B0604030504040204" pitchFamily="50" charset="-128"/>
                <a:ea typeface="メイリオ" panose="020B0604030504040204" pitchFamily="50" charset="-128"/>
              </a:rPr>
              <a:t>Location</a:t>
            </a:r>
          </a:p>
        </p:txBody>
      </p:sp>
      <p:sp>
        <p:nvSpPr>
          <p:cNvPr id="15" name="テキスト ボックス 27">
            <a:extLst>
              <a:ext uri="{FF2B5EF4-FFF2-40B4-BE49-F238E27FC236}">
                <a16:creationId xmlns:a16="http://schemas.microsoft.com/office/drawing/2014/main" id="{D18A350F-7B79-4491-8D5F-AEDAE7B49D8F}"/>
              </a:ext>
            </a:extLst>
          </p:cNvPr>
          <p:cNvSpPr txBox="1"/>
          <p:nvPr/>
        </p:nvSpPr>
        <p:spPr>
          <a:xfrm>
            <a:off x="5203054" y="3730862"/>
            <a:ext cx="503684" cy="646331"/>
          </a:xfrm>
          <a:prstGeom prst="rect">
            <a:avLst/>
          </a:prstGeom>
          <a:noFill/>
        </p:spPr>
        <p:txBody>
          <a:bodyPr wrap="square" rtlCol="0">
            <a:spAutoFit/>
          </a:bodyPr>
          <a:lstStyle/>
          <a:p>
            <a:pPr algn="ctr"/>
            <a:r>
              <a:rPr kumimoji="1" lang="en-US" altLang="ja-JP" sz="1200" dirty="0">
                <a:solidFill>
                  <a:srgbClr val="FF0000"/>
                </a:solidFill>
                <a:latin typeface="メイリオ" panose="020B0604030504040204" pitchFamily="50" charset="-128"/>
                <a:ea typeface="メイリオ" panose="020B0604030504040204" pitchFamily="50" charset="-128"/>
              </a:rPr>
              <a:t>10G</a:t>
            </a:r>
          </a:p>
          <a:p>
            <a:pPr algn="ctr"/>
            <a:r>
              <a:rPr kumimoji="1" lang="en-US" altLang="ja-JP" sz="1200" dirty="0">
                <a:solidFill>
                  <a:srgbClr val="FF0000"/>
                </a:solidFill>
                <a:latin typeface="メイリオ" panose="020B0604030504040204" pitchFamily="50" charset="-128"/>
                <a:ea typeface="メイリオ" panose="020B0604030504040204" pitchFamily="50" charset="-128"/>
              </a:rPr>
              <a:t>or</a:t>
            </a:r>
            <a:br>
              <a:rPr kumimoji="1" lang="en-US" altLang="ja-JP" sz="1200" dirty="0">
                <a:solidFill>
                  <a:srgbClr val="FF0000"/>
                </a:solidFill>
                <a:latin typeface="メイリオ" panose="020B0604030504040204" pitchFamily="50" charset="-128"/>
                <a:ea typeface="メイリオ" panose="020B0604030504040204" pitchFamily="50" charset="-128"/>
              </a:rPr>
            </a:br>
            <a:r>
              <a:rPr kumimoji="1" lang="en-US" altLang="ja-JP" sz="1200" dirty="0">
                <a:solidFill>
                  <a:srgbClr val="FF0000"/>
                </a:solidFill>
                <a:latin typeface="メイリオ" panose="020B0604030504040204" pitchFamily="50" charset="-128"/>
                <a:ea typeface="メイリオ" panose="020B0604030504040204" pitchFamily="50" charset="-128"/>
              </a:rPr>
              <a:t>1G</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16" name="テキスト ボックス 28">
            <a:extLst>
              <a:ext uri="{FF2B5EF4-FFF2-40B4-BE49-F238E27FC236}">
                <a16:creationId xmlns:a16="http://schemas.microsoft.com/office/drawing/2014/main" id="{3B001AAA-E33A-4516-B82E-583E0470B682}"/>
              </a:ext>
            </a:extLst>
          </p:cNvPr>
          <p:cNvSpPr txBox="1"/>
          <p:nvPr/>
        </p:nvSpPr>
        <p:spPr>
          <a:xfrm>
            <a:off x="6758472" y="4408023"/>
            <a:ext cx="834717" cy="276999"/>
          </a:xfrm>
          <a:prstGeom prst="rect">
            <a:avLst/>
          </a:prstGeom>
          <a:noFill/>
        </p:spPr>
        <p:txBody>
          <a:bodyPr wrap="none" rtlCol="0">
            <a:spAutoFit/>
          </a:bodyPr>
          <a:lstStyle/>
          <a:p>
            <a:pPr algn="ctr"/>
            <a:r>
              <a:rPr kumimoji="1" lang="en-US" altLang="ja-JP" sz="1200" dirty="0">
                <a:latin typeface="メイリオ" panose="020B0604030504040204" pitchFamily="50" charset="-128"/>
                <a:ea typeface="メイリオ" panose="020B0604030504040204" pitchFamily="50" charset="-128"/>
              </a:rPr>
              <a:t>Gateway</a:t>
            </a:r>
            <a:endParaRPr kumimoji="1" lang="ja-JP" altLang="en-US" sz="1200" dirty="0">
              <a:latin typeface="メイリオ" panose="020B0604030504040204" pitchFamily="50" charset="-128"/>
              <a:ea typeface="メイリオ" panose="020B0604030504040204" pitchFamily="50" charset="-128"/>
            </a:endParaRPr>
          </a:p>
        </p:txBody>
      </p:sp>
      <p:sp>
        <p:nvSpPr>
          <p:cNvPr id="17" name="テキスト ボックス 29">
            <a:extLst>
              <a:ext uri="{FF2B5EF4-FFF2-40B4-BE49-F238E27FC236}">
                <a16:creationId xmlns:a16="http://schemas.microsoft.com/office/drawing/2014/main" id="{E8A5B3FB-3519-4AEA-95F6-AAFB1F24A188}"/>
              </a:ext>
            </a:extLst>
          </p:cNvPr>
          <p:cNvSpPr txBox="1"/>
          <p:nvPr/>
        </p:nvSpPr>
        <p:spPr>
          <a:xfrm>
            <a:off x="3561639" y="4408023"/>
            <a:ext cx="834717" cy="276999"/>
          </a:xfrm>
          <a:prstGeom prst="rect">
            <a:avLst/>
          </a:prstGeom>
          <a:noFill/>
        </p:spPr>
        <p:txBody>
          <a:bodyPr wrap="none" rtlCol="0">
            <a:spAutoFit/>
          </a:bodyPr>
          <a:lstStyle/>
          <a:p>
            <a:pPr algn="ctr"/>
            <a:r>
              <a:rPr kumimoji="1" lang="en-US" altLang="ja-JP" sz="1200" dirty="0">
                <a:latin typeface="メイリオ" panose="020B0604030504040204" pitchFamily="50" charset="-128"/>
                <a:ea typeface="メイリオ" panose="020B0604030504040204" pitchFamily="50" charset="-128"/>
              </a:rPr>
              <a:t>Gateway</a:t>
            </a:r>
            <a:endParaRPr kumimoji="1" lang="ja-JP" alt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43101418"/>
      </p:ext>
    </p:extLst>
  </p:cSld>
  <p:clrMapOvr>
    <a:masterClrMapping/>
  </p:clrMapOvr>
  <mc:AlternateContent xmlns:mc="http://schemas.openxmlformats.org/markup-compatibility/2006" xmlns:p14="http://schemas.microsoft.com/office/powerpoint/2010/main">
    <mc:Choice Requires="p14">
      <p:transition spd="slow" p14:dur="2000" advTm="8376"/>
    </mc:Choice>
    <mc:Fallback xmlns="">
      <p:transition spd="slow" advTm="8376"/>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The scope of the questio</a:t>
            </a:r>
            <a:r>
              <a:rPr lang="en-US" altLang="ja-JP" sz="3000" dirty="0">
                <a:latin typeface="メイリオ" panose="020B0604030504040204" pitchFamily="50" charset="-128"/>
                <a:ea typeface="メイリオ" panose="020B0604030504040204" pitchFamily="50" charset="-128"/>
              </a:rPr>
              <a:t>n</a:t>
            </a:r>
            <a:endParaRPr lang="ja-JP" altLang="en-US"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to select the </a:t>
            </a:r>
            <a:r>
              <a:rPr lang="ja-JP" altLang="en-US" sz="1400" dirty="0">
                <a:latin typeface="メイリオ" panose="020B0604030504040204" pitchFamily="50" charset="-128"/>
                <a:ea typeface="メイリオ" panose="020B0604030504040204" pitchFamily="50" charset="-128"/>
              </a:rPr>
              <a:t>services and features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that connect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cloud with your on-premises environment.</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Selecting a </a:t>
            </a:r>
            <a:b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b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Connection Method</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about how to configure the various gateways and interfaces used for </a:t>
            </a:r>
            <a:r>
              <a:rPr lang="en-US" altLang="ja-JP" sz="1400" dirty="0">
                <a:latin typeface="メイリオ" panose="020B0604030504040204" pitchFamily="50" charset="-128"/>
                <a:ea typeface="メイリオ" panose="020B0604030504040204" pitchFamily="50" charset="-128"/>
              </a:rPr>
              <a:t>Direct Connect </a:t>
            </a:r>
            <a:r>
              <a:rPr lang="ja-JP" altLang="en-US" sz="1400" dirty="0">
                <a:latin typeface="メイリオ" panose="020B0604030504040204" pitchFamily="50" charset="-128"/>
                <a:ea typeface="メイリオ" panose="020B0604030504040204" pitchFamily="50" charset="-128"/>
              </a:rPr>
              <a:t>configuration.</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Direct Connect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h</a:t>
            </a:r>
            <a:r>
              <a:rPr lang="ja-JP" altLang="en-US" sz="1400" dirty="0">
                <a:latin typeface="メイリオ" panose="020B0604030504040204" pitchFamily="50" charset="-128"/>
                <a:ea typeface="メイリオ" panose="020B0604030504040204" pitchFamily="50" charset="-128"/>
              </a:rPr>
              <a:t>ow to configure a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Direct Connect gateway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when connecting between regions</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Connection between regions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a:t>
            </a:r>
            <a:r>
              <a:rPr lang="en-US" altLang="ja-JP" sz="1400" dirty="0">
                <a:solidFill>
                  <a:srgbClr val="333333"/>
                </a:solidFill>
                <a:latin typeface="メイリオ" panose="020B0604030504040204" pitchFamily="50" charset="-128"/>
                <a:ea typeface="メイリオ" panose="020B0604030504040204" pitchFamily="50" charset="-128"/>
              </a:rPr>
              <a:t>h</a:t>
            </a:r>
            <a:r>
              <a:rPr lang="ja-JP" altLang="en-US" sz="1400" b="0" i="0" dirty="0">
                <a:solidFill>
                  <a:srgbClr val="333333"/>
                </a:solidFill>
                <a:effectLst/>
                <a:latin typeface="メイリオ" panose="020B0604030504040204" pitchFamily="50" charset="-128"/>
                <a:ea typeface="メイリオ" panose="020B0604030504040204" pitchFamily="50" charset="-128"/>
              </a:rPr>
              <a:t>ow to configure a gateway when setting up a site-to-site </a:t>
            </a:r>
            <a:r>
              <a:rPr lang="en-US" altLang="ja-JP" sz="1400" b="0" i="0" dirty="0">
                <a:solidFill>
                  <a:srgbClr val="333333"/>
                </a:solidFill>
                <a:effectLst/>
                <a:latin typeface="メイリオ" panose="020B0604030504040204" pitchFamily="50" charset="-128"/>
                <a:ea typeface="メイリオ" panose="020B0604030504040204" pitchFamily="50" charset="-128"/>
              </a:rPr>
              <a:t>VPN</a:t>
            </a:r>
            <a:r>
              <a:rPr lang="ja-JP" altLang="en-US" sz="1400" b="0" i="0" dirty="0">
                <a:solidFill>
                  <a:srgbClr val="333333"/>
                </a:solidFill>
                <a:effectLst/>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a:t>
            </a:r>
            <a:r>
              <a:rPr lang="ja-JP" altLang="en-US" dirty="0">
                <a:solidFill>
                  <a:schemeClr val="bg1"/>
                </a:solidFill>
                <a:latin typeface="メイリオ" panose="020B0604030504040204" pitchFamily="50" charset="-128"/>
                <a:ea typeface="メイリオ" panose="020B0604030504040204" pitchFamily="50" charset="-128"/>
              </a:rPr>
              <a:t>ite-to-site </a:t>
            </a:r>
            <a:r>
              <a:rPr lang="en-US" altLang="ja-JP" dirty="0">
                <a:solidFill>
                  <a:schemeClr val="bg1"/>
                </a:solidFill>
                <a:latin typeface="メイリオ" panose="020B0604030504040204" pitchFamily="50" charset="-128"/>
                <a:ea typeface="メイリオ" panose="020B0604030504040204" pitchFamily="50" charset="-128"/>
              </a:rPr>
              <a:t>VPN </a:t>
            </a:r>
            <a:r>
              <a:rPr lang="ja-JP" altLang="en-US" dirty="0">
                <a:solidFill>
                  <a:schemeClr val="bg1"/>
                </a:solidFill>
                <a:latin typeface="メイリオ" panose="020B0604030504040204" pitchFamily="50" charset="-128"/>
                <a:ea typeface="メイリオ" panose="020B0604030504040204" pitchFamily="50" charset="-128"/>
              </a:rPr>
              <a:t>connection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t</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he use of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VPN </a:t>
            </a:r>
            <a:r>
              <a:rPr kumimoji="1" lang="en-US" altLang="ja-JP" sz="1400" b="0" i="0" u="none" strike="noStrike" cap="none" normalizeH="0" baseline="0" dirty="0" err="1">
                <a:ln>
                  <a:noFill/>
                </a:ln>
                <a:solidFill>
                  <a:schemeClr val="tx1"/>
                </a:solidFill>
                <a:effectLst/>
                <a:latin typeface="メイリオ" panose="020B0604030504040204" pitchFamily="50" charset="-128"/>
                <a:ea typeface="メイリオ" panose="020B0604030504040204" pitchFamily="50" charset="-128"/>
              </a:rPr>
              <a:t>CloudHub as a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way of configuring multiple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VPNs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together</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VPN </a:t>
            </a:r>
            <a:r>
              <a:rPr lang="en-US" altLang="ja-JP" dirty="0" err="1">
                <a:solidFill>
                  <a:schemeClr val="bg1"/>
                </a:solidFill>
                <a:latin typeface="メイリオ" panose="020B0604030504040204" pitchFamily="50" charset="-128"/>
                <a:ea typeface="メイリオ" panose="020B0604030504040204" pitchFamily="50" charset="-128"/>
              </a:rPr>
              <a:t>CloudHub</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09228479"/>
      </p:ext>
    </p:extLst>
  </p:cSld>
  <p:clrMapOvr>
    <a:masterClrMapping/>
  </p:clrMapOvr>
  <mc:AlternateContent xmlns:mc="http://schemas.openxmlformats.org/markup-compatibility/2006" xmlns:p14="http://schemas.microsoft.com/office/powerpoint/2010/main">
    <mc:Choice Requires="p14">
      <p:transition spd="slow" p14:dur="2000" advTm="56955"/>
    </mc:Choice>
    <mc:Fallback xmlns="">
      <p:transition spd="slow" advTm="569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rgbClr val="000000"/>
                </a:solidFill>
                <a:latin typeface="メイリオ" pitchFamily="50" charset="-128"/>
                <a:ea typeface="メイリオ" pitchFamily="50" charset="-128"/>
              </a:rPr>
              <a:t>[Q] The </a:t>
            </a:r>
            <a:r>
              <a:rPr kumimoji="0" lang="en-US" altLang="ja-JP" sz="3000" dirty="0">
                <a:solidFill>
                  <a:srgbClr val="000000"/>
                </a:solidFill>
                <a:latin typeface="メイリオ" panose="020B0604030504040204" pitchFamily="50" charset="-128"/>
                <a:ea typeface="メイリオ" panose="020B0604030504040204" pitchFamily="50" charset="-128"/>
              </a:rPr>
              <a:t>u</a:t>
            </a:r>
            <a:r>
              <a:rPr lang="ja-JP" altLang="en-US" sz="3000" dirty="0">
                <a:latin typeface="メイリオ" panose="020B0604030504040204" pitchFamily="50" charset="-128"/>
                <a:ea typeface="メイリオ" panose="020B0604030504040204" pitchFamily="50" charset="-128"/>
              </a:rPr>
              <a:t>se of custom sources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a:t>
            </a:r>
            <a:r>
              <a:rPr lang="en-US" altLang="ja-JP" dirty="0">
                <a:latin typeface="メイリオ" panose="020B0604030504040204" pitchFamily="50" charset="-128"/>
                <a:ea typeface="メイリオ" panose="020B0604030504040204" pitchFamily="50" charset="-128"/>
              </a:rPr>
              <a:t>e-commerce </a:t>
            </a:r>
            <a:r>
              <a:rPr lang="ja-JP" altLang="en-US" dirty="0">
                <a:latin typeface="メイリオ" panose="020B0604030504040204" pitchFamily="50" charset="-128"/>
                <a:ea typeface="メイリオ" panose="020B0604030504040204" pitchFamily="50" charset="-128"/>
              </a:rPr>
              <a:t>site uses on-demand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build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You need to place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on a public subnet and the database server on a private subnet and configure traffic control in the security group. As a solution architect, you are in the process of setting up the inbound rules for the security group.</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options are disabled when setting up a security group?</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Use the security group ID for custom sources of inbound rules.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Use CIDR for custom sources of inbound rules.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Use an IP address for custom sources of inbound rules.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Use the Internet Gateway ID for custom sources of inbound rules.</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00584408"/>
      </p:ext>
    </p:extLst>
  </p:cSld>
  <p:clrMapOvr>
    <a:masterClrMapping/>
  </p:clrMapOvr>
  <mc:AlternateContent xmlns:mc="http://schemas.openxmlformats.org/markup-compatibility/2006" xmlns:p14="http://schemas.microsoft.com/office/powerpoint/2010/main">
    <mc:Choice Requires="p14">
      <p:transition spd="slow" p14:dur="2000" advTm="11115"/>
    </mc:Choice>
    <mc:Fallback xmlns="">
      <p:transition spd="slow" advTm="11115"/>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The scope of the questio</a:t>
            </a:r>
            <a:r>
              <a:rPr lang="en-US" altLang="ja-JP" sz="3000" dirty="0">
                <a:latin typeface="メイリオ" panose="020B0604030504040204" pitchFamily="50" charset="-128"/>
                <a:ea typeface="メイリオ" panose="020B0604030504040204" pitchFamily="50" charset="-128"/>
              </a:rPr>
              <a:t>n</a:t>
            </a:r>
            <a:endParaRPr lang="ja-JP" altLang="en-US"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h</a:t>
            </a:r>
            <a:r>
              <a:rPr lang="ja-JP" altLang="en-US" sz="1400" dirty="0">
                <a:latin typeface="メイリオ" panose="020B0604030504040204" pitchFamily="50" charset="-128"/>
                <a:ea typeface="メイリオ" panose="020B0604030504040204" pitchFamily="50" charset="-128"/>
              </a:rPr>
              <a:t>ow to configure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Direct Connect </a:t>
            </a:r>
            <a:r>
              <a:rPr lang="ja-JP" altLang="en-US" sz="1400" dirty="0">
                <a:latin typeface="メイリオ" panose="020B0604030504040204" pitchFamily="50" charset="-128"/>
                <a:ea typeface="メイリオ" panose="020B0604030504040204" pitchFamily="50" charset="-128"/>
              </a:rPr>
              <a:t>to ensure redundancy.</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Direct Connect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Redundancy</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51893090"/>
      </p:ext>
    </p:extLst>
  </p:cSld>
  <p:clrMapOvr>
    <a:masterClrMapping/>
  </p:clrMapOvr>
  <mc:AlternateContent xmlns:mc="http://schemas.openxmlformats.org/markup-compatibility/2006" xmlns:p14="http://schemas.microsoft.com/office/powerpoint/2010/main">
    <mc:Choice Requires="p14">
      <p:transition spd="slow" p14:dur="2000" advTm="9043"/>
    </mc:Choice>
    <mc:Fallback xmlns="">
      <p:transition spd="slow" advTm="9043"/>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c</a:t>
            </a:r>
            <a:r>
              <a:rPr kumimoji="0" lang="ja-JP" altLang="en-US" sz="3000" dirty="0">
                <a:solidFill>
                  <a:srgbClr val="000000"/>
                </a:solidFill>
                <a:latin typeface="メイリオ" pitchFamily="50" charset="-128"/>
                <a:ea typeface="メイリオ" pitchFamily="50" charset="-128"/>
                <a:cs typeface="メイリオ" pitchFamily="50" charset="-128"/>
              </a:rPr>
              <a:t>onnection method</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11239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you're responsible for connecting your company's on-premises infrastructure to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cloud network.</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Please select a method to meet this requirement. (Please select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Direct Connect</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VPC Peering</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VPN</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Snowball</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Storage Gateway</a:t>
            </a:r>
          </a:p>
        </p:txBody>
      </p:sp>
    </p:spTree>
    <p:extLst>
      <p:ext uri="{BB962C8B-B14F-4D97-AF65-F5344CB8AC3E}">
        <p14:creationId xmlns:p14="http://schemas.microsoft.com/office/powerpoint/2010/main" val="2444091368"/>
      </p:ext>
    </p:extLst>
  </p:cSld>
  <p:clrMapOvr>
    <a:masterClrMapping/>
  </p:clrMapOvr>
  <mc:AlternateContent xmlns:mc="http://schemas.openxmlformats.org/markup-compatibility/2006" xmlns:p14="http://schemas.microsoft.com/office/powerpoint/2010/main">
    <mc:Choice Requires="p14">
      <p:transition spd="slow" p14:dur="2000" advTm="14595"/>
    </mc:Choice>
    <mc:Fallback xmlns="">
      <p:transition spd="slow" advTm="14595"/>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On-premise connection with </a:t>
            </a:r>
            <a:r>
              <a:rPr lang="en-US" altLang="ja-JP" sz="3000" dirty="0">
                <a:latin typeface="メイリオ" panose="020B0604030504040204" pitchFamily="50" charset="-128"/>
                <a:ea typeface="メイリオ" panose="020B0604030504040204" pitchFamily="50" charset="-128"/>
              </a:rPr>
              <a:t>VPC</a:t>
            </a:r>
          </a:p>
        </p:txBody>
      </p:sp>
      <p:sp>
        <p:nvSpPr>
          <p:cNvPr id="8" name="正方形/長方形 7">
            <a:extLst>
              <a:ext uri="{FF2B5EF4-FFF2-40B4-BE49-F238E27FC236}">
                <a16:creationId xmlns:a16="http://schemas.microsoft.com/office/drawing/2014/main" id="{74256CDB-2840-4C1E-A9A0-15ADA437D760}"/>
              </a:ext>
            </a:extLst>
          </p:cNvPr>
          <p:cNvSpPr/>
          <p:nvPr/>
        </p:nvSpPr>
        <p:spPr bwMode="auto">
          <a:xfrm>
            <a:off x="2972780" y="2708920"/>
            <a:ext cx="3960440" cy="8713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1" dirty="0">
                <a:solidFill>
                  <a:schemeClr val="bg1"/>
                </a:solidFill>
                <a:latin typeface="メイリオ" panose="020B0604030504040204" pitchFamily="50" charset="-128"/>
                <a:ea typeface="メイリオ" panose="020B0604030504040204" pitchFamily="50" charset="-128"/>
              </a:rPr>
              <a:t>VPN </a:t>
            </a:r>
            <a:r>
              <a:rPr lang="ja-JP" altLang="en-US" sz="2000" b="1" dirty="0">
                <a:solidFill>
                  <a:schemeClr val="bg1"/>
                </a:solidFill>
                <a:latin typeface="メイリオ" panose="020B0604030504040204" pitchFamily="50" charset="-128"/>
                <a:ea typeface="メイリオ" panose="020B0604030504040204" pitchFamily="50" charset="-128"/>
              </a:rPr>
              <a:t>Connection</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B4172790-A6B8-450D-9EEA-C112E44B974C}"/>
              </a:ext>
            </a:extLst>
          </p:cNvPr>
          <p:cNvSpPr/>
          <p:nvPr/>
        </p:nvSpPr>
        <p:spPr bwMode="auto">
          <a:xfrm>
            <a:off x="2972780" y="3702573"/>
            <a:ext cx="3960440" cy="8713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b="1" dirty="0">
                <a:solidFill>
                  <a:schemeClr val="bg1"/>
                </a:solidFill>
                <a:latin typeface="メイリオ" panose="020B0604030504040204" pitchFamily="50" charset="-128"/>
                <a:ea typeface="メイリオ" panose="020B0604030504040204" pitchFamily="50" charset="-128"/>
              </a:rPr>
              <a:t>Leased Line Connection</a:t>
            </a:r>
            <a:endParaRPr lang="en-US" altLang="ja-JP" sz="2000" b="1" dirty="0">
              <a:solidFill>
                <a:schemeClr val="bg1"/>
              </a:solidFill>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r>
              <a:rPr kumimoji="1" lang="en-US" altLang="ja-JP" sz="2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Direct connect</a:t>
            </a:r>
            <a:r>
              <a:rPr kumimoji="1" lang="ja-JP" altLang="en-US" sz="2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90927647"/>
      </p:ext>
    </p:extLst>
  </p:cSld>
  <p:clrMapOvr>
    <a:masterClrMapping/>
  </p:clrMapOvr>
  <mc:AlternateContent xmlns:mc="http://schemas.openxmlformats.org/markup-compatibility/2006" xmlns:p14="http://schemas.microsoft.com/office/powerpoint/2010/main">
    <mc:Choice Requires="p14">
      <p:transition spd="slow" p14:dur="2000" advTm="11271"/>
    </mc:Choice>
    <mc:Fallback xmlns="">
      <p:transition spd="slow" advTm="11271"/>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Direct Connect and</a:t>
            </a:r>
            <a:r>
              <a:rPr lang="ja-JP" altLang="en-US" sz="3000" dirty="0">
                <a:latin typeface="メイリオ" panose="020B0604030504040204" pitchFamily="50" charset="-128"/>
                <a:ea typeface="メイリオ" panose="020B0604030504040204" pitchFamily="50" charset="-128"/>
              </a:rPr>
              <a:t> </a:t>
            </a:r>
            <a:r>
              <a:rPr lang="en-US" altLang="ja-JP" sz="3000" dirty="0">
                <a:latin typeface="メイリオ" panose="020B0604030504040204" pitchFamily="50" charset="-128"/>
                <a:ea typeface="メイリオ" panose="020B0604030504040204" pitchFamily="50" charset="-128"/>
              </a:rPr>
              <a:t>VPN</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27393"/>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VPNs are </a:t>
            </a:r>
            <a:r>
              <a:rPr lang="ja-JP" altLang="en-US" sz="2400" dirty="0">
                <a:solidFill>
                  <a:srgbClr val="002060"/>
                </a:solidFill>
                <a:latin typeface="メイリオ" panose="020B0604030504040204" pitchFamily="50" charset="-128"/>
                <a:ea typeface="メイリオ" panose="020B0604030504040204" pitchFamily="50" charset="-128"/>
              </a:rPr>
              <a:t>cheaper and quicker to use, but </a:t>
            </a:r>
            <a:r>
              <a:rPr lang="en-US" altLang="ja-JP" sz="2400" dirty="0">
                <a:solidFill>
                  <a:srgbClr val="002060"/>
                </a:solidFill>
                <a:latin typeface="メイリオ" panose="020B0604030504040204" pitchFamily="50" charset="-128"/>
                <a:ea typeface="メイリオ" panose="020B0604030504040204" pitchFamily="50" charset="-128"/>
              </a:rPr>
              <a:t>Direct Connect has more</a:t>
            </a:r>
            <a:r>
              <a:rPr lang="ja-JP" altLang="en-US" sz="2400" dirty="0">
                <a:solidFill>
                  <a:srgbClr val="002060"/>
                </a:solidFill>
                <a:latin typeface="メイリオ" panose="020B0604030504040204" pitchFamily="50" charset="-128"/>
                <a:ea typeface="メイリオ" panose="020B0604030504040204" pitchFamily="50" charset="-128"/>
              </a:rPr>
              <a:t> reliability and quality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AC8C770E-70B4-4432-89C8-0C0525F1CD6D}"/>
              </a:ext>
            </a:extLst>
          </p:cNvPr>
          <p:cNvSpPr/>
          <p:nvPr/>
        </p:nvSpPr>
        <p:spPr bwMode="auto">
          <a:xfrm>
            <a:off x="848545" y="1642632"/>
            <a:ext cx="1918889" cy="86409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Cost</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204C52A8-62A7-4851-9067-FE12C26A4786}"/>
              </a:ext>
            </a:extLst>
          </p:cNvPr>
          <p:cNvSpPr/>
          <p:nvPr/>
        </p:nvSpPr>
        <p:spPr bwMode="auto">
          <a:xfrm>
            <a:off x="848545" y="2548614"/>
            <a:ext cx="1918889" cy="86409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Time</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E6560C91-C436-4243-955B-992F7F588E72}"/>
              </a:ext>
            </a:extLst>
          </p:cNvPr>
          <p:cNvSpPr/>
          <p:nvPr/>
        </p:nvSpPr>
        <p:spPr bwMode="auto">
          <a:xfrm>
            <a:off x="2792761" y="1642632"/>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lang="ja-JP" altLang="en-US" sz="1400" dirty="0">
                <a:latin typeface="メイリオ" panose="020B0604030504040204" pitchFamily="50" charset="-128"/>
                <a:ea typeface="メイリオ" panose="020B0604030504040204" pitchFamily="50" charset="-128"/>
              </a:rPr>
              <a:t>Inexpensive best-effort lines are available</a:t>
            </a:r>
            <a:endParaRPr kumimoji="1" lang="ja-JP" altLang="en-US" sz="14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35BB0197-C13D-4DEC-9FB8-41E9A0831AFC}"/>
              </a:ext>
            </a:extLst>
          </p:cNvPr>
          <p:cNvSpPr/>
          <p:nvPr/>
        </p:nvSpPr>
        <p:spPr bwMode="auto">
          <a:xfrm>
            <a:off x="2792761" y="2548614"/>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rPr>
              <a:t>If you have a gateway that supports VPN in your on-premises environment, you can set it immediately.</a:t>
            </a:r>
          </a:p>
        </p:txBody>
      </p:sp>
      <p:sp>
        <p:nvSpPr>
          <p:cNvPr id="17" name="テキスト ボックス 16">
            <a:extLst>
              <a:ext uri="{FF2B5EF4-FFF2-40B4-BE49-F238E27FC236}">
                <a16:creationId xmlns:a16="http://schemas.microsoft.com/office/drawing/2014/main" id="{5C91D991-7DED-4C2A-A961-EF37DEAB9A11}"/>
              </a:ext>
            </a:extLst>
          </p:cNvPr>
          <p:cNvSpPr txBox="1"/>
          <p:nvPr/>
        </p:nvSpPr>
        <p:spPr>
          <a:xfrm>
            <a:off x="3944888" y="1354599"/>
            <a:ext cx="641522" cy="338554"/>
          </a:xfrm>
          <a:prstGeom prst="rect">
            <a:avLst/>
          </a:prstGeom>
          <a:noFill/>
        </p:spPr>
        <p:txBody>
          <a:bodyPr wrap="square" rtlCol="0">
            <a:spAutoFit/>
          </a:bodyPr>
          <a:lstStyle/>
          <a:p>
            <a:pPr algn="ctr"/>
            <a:r>
              <a:rPr kumimoji="1" lang="en-US" altLang="ja-JP" b="1" dirty="0">
                <a:latin typeface="メイリオ" panose="020B0604030504040204" pitchFamily="50" charset="-128"/>
                <a:ea typeface="メイリオ" panose="020B0604030504040204" pitchFamily="50" charset="-128"/>
              </a:rPr>
              <a:t>VPN</a:t>
            </a:r>
            <a:endParaRPr kumimoji="1" lang="ja-JP" altLang="en-US" b="1"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FB52A4EA-71F8-46E2-A309-E1D4623B62E2}"/>
              </a:ext>
            </a:extLst>
          </p:cNvPr>
          <p:cNvSpPr/>
          <p:nvPr/>
        </p:nvSpPr>
        <p:spPr bwMode="auto">
          <a:xfrm>
            <a:off x="5928262" y="1642632"/>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1" lang="ja-JP" altLang="en-US" sz="1400" i="0" u="none" strike="noStrike" cap="none" normalizeH="0" baseline="0" dirty="0">
                <a:ln>
                  <a:noFill/>
                </a:ln>
                <a:effectLst/>
                <a:latin typeface="メイリオ" panose="020B0604030504040204" pitchFamily="50" charset="-128"/>
                <a:ea typeface="メイリオ" panose="020B0604030504040204" pitchFamily="50" charset="-128"/>
              </a:rPr>
              <a:t>More expensive than </a:t>
            </a:r>
            <a:r>
              <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rPr>
              <a:t>VPN because it requires a carrier's leased line service contract</a:t>
            </a:r>
            <a:endParaRPr kumimoji="1" lang="ja-JP" altLang="en-US" sz="14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B30B8C9F-DBF1-43FF-ADB2-DA60465345F7}"/>
              </a:ext>
            </a:extLst>
          </p:cNvPr>
          <p:cNvSpPr/>
          <p:nvPr/>
        </p:nvSpPr>
        <p:spPr bwMode="auto">
          <a:xfrm>
            <a:off x="5928262" y="2548614"/>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lang="en-US" altLang="ja-JP" sz="1400" dirty="0">
                <a:latin typeface="メイリオ" panose="020B0604030504040204" pitchFamily="50" charset="-128"/>
                <a:ea typeface="メイリオ" panose="020B0604030504040204" pitchFamily="50" charset="-128"/>
              </a:rPr>
              <a:t>It takes several weeks to set up because it requires physical setting support.</a:t>
            </a:r>
            <a:endPar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4FCACA3C-9551-4214-B878-A8AD502D5E15}"/>
              </a:ext>
            </a:extLst>
          </p:cNvPr>
          <p:cNvSpPr txBox="1"/>
          <p:nvPr/>
        </p:nvSpPr>
        <p:spPr>
          <a:xfrm>
            <a:off x="6321152" y="1354599"/>
            <a:ext cx="2160240" cy="338554"/>
          </a:xfrm>
          <a:prstGeom prst="rect">
            <a:avLst/>
          </a:prstGeom>
          <a:noFill/>
        </p:spPr>
        <p:txBody>
          <a:bodyPr wrap="square" rtlCol="0">
            <a:spAutoFit/>
          </a:bodyPr>
          <a:lstStyle/>
          <a:p>
            <a:pPr algn="ctr"/>
            <a:r>
              <a:rPr kumimoji="1" lang="en-US" altLang="ja-JP" b="1" dirty="0">
                <a:latin typeface="メイリオ" panose="020B0604030504040204" pitchFamily="50" charset="-128"/>
                <a:ea typeface="メイリオ" panose="020B0604030504040204" pitchFamily="50" charset="-128"/>
              </a:rPr>
              <a:t>Direct Connect</a:t>
            </a:r>
            <a:endParaRPr kumimoji="1" lang="ja-JP" altLang="en-US" b="1"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EB7C2A90-7FC0-4FE5-A77D-C8BEE16C9239}"/>
              </a:ext>
            </a:extLst>
          </p:cNvPr>
          <p:cNvSpPr/>
          <p:nvPr/>
        </p:nvSpPr>
        <p:spPr bwMode="auto">
          <a:xfrm>
            <a:off x="848545" y="3445291"/>
            <a:ext cx="1918889" cy="86409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Bandwidth</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4E7B5AF3-7DD7-44E1-AFBD-D07A71C298A7}"/>
              </a:ext>
            </a:extLst>
          </p:cNvPr>
          <p:cNvSpPr/>
          <p:nvPr/>
        </p:nvSpPr>
        <p:spPr bwMode="auto">
          <a:xfrm>
            <a:off x="848545" y="4351273"/>
            <a:ext cx="1918889" cy="86409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Quality</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41394132-B88F-49DF-B257-45E3F389F7C5}"/>
              </a:ext>
            </a:extLst>
          </p:cNvPr>
          <p:cNvSpPr/>
          <p:nvPr/>
        </p:nvSpPr>
        <p:spPr bwMode="auto">
          <a:xfrm>
            <a:off x="2792761" y="3445291"/>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lang="en-US" altLang="ja-JP" sz="1400" dirty="0">
                <a:latin typeface="メイリオ" panose="020B0604030504040204" pitchFamily="50" charset="-128"/>
                <a:ea typeface="メイリオ" panose="020B0604030504040204" pitchFamily="50" charset="-128"/>
              </a:rPr>
              <a:t>Bandwidth is limited due to encryption overhead.</a:t>
            </a:r>
            <a:endPar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E2B17C83-7AF6-4F71-B752-0B5CD7736714}"/>
              </a:ext>
            </a:extLst>
          </p:cNvPr>
          <p:cNvSpPr/>
          <p:nvPr/>
        </p:nvSpPr>
        <p:spPr bwMode="auto">
          <a:xfrm>
            <a:off x="2792761" y="4351273"/>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1" lang="ja-JP" altLang="en-US" sz="1400" i="0" u="none" strike="noStrike" cap="none" normalizeH="0" baseline="0" dirty="0">
                <a:ln>
                  <a:noFill/>
                </a:ln>
                <a:effectLst/>
                <a:latin typeface="メイリオ" panose="020B0604030504040204" pitchFamily="50" charset="-128"/>
                <a:ea typeface="メイリオ" panose="020B0604030504040204" pitchFamily="50" charset="-128"/>
              </a:rPr>
              <a:t>Affected by network conditions due to the Internet</a:t>
            </a:r>
            <a:endParaRPr lang="en-US" altLang="ja-JP" sz="1400" dirty="0">
              <a:latin typeface="メイリオ" panose="020B0604030504040204" pitchFamily="50" charset="-128"/>
              <a:ea typeface="メイリオ" panose="020B0604030504040204" pitchFamily="50" charset="-128"/>
            </a:endParaRPr>
          </a:p>
        </p:txBody>
      </p:sp>
      <p:sp>
        <p:nvSpPr>
          <p:cNvPr id="29" name="正方形/長方形 28">
            <a:extLst>
              <a:ext uri="{FF2B5EF4-FFF2-40B4-BE49-F238E27FC236}">
                <a16:creationId xmlns:a16="http://schemas.microsoft.com/office/drawing/2014/main" id="{451311AF-9433-4E5A-B5BE-3B25BFD5A95D}"/>
              </a:ext>
            </a:extLst>
          </p:cNvPr>
          <p:cNvSpPr/>
          <p:nvPr/>
        </p:nvSpPr>
        <p:spPr bwMode="auto">
          <a:xfrm>
            <a:off x="5928262" y="3445291"/>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rPr>
              <a:t>1G/10Gbps </a:t>
            </a:r>
            <a:r>
              <a:rPr kumimoji="1" lang="ja-JP" altLang="en-US" sz="1400" i="0" u="none" strike="noStrike" cap="none" normalizeH="0" baseline="0" dirty="0">
                <a:ln>
                  <a:noFill/>
                </a:ln>
                <a:effectLst/>
                <a:latin typeface="メイリオ" panose="020B0604030504040204" pitchFamily="50" charset="-128"/>
                <a:ea typeface="メイリオ" panose="020B0604030504040204" pitchFamily="50" charset="-128"/>
              </a:rPr>
              <a:t>per port</a:t>
            </a:r>
          </a:p>
        </p:txBody>
      </p:sp>
      <p:sp>
        <p:nvSpPr>
          <p:cNvPr id="30" name="正方形/長方形 29">
            <a:extLst>
              <a:ext uri="{FF2B5EF4-FFF2-40B4-BE49-F238E27FC236}">
                <a16:creationId xmlns:a16="http://schemas.microsoft.com/office/drawing/2014/main" id="{F8F1A8BF-696C-4CB4-962A-3FEF124AF7C9}"/>
              </a:ext>
            </a:extLst>
          </p:cNvPr>
          <p:cNvSpPr/>
          <p:nvPr/>
        </p:nvSpPr>
        <p:spPr bwMode="auto">
          <a:xfrm>
            <a:off x="5928262" y="4351273"/>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lang="ja-JP" altLang="en-US" sz="1400" dirty="0">
                <a:latin typeface="メイリオ" panose="020B0604030504040204" pitchFamily="50" charset="-128"/>
                <a:ea typeface="メイリオ" panose="020B0604030504040204" pitchFamily="50" charset="-128"/>
              </a:rPr>
              <a:t>Higher quality is guaranteed by the carrier</a:t>
            </a:r>
            <a:endPar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C0805BD1-F754-40EA-B6AE-BA777AE9A4C5}"/>
              </a:ext>
            </a:extLst>
          </p:cNvPr>
          <p:cNvSpPr/>
          <p:nvPr/>
        </p:nvSpPr>
        <p:spPr bwMode="auto">
          <a:xfrm>
            <a:off x="848545" y="5257255"/>
            <a:ext cx="1918889" cy="86409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Obstacle Isolation</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2" name="正方形/長方形 31">
            <a:extLst>
              <a:ext uri="{FF2B5EF4-FFF2-40B4-BE49-F238E27FC236}">
                <a16:creationId xmlns:a16="http://schemas.microsoft.com/office/drawing/2014/main" id="{0F7F60A5-98EB-477B-9B21-4B6EA930E369}"/>
              </a:ext>
            </a:extLst>
          </p:cNvPr>
          <p:cNvSpPr/>
          <p:nvPr/>
        </p:nvSpPr>
        <p:spPr bwMode="auto">
          <a:xfrm>
            <a:off x="2792761" y="5257255"/>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rPr>
              <a:t>Since it depends on the Internet, it is difficult to verify outside the range held by the company.</a:t>
            </a:r>
          </a:p>
        </p:txBody>
      </p:sp>
      <p:sp>
        <p:nvSpPr>
          <p:cNvPr id="33" name="正方形/長方形 32">
            <a:extLst>
              <a:ext uri="{FF2B5EF4-FFF2-40B4-BE49-F238E27FC236}">
                <a16:creationId xmlns:a16="http://schemas.microsoft.com/office/drawing/2014/main" id="{415B544B-C992-43DD-9295-4BD2D5CDE66C}"/>
              </a:ext>
            </a:extLst>
          </p:cNvPr>
          <p:cNvSpPr/>
          <p:nvPr/>
        </p:nvSpPr>
        <p:spPr bwMode="auto">
          <a:xfrm>
            <a:off x="5928262" y="5257255"/>
            <a:ext cx="3096343" cy="86409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marR="0" indent="-285750" defTabSz="914400" rtl="0" eaLnBrk="1" fontAlgn="base" latinLnBrk="0" hangingPunct="1">
              <a:lnSpc>
                <a:spcPct val="100000"/>
              </a:lnSpc>
              <a:spcBef>
                <a:spcPct val="0"/>
              </a:spcBef>
              <a:spcAft>
                <a:spcPct val="0"/>
              </a:spcAft>
              <a:buClrTx/>
              <a:buSzTx/>
              <a:buFont typeface="Wingdings" panose="05000000000000000000" pitchFamily="2" charset="2"/>
              <a:buChar char="ü"/>
              <a:tabLst/>
            </a:pPr>
            <a:r>
              <a:rPr kumimoji="1" lang="en-US" altLang="ja-JP" sz="1400" i="0" u="none" strike="noStrike" cap="none" normalizeH="0" baseline="0" dirty="0">
                <a:ln>
                  <a:noFill/>
                </a:ln>
                <a:effectLst/>
                <a:latin typeface="メイリオ" panose="020B0604030504040204" pitchFamily="50" charset="-128"/>
                <a:ea typeface="メイリオ" panose="020B0604030504040204" pitchFamily="50" charset="-128"/>
              </a:rPr>
              <a:t>Since the route is physically secured, verification is relatively easy.</a:t>
            </a:r>
          </a:p>
        </p:txBody>
      </p:sp>
    </p:spTree>
    <p:extLst>
      <p:ext uri="{BB962C8B-B14F-4D97-AF65-F5344CB8AC3E}">
        <p14:creationId xmlns:p14="http://schemas.microsoft.com/office/powerpoint/2010/main" val="2527110088"/>
      </p:ext>
    </p:extLst>
  </p:cSld>
  <p:clrMapOvr>
    <a:masterClrMapping/>
  </p:clrMapOvr>
  <mc:AlternateContent xmlns:mc="http://schemas.openxmlformats.org/markup-compatibility/2006" xmlns:p14="http://schemas.microsoft.com/office/powerpoint/2010/main">
    <mc:Choice Requires="p14">
      <p:transition spd="slow" p14:dur="2000" advTm="127694"/>
    </mc:Choice>
    <mc:Fallback xmlns="">
      <p:transition spd="slow" advTm="127694"/>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Direct Connect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77053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company you work for is currently migrating its infrastructure and applications to the </a:t>
            </a:r>
            <a:r>
              <a:rPr lang="en-US" altLang="ja-JP" dirty="0">
                <a:latin typeface="メイリオ" panose="020B0604030504040204" pitchFamily="50" charset="-128"/>
                <a:ea typeface="メイリオ" panose="020B0604030504040204" pitchFamily="50" charset="-128"/>
              </a:rPr>
              <a:t>AWS cloud. </a:t>
            </a:r>
            <a:r>
              <a:rPr lang="ja-JP" altLang="en-US" dirty="0">
                <a:latin typeface="メイリオ" panose="020B0604030504040204" pitchFamily="50" charset="-128"/>
                <a:ea typeface="メイリオ" panose="020B0604030504040204" pitchFamily="50" charset="-128"/>
              </a:rPr>
              <a:t>As a solution architect, you have implemented a connection configuration that uses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to connect to your on-premises environment.</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Select how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configuration should be implemented.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en-US" altLang="ja-JP" dirty="0">
                <a:latin typeface="メイリオ" panose="020B0604030504040204" pitchFamily="50" charset="-128"/>
                <a:ea typeface="メイリオ" panose="020B0604030504040204" pitchFamily="50" charset="-128"/>
              </a:rPr>
              <a:t>Install the customer gateway device in your on-premises environment and connect to the Direct Connect device.</a:t>
            </a:r>
          </a:p>
          <a:p>
            <a:pPr marL="342900" indent="-342900">
              <a:buAutoNum type="arabicParenR"/>
            </a:pPr>
            <a:r>
              <a:rPr lang="en-US" altLang="ja-JP" dirty="0">
                <a:latin typeface="メイリオ" panose="020B0604030504040204" pitchFamily="50" charset="-128"/>
                <a:ea typeface="メイリオ" panose="020B0604030504040204" pitchFamily="50" charset="-128"/>
              </a:rPr>
              <a:t>Install a virtual private gateway on the Amazon VPC side to connect to a Direct Connect device.</a:t>
            </a:r>
          </a:p>
          <a:p>
            <a:pPr marL="342900" indent="-342900">
              <a:buAutoNum type="arabicParenR"/>
            </a:pPr>
            <a:r>
              <a:rPr lang="en-US" altLang="ja-JP" dirty="0">
                <a:latin typeface="メイリオ" panose="020B0604030504040204" pitchFamily="50" charset="-128"/>
                <a:ea typeface="メイリオ" panose="020B0604030504040204" pitchFamily="50" charset="-128"/>
              </a:rPr>
              <a:t>Install a virtual private gateway in your on-premises environment to connect to Direct Connect devices.</a:t>
            </a:r>
          </a:p>
          <a:p>
            <a:pPr marL="342900" indent="-342900">
              <a:buAutoNum type="arabicParenR"/>
            </a:pPr>
            <a:r>
              <a:rPr lang="en-US" altLang="ja-JP" dirty="0">
                <a:latin typeface="メイリオ" panose="020B0604030504040204" pitchFamily="50" charset="-128"/>
                <a:ea typeface="メイリオ" panose="020B0604030504040204" pitchFamily="50" charset="-128"/>
              </a:rPr>
              <a:t>Install a customer gateway device on the Amazon VPC side and connect to the Direct Connect device.</a:t>
            </a:r>
          </a:p>
          <a:p>
            <a:pPr marL="342900" indent="-342900">
              <a:buAutoNum type="arabicParenR"/>
            </a:pPr>
            <a:r>
              <a:rPr lang="en-US" altLang="ja-JP" dirty="0">
                <a:latin typeface="メイリオ" panose="020B0604030504040204" pitchFamily="50" charset="-128"/>
                <a:ea typeface="メイリオ" panose="020B0604030504040204" pitchFamily="50" charset="-128"/>
              </a:rPr>
              <a:t>Set up a private virtual interface in your on-premises environment to connect to your Direct Connect device.</a:t>
            </a: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54020364"/>
      </p:ext>
    </p:extLst>
  </p:cSld>
  <p:clrMapOvr>
    <a:masterClrMapping/>
  </p:clrMapOvr>
  <mc:AlternateContent xmlns:mc="http://schemas.openxmlformats.org/markup-compatibility/2006" xmlns:p14="http://schemas.microsoft.com/office/powerpoint/2010/main">
    <mc:Choice Requires="p14">
      <p:transition spd="slow" p14:dur="2000" advTm="8614"/>
    </mc:Choice>
    <mc:Fallback xmlns="">
      <p:transition spd="slow" advTm="8614"/>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Direct Connect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Connect a leased line connection to the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environment by physically connecting your on-premises environment to a </a:t>
            </a:r>
            <a:r>
              <a:rPr lang="en-US" altLang="ja-JP" sz="2400" dirty="0">
                <a:solidFill>
                  <a:srgbClr val="002060"/>
                </a:solidFill>
                <a:latin typeface="メイリオ" panose="020B0604030504040204" pitchFamily="50" charset="-128"/>
                <a:ea typeface="メイリオ" panose="020B0604030504040204" pitchFamily="50" charset="-128"/>
              </a:rPr>
              <a:t>Direct Connect </a:t>
            </a:r>
            <a:r>
              <a:rPr lang="ja-JP" altLang="en-US" sz="2400" dirty="0">
                <a:solidFill>
                  <a:srgbClr val="002060"/>
                </a:solidFill>
                <a:latin typeface="メイリオ" panose="020B0604030504040204" pitchFamily="50" charset="-128"/>
                <a:ea typeface="メイリオ" panose="020B0604030504040204" pitchFamily="50" charset="-128"/>
              </a:rPr>
              <a:t>location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3" name="テキスト ボックス 8">
            <a:extLst>
              <a:ext uri="{FF2B5EF4-FFF2-40B4-BE49-F238E27FC236}">
                <a16:creationId xmlns:a16="http://schemas.microsoft.com/office/drawing/2014/main" id="{9A4C788E-5D8C-4426-B657-C231AD08E7D7}"/>
              </a:ext>
            </a:extLst>
          </p:cNvPr>
          <p:cNvSpPr txBox="1"/>
          <p:nvPr/>
        </p:nvSpPr>
        <p:spPr>
          <a:xfrm>
            <a:off x="4410032" y="3958449"/>
            <a:ext cx="697627" cy="553998"/>
          </a:xfrm>
          <a:prstGeom prst="rect">
            <a:avLst/>
          </a:prstGeom>
          <a:noFill/>
        </p:spPr>
        <p:txBody>
          <a:bodyPr wrap="none" rtlCol="0">
            <a:spAutoFit/>
          </a:bodyPr>
          <a:lstStyle/>
          <a:p>
            <a:pPr algn="ctr"/>
            <a:r>
              <a:rPr kumimoji="1" lang="en-US" altLang="ja-JP" sz="1000" dirty="0">
                <a:latin typeface="メイリオ" panose="020B0604030504040204" pitchFamily="50" charset="-128"/>
                <a:ea typeface="メイリオ" panose="020B0604030504040204" pitchFamily="50" charset="-128"/>
              </a:rPr>
              <a:t>Direct</a:t>
            </a:r>
            <a:br>
              <a:rPr kumimoji="1" lang="en-US" altLang="ja-JP" sz="1000" dirty="0">
                <a:latin typeface="メイリオ" panose="020B0604030504040204" pitchFamily="50" charset="-128"/>
                <a:ea typeface="メイリオ" panose="020B0604030504040204" pitchFamily="50" charset="-128"/>
              </a:rPr>
            </a:br>
            <a:r>
              <a:rPr kumimoji="1" lang="en-US" altLang="ja-JP" sz="1000" dirty="0">
                <a:latin typeface="メイリオ" panose="020B0604030504040204" pitchFamily="50" charset="-128"/>
                <a:ea typeface="メイリオ" panose="020B0604030504040204" pitchFamily="50" charset="-128"/>
              </a:rPr>
              <a:t> Connect</a:t>
            </a:r>
          </a:p>
          <a:p>
            <a:pPr algn="ctr"/>
            <a:r>
              <a:rPr lang="ja-JP" altLang="en-US" sz="1000" dirty="0">
                <a:latin typeface="メイリオ" panose="020B0604030504040204" pitchFamily="50" charset="-128"/>
                <a:ea typeface="メイリオ" panose="020B0604030504040204" pitchFamily="50" charset="-128"/>
              </a:rPr>
              <a:t>Devices</a:t>
            </a:r>
            <a:endParaRPr kumimoji="1" lang="ja-JP" altLang="en-US" sz="1000" dirty="0">
              <a:latin typeface="メイリオ" panose="020B0604030504040204" pitchFamily="50" charset="-128"/>
              <a:ea typeface="メイリオ" panose="020B0604030504040204" pitchFamily="50" charset="-128"/>
            </a:endParaRPr>
          </a:p>
        </p:txBody>
      </p:sp>
      <p:pic>
        <p:nvPicPr>
          <p:cNvPr id="20" name="図 2">
            <a:extLst>
              <a:ext uri="{FF2B5EF4-FFF2-40B4-BE49-F238E27FC236}">
                <a16:creationId xmlns:a16="http://schemas.microsoft.com/office/drawing/2014/main" id="{6569BA0E-AC69-4A79-A01A-3B9ECC91D65B}"/>
              </a:ext>
            </a:extLst>
          </p:cNvPr>
          <p:cNvPicPr>
            <a:picLocks noChangeAspect="1"/>
          </p:cNvPicPr>
          <p:nvPr/>
        </p:nvPicPr>
        <p:blipFill>
          <a:blip r:embed="rId3"/>
          <a:stretch>
            <a:fillRect/>
          </a:stretch>
        </p:blipFill>
        <p:spPr>
          <a:xfrm>
            <a:off x="629465" y="2495327"/>
            <a:ext cx="3312368" cy="1953323"/>
          </a:xfrm>
          <a:prstGeom prst="rect">
            <a:avLst/>
          </a:prstGeom>
        </p:spPr>
      </p:pic>
      <p:sp>
        <p:nvSpPr>
          <p:cNvPr id="24" name="正方形/長方形 3">
            <a:extLst>
              <a:ext uri="{FF2B5EF4-FFF2-40B4-BE49-F238E27FC236}">
                <a16:creationId xmlns:a16="http://schemas.microsoft.com/office/drawing/2014/main" id="{CA06B9AE-D64B-4A8C-B230-C31DA4165BFB}"/>
              </a:ext>
            </a:extLst>
          </p:cNvPr>
          <p:cNvSpPr/>
          <p:nvPr/>
        </p:nvSpPr>
        <p:spPr bwMode="auto">
          <a:xfrm>
            <a:off x="4229865" y="2495327"/>
            <a:ext cx="2376264" cy="2016224"/>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26" name="図 25" descr="音楽 が含まれている画像&#10;&#10;自動的に生成された説明">
            <a:extLst>
              <a:ext uri="{FF2B5EF4-FFF2-40B4-BE49-F238E27FC236}">
                <a16:creationId xmlns:a16="http://schemas.microsoft.com/office/drawing/2014/main" id="{732EA405-A462-46E9-92C3-66BC9AB9F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897" y="3135997"/>
            <a:ext cx="647700" cy="781050"/>
          </a:xfrm>
          <a:prstGeom prst="rect">
            <a:avLst/>
          </a:prstGeom>
        </p:spPr>
      </p:pic>
      <p:sp>
        <p:nvSpPr>
          <p:cNvPr id="29" name="正方形/長方形 13">
            <a:extLst>
              <a:ext uri="{FF2B5EF4-FFF2-40B4-BE49-F238E27FC236}">
                <a16:creationId xmlns:a16="http://schemas.microsoft.com/office/drawing/2014/main" id="{0D463395-37D7-4429-AF5F-A5819996728B}"/>
              </a:ext>
            </a:extLst>
          </p:cNvPr>
          <p:cNvSpPr/>
          <p:nvPr/>
        </p:nvSpPr>
        <p:spPr bwMode="auto">
          <a:xfrm>
            <a:off x="7139947" y="2501756"/>
            <a:ext cx="2269513" cy="2016224"/>
          </a:xfrm>
          <a:prstGeom prst="rect">
            <a:avLst/>
          </a:prstGeom>
          <a:solidFill>
            <a:srgbClr val="0070C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solidFill>
                  <a:schemeClr val="bg1"/>
                </a:solidFill>
                <a:latin typeface="メイリオ" panose="020B0604030504040204" pitchFamily="50" charset="-128"/>
                <a:ea typeface="メイリオ" panose="020B0604030504040204" pitchFamily="50" charset="-128"/>
              </a:rPr>
              <a:t>On-P</a:t>
            </a:r>
            <a:r>
              <a:rPr lang="en-US" altLang="ja-JP" dirty="0">
                <a:solidFill>
                  <a:schemeClr val="bg1"/>
                </a:solidFill>
                <a:latin typeface="メイリオ" panose="020B0604030504040204" pitchFamily="50" charset="-128"/>
                <a:ea typeface="メイリオ" panose="020B0604030504040204" pitchFamily="50" charset="-128"/>
              </a:rPr>
              <a:t>remises</a:t>
            </a:r>
            <a:r>
              <a:rPr lang="ja-JP" altLang="en-US" dirty="0">
                <a:solidFill>
                  <a:schemeClr val="bg1"/>
                </a:solidFill>
                <a:latin typeface="メイリオ" panose="020B0604030504040204" pitchFamily="50" charset="-128"/>
                <a:ea typeface="メイリオ" panose="020B0604030504040204" pitchFamily="50" charset="-128"/>
              </a:rPr>
              <a:t> Environment</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pic>
        <p:nvPicPr>
          <p:cNvPr id="30" name="図 14">
            <a:extLst>
              <a:ext uri="{FF2B5EF4-FFF2-40B4-BE49-F238E27FC236}">
                <a16:creationId xmlns:a16="http://schemas.microsoft.com/office/drawing/2014/main" id="{17E74CEC-4F68-4DC6-B0BF-56170EB20B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4672" y="3212730"/>
            <a:ext cx="590550" cy="619125"/>
          </a:xfrm>
          <a:prstGeom prst="rect">
            <a:avLst/>
          </a:prstGeom>
        </p:spPr>
      </p:pic>
      <p:pic>
        <p:nvPicPr>
          <p:cNvPr id="40" name="図 16">
            <a:extLst>
              <a:ext uri="{FF2B5EF4-FFF2-40B4-BE49-F238E27FC236}">
                <a16:creationId xmlns:a16="http://schemas.microsoft.com/office/drawing/2014/main" id="{F25FB232-823A-48AE-AC9D-5FE1C35BC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130" y="3212730"/>
            <a:ext cx="590550" cy="619125"/>
          </a:xfrm>
          <a:prstGeom prst="rect">
            <a:avLst/>
          </a:prstGeom>
        </p:spPr>
      </p:pic>
      <p:cxnSp>
        <p:nvCxnSpPr>
          <p:cNvPr id="43" name="直線コネクタ 19">
            <a:extLst>
              <a:ext uri="{FF2B5EF4-FFF2-40B4-BE49-F238E27FC236}">
                <a16:creationId xmlns:a16="http://schemas.microsoft.com/office/drawing/2014/main" id="{864CF80F-017E-4620-B27F-04F62E44037A}"/>
              </a:ext>
            </a:extLst>
          </p:cNvPr>
          <p:cNvCxnSpPr>
            <a:cxnSpLocks/>
            <a:stCxn id="26" idx="3"/>
            <a:endCxn id="30" idx="1"/>
          </p:cNvCxnSpPr>
          <p:nvPr/>
        </p:nvCxnSpPr>
        <p:spPr bwMode="auto">
          <a:xfrm flipV="1">
            <a:off x="5165597" y="3522293"/>
            <a:ext cx="1679075" cy="4229"/>
          </a:xfrm>
          <a:prstGeom prst="line">
            <a:avLst/>
          </a:prstGeom>
          <a:noFill/>
          <a:ln w="28575" cap="flat" cmpd="sng" algn="ctr">
            <a:solidFill>
              <a:srgbClr val="FF0000"/>
            </a:solidFill>
            <a:prstDash val="solid"/>
            <a:round/>
            <a:headEnd type="none" w="med" len="med"/>
            <a:tailEnd type="none" w="med" len="med"/>
          </a:ln>
          <a:effectLst/>
        </p:spPr>
      </p:cxnSp>
      <p:sp>
        <p:nvSpPr>
          <p:cNvPr id="44" name="正方形/長方形 10">
            <a:extLst>
              <a:ext uri="{FF2B5EF4-FFF2-40B4-BE49-F238E27FC236}">
                <a16:creationId xmlns:a16="http://schemas.microsoft.com/office/drawing/2014/main" id="{4341FCFC-D996-4DFD-8EFA-E5952F1FBB17}"/>
              </a:ext>
            </a:extLst>
          </p:cNvPr>
          <p:cNvSpPr/>
          <p:nvPr/>
        </p:nvSpPr>
        <p:spPr bwMode="auto">
          <a:xfrm>
            <a:off x="5703842" y="2825969"/>
            <a:ext cx="757715" cy="1206061"/>
          </a:xfrm>
          <a:prstGeom prst="rect">
            <a:avLst/>
          </a:prstGeom>
          <a:solidFill>
            <a:srgbClr val="0070C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In-house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Equipment</a:t>
            </a:r>
          </a:p>
        </p:txBody>
      </p:sp>
      <p:cxnSp>
        <p:nvCxnSpPr>
          <p:cNvPr id="45" name="直線コネクタ 23">
            <a:extLst>
              <a:ext uri="{FF2B5EF4-FFF2-40B4-BE49-F238E27FC236}">
                <a16:creationId xmlns:a16="http://schemas.microsoft.com/office/drawing/2014/main" id="{2ABE029B-0725-4E79-9E64-0BFFF5759B77}"/>
              </a:ext>
            </a:extLst>
          </p:cNvPr>
          <p:cNvCxnSpPr>
            <a:cxnSpLocks/>
            <a:endCxn id="26" idx="1"/>
          </p:cNvCxnSpPr>
          <p:nvPr/>
        </p:nvCxnSpPr>
        <p:spPr bwMode="auto">
          <a:xfrm flipV="1">
            <a:off x="4117038" y="3526522"/>
            <a:ext cx="400859" cy="2"/>
          </a:xfrm>
          <a:prstGeom prst="line">
            <a:avLst/>
          </a:prstGeom>
          <a:noFill/>
          <a:ln w="28575" cap="flat" cmpd="sng" algn="ctr">
            <a:solidFill>
              <a:srgbClr val="FF0000"/>
            </a:solidFill>
            <a:prstDash val="solid"/>
            <a:round/>
            <a:headEnd type="none" w="med" len="med"/>
            <a:tailEnd type="none" w="med" len="med"/>
          </a:ln>
          <a:effectLst/>
        </p:spPr>
      </p:cxnSp>
      <p:sp>
        <p:nvSpPr>
          <p:cNvPr id="46" name="テキスト ボックス 25">
            <a:extLst>
              <a:ext uri="{FF2B5EF4-FFF2-40B4-BE49-F238E27FC236}">
                <a16:creationId xmlns:a16="http://schemas.microsoft.com/office/drawing/2014/main" id="{E8576D90-8025-4D13-9A61-0F0A1E8BD4E9}"/>
              </a:ext>
            </a:extLst>
          </p:cNvPr>
          <p:cNvSpPr txBox="1"/>
          <p:nvPr/>
        </p:nvSpPr>
        <p:spPr>
          <a:xfrm>
            <a:off x="4192224" y="2098235"/>
            <a:ext cx="2488991" cy="461665"/>
          </a:xfrm>
          <a:prstGeom prst="rect">
            <a:avLst/>
          </a:prstGeom>
          <a:noFill/>
        </p:spPr>
        <p:txBody>
          <a:bodyPr wrap="square" rtlCol="0">
            <a:spAutoFit/>
          </a:bodyPr>
          <a:lstStyle/>
          <a:p>
            <a:pPr algn="ctr"/>
            <a:r>
              <a:rPr kumimoji="1" lang="en-US" altLang="ja-JP" sz="1200" dirty="0">
                <a:latin typeface="メイリオ" panose="020B0604030504040204" pitchFamily="50" charset="-128"/>
                <a:ea typeface="メイリオ" panose="020B0604030504040204" pitchFamily="50" charset="-128"/>
              </a:rPr>
              <a:t>Direct Connect</a:t>
            </a:r>
          </a:p>
          <a:p>
            <a:pPr algn="ctr"/>
            <a:r>
              <a:rPr kumimoji="1" lang="ja-JP" altLang="en-US" sz="1200" dirty="0">
                <a:latin typeface="メイリオ" panose="020B0604030504040204" pitchFamily="50" charset="-128"/>
                <a:ea typeface="メイリオ" panose="020B0604030504040204" pitchFamily="50" charset="-128"/>
              </a:rPr>
              <a:t>Location</a:t>
            </a:r>
          </a:p>
        </p:txBody>
      </p:sp>
      <p:sp>
        <p:nvSpPr>
          <p:cNvPr id="47" name="テキスト ボックス 27">
            <a:extLst>
              <a:ext uri="{FF2B5EF4-FFF2-40B4-BE49-F238E27FC236}">
                <a16:creationId xmlns:a16="http://schemas.microsoft.com/office/drawing/2014/main" id="{D96321AD-204B-4F39-BD1C-6952DC1C6F24}"/>
              </a:ext>
            </a:extLst>
          </p:cNvPr>
          <p:cNvSpPr txBox="1"/>
          <p:nvPr/>
        </p:nvSpPr>
        <p:spPr>
          <a:xfrm>
            <a:off x="5147636" y="3135997"/>
            <a:ext cx="503684" cy="646331"/>
          </a:xfrm>
          <a:prstGeom prst="rect">
            <a:avLst/>
          </a:prstGeom>
          <a:noFill/>
        </p:spPr>
        <p:txBody>
          <a:bodyPr wrap="square" rtlCol="0">
            <a:spAutoFit/>
          </a:bodyPr>
          <a:lstStyle/>
          <a:p>
            <a:pPr algn="ctr"/>
            <a:r>
              <a:rPr kumimoji="1" lang="en-US" altLang="ja-JP" sz="1200" dirty="0">
                <a:solidFill>
                  <a:srgbClr val="FF0000"/>
                </a:solidFill>
                <a:latin typeface="メイリオ" panose="020B0604030504040204" pitchFamily="50" charset="-128"/>
                <a:ea typeface="メイリオ" panose="020B0604030504040204" pitchFamily="50" charset="-128"/>
              </a:rPr>
              <a:t>10G</a:t>
            </a:r>
          </a:p>
          <a:p>
            <a:pPr algn="ctr"/>
            <a:r>
              <a:rPr kumimoji="1" lang="en-US" altLang="ja-JP" sz="1200" dirty="0">
                <a:solidFill>
                  <a:srgbClr val="FF0000"/>
                </a:solidFill>
                <a:latin typeface="メイリオ" panose="020B0604030504040204" pitchFamily="50" charset="-128"/>
                <a:ea typeface="メイリオ" panose="020B0604030504040204" pitchFamily="50" charset="-128"/>
              </a:rPr>
              <a:t>or</a:t>
            </a:r>
            <a:br>
              <a:rPr kumimoji="1" lang="en-US" altLang="ja-JP" sz="1200" dirty="0">
                <a:solidFill>
                  <a:srgbClr val="FF0000"/>
                </a:solidFill>
                <a:latin typeface="メイリオ" panose="020B0604030504040204" pitchFamily="50" charset="-128"/>
                <a:ea typeface="メイリオ" panose="020B0604030504040204" pitchFamily="50" charset="-128"/>
              </a:rPr>
            </a:br>
            <a:r>
              <a:rPr kumimoji="1" lang="en-US" altLang="ja-JP" sz="1200" dirty="0">
                <a:solidFill>
                  <a:srgbClr val="FF0000"/>
                </a:solidFill>
                <a:latin typeface="メイリオ" panose="020B0604030504040204" pitchFamily="50" charset="-128"/>
                <a:ea typeface="メイリオ" panose="020B0604030504040204" pitchFamily="50" charset="-128"/>
              </a:rPr>
              <a:t>1G</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42" name="テキスト ボックス 29">
            <a:extLst>
              <a:ext uri="{FF2B5EF4-FFF2-40B4-BE49-F238E27FC236}">
                <a16:creationId xmlns:a16="http://schemas.microsoft.com/office/drawing/2014/main" id="{AFF5AD39-C617-4BD3-9A64-0790DD2E2277}"/>
              </a:ext>
            </a:extLst>
          </p:cNvPr>
          <p:cNvSpPr txBox="1"/>
          <p:nvPr/>
        </p:nvSpPr>
        <p:spPr>
          <a:xfrm>
            <a:off x="3725356" y="3135101"/>
            <a:ext cx="1107996" cy="461665"/>
          </a:xfrm>
          <a:prstGeom prst="rect">
            <a:avLst/>
          </a:prstGeom>
          <a:noFill/>
        </p:spPr>
        <p:txBody>
          <a:bodyPr wrap="none" rtlCol="0">
            <a:spAutoFit/>
          </a:bodyPr>
          <a:lstStyle/>
          <a:p>
            <a:pPr algn="ctr"/>
            <a:r>
              <a:rPr lang="ja-JP" altLang="en-US" sz="1200" dirty="0">
                <a:latin typeface="メイリオ" panose="020B0604030504040204" pitchFamily="50" charset="-128"/>
                <a:ea typeface="メイリオ" panose="020B0604030504040204" pitchFamily="50" charset="-128"/>
              </a:rPr>
              <a:t>Private</a:t>
            </a:r>
            <a:endParaRPr lang="en-US" altLang="ja-JP" sz="1200" dirty="0">
              <a:latin typeface="メイリオ" panose="020B0604030504040204" pitchFamily="50" charset="-128"/>
              <a:ea typeface="メイリオ" panose="020B0604030504040204" pitchFamily="50" charset="-128"/>
            </a:endParaRPr>
          </a:p>
          <a:p>
            <a:pPr algn="ctr"/>
            <a:r>
              <a:rPr kumimoji="1" lang="en-US" altLang="ja-JP" sz="1200" dirty="0">
                <a:latin typeface="メイリオ" panose="020B0604030504040204" pitchFamily="50" charset="-128"/>
                <a:ea typeface="メイリオ" panose="020B0604030504040204" pitchFamily="50" charset="-128"/>
              </a:rPr>
              <a:t>VIF</a:t>
            </a:r>
            <a:endParaRPr kumimoji="1" lang="ja-JP" altLang="en-US" sz="1200" dirty="0">
              <a:latin typeface="メイリオ" panose="020B0604030504040204" pitchFamily="50" charset="-128"/>
              <a:ea typeface="メイリオ" panose="020B0604030504040204" pitchFamily="50" charset="-128"/>
            </a:endParaRPr>
          </a:p>
        </p:txBody>
      </p:sp>
      <p:sp>
        <p:nvSpPr>
          <p:cNvPr id="39" name="テキスト ボックス 29">
            <a:extLst>
              <a:ext uri="{FF2B5EF4-FFF2-40B4-BE49-F238E27FC236}">
                <a16:creationId xmlns:a16="http://schemas.microsoft.com/office/drawing/2014/main" id="{E2433BB9-C98D-4A9C-897B-D1D6DD047B14}"/>
              </a:ext>
            </a:extLst>
          </p:cNvPr>
          <p:cNvSpPr txBox="1"/>
          <p:nvPr/>
        </p:nvSpPr>
        <p:spPr>
          <a:xfrm>
            <a:off x="3180201" y="3958449"/>
            <a:ext cx="1210588" cy="400110"/>
          </a:xfrm>
          <a:prstGeom prst="rect">
            <a:avLst/>
          </a:prstGeom>
          <a:noFill/>
        </p:spPr>
        <p:txBody>
          <a:bodyPr wrap="none" rtlCol="0">
            <a:spAutoFit/>
          </a:bodyPr>
          <a:lstStyle/>
          <a:p>
            <a:pPr algn="ctr"/>
            <a:r>
              <a:rPr kumimoji="1" lang="ja-JP" altLang="en-US" sz="1000" dirty="0">
                <a:latin typeface="メイリオ" panose="020B0604030504040204" pitchFamily="50" charset="-128"/>
                <a:ea typeface="メイリオ" panose="020B0604030504040204" pitchFamily="50" charset="-128"/>
              </a:rPr>
              <a:t>Virtual Private</a:t>
            </a:r>
            <a:br>
              <a:rPr kumimoji="1" lang="en-US" altLang="ja-JP" sz="1000" dirty="0">
                <a:latin typeface="メイリオ" panose="020B0604030504040204" pitchFamily="50" charset="-128"/>
                <a:ea typeface="メイリオ" panose="020B0604030504040204" pitchFamily="50" charset="-128"/>
              </a:rPr>
            </a:br>
            <a:r>
              <a:rPr kumimoji="1" lang="ja-JP" altLang="en-US" sz="1000" dirty="0">
                <a:latin typeface="メイリオ" panose="020B0604030504040204" pitchFamily="50" charset="-128"/>
                <a:ea typeface="メイリオ" panose="020B0604030504040204" pitchFamily="50" charset="-128"/>
              </a:rPr>
              <a:t> Gateway</a:t>
            </a:r>
          </a:p>
        </p:txBody>
      </p:sp>
      <p:sp>
        <p:nvSpPr>
          <p:cNvPr id="38" name="テキスト ボックス 28">
            <a:extLst>
              <a:ext uri="{FF2B5EF4-FFF2-40B4-BE49-F238E27FC236}">
                <a16:creationId xmlns:a16="http://schemas.microsoft.com/office/drawing/2014/main" id="{61AD272E-8F20-462F-9566-60DD64640B5D}"/>
              </a:ext>
            </a:extLst>
          </p:cNvPr>
          <p:cNvSpPr txBox="1"/>
          <p:nvPr/>
        </p:nvSpPr>
        <p:spPr>
          <a:xfrm>
            <a:off x="6505272" y="3958449"/>
            <a:ext cx="954107" cy="400110"/>
          </a:xfrm>
          <a:prstGeom prst="rect">
            <a:avLst/>
          </a:prstGeom>
          <a:noFill/>
        </p:spPr>
        <p:txBody>
          <a:bodyPr wrap="none" rtlCol="0">
            <a:spAutoFit/>
          </a:bodyPr>
          <a:lstStyle/>
          <a:p>
            <a:pPr algn="ctr"/>
            <a:r>
              <a:rPr kumimoji="1" lang="ja-JP" altLang="en-US" sz="1000" dirty="0">
                <a:latin typeface="メイリオ" panose="020B0604030504040204" pitchFamily="50" charset="-128"/>
                <a:ea typeface="メイリオ" panose="020B0604030504040204" pitchFamily="50" charset="-128"/>
              </a:rPr>
              <a:t>Customer</a:t>
            </a:r>
            <a:endParaRPr kumimoji="1" lang="en-US" altLang="ja-JP" sz="1000" dirty="0">
              <a:latin typeface="メイリオ" panose="020B0604030504040204" pitchFamily="50" charset="-128"/>
              <a:ea typeface="メイリオ" panose="020B0604030504040204" pitchFamily="50" charset="-128"/>
            </a:endParaRPr>
          </a:p>
          <a:p>
            <a:pPr algn="ctr"/>
            <a:r>
              <a:rPr kumimoji="1" lang="ja-JP" altLang="en-US" sz="1000" dirty="0">
                <a:latin typeface="メイリオ" panose="020B0604030504040204" pitchFamily="50" charset="-128"/>
                <a:ea typeface="メイリオ" panose="020B0604030504040204" pitchFamily="50" charset="-128"/>
              </a:rPr>
              <a:t>Gateway</a:t>
            </a:r>
            <a:endParaRPr kumimoji="1" lang="en-US" altLang="ja-JP" sz="1000" dirty="0">
              <a:latin typeface="メイリオ" panose="020B0604030504040204" pitchFamily="50" charset="-128"/>
              <a:ea typeface="メイリオ" panose="020B0604030504040204" pitchFamily="50" charset="-128"/>
            </a:endParaRPr>
          </a:p>
        </p:txBody>
      </p:sp>
      <p:sp>
        <p:nvSpPr>
          <p:cNvPr id="41" name="テキスト ボックス 28">
            <a:extLst>
              <a:ext uri="{FF2B5EF4-FFF2-40B4-BE49-F238E27FC236}">
                <a16:creationId xmlns:a16="http://schemas.microsoft.com/office/drawing/2014/main" id="{8AAC7063-0BCF-4ACF-BB0C-D1F8F18803F0}"/>
              </a:ext>
            </a:extLst>
          </p:cNvPr>
          <p:cNvSpPr txBox="1"/>
          <p:nvPr/>
        </p:nvSpPr>
        <p:spPr>
          <a:xfrm>
            <a:off x="5556101" y="3994874"/>
            <a:ext cx="954107" cy="553998"/>
          </a:xfrm>
          <a:prstGeom prst="rect">
            <a:avLst/>
          </a:prstGeom>
          <a:noFill/>
        </p:spPr>
        <p:txBody>
          <a:bodyPr wrap="none" rtlCol="0">
            <a:spAutoFit/>
          </a:bodyPr>
          <a:lstStyle/>
          <a:p>
            <a:pPr algn="ctr"/>
            <a:r>
              <a:rPr kumimoji="1" lang="ja-JP" altLang="en-US" sz="1000" dirty="0">
                <a:latin typeface="メイリオ" panose="020B0604030504040204" pitchFamily="50" charset="-128"/>
                <a:ea typeface="メイリオ" panose="020B0604030504040204" pitchFamily="50" charset="-128"/>
              </a:rPr>
              <a:t>Customer</a:t>
            </a:r>
            <a:br>
              <a:rPr kumimoji="1" lang="en-US" altLang="ja-JP" sz="1000" dirty="0">
                <a:latin typeface="メイリオ" panose="020B0604030504040204" pitchFamily="50" charset="-128"/>
                <a:ea typeface="メイリオ" panose="020B0604030504040204" pitchFamily="50" charset="-128"/>
              </a:rPr>
            </a:br>
            <a:r>
              <a:rPr kumimoji="1" lang="ja-JP" altLang="en-US" sz="1000" dirty="0">
                <a:latin typeface="メイリオ" panose="020B0604030504040204" pitchFamily="50" charset="-128"/>
                <a:ea typeface="メイリオ" panose="020B0604030504040204" pitchFamily="50" charset="-128"/>
              </a:rPr>
              <a:t> Gateway</a:t>
            </a:r>
            <a:endParaRPr kumimoji="1" lang="en-US" altLang="ja-JP" sz="1000" dirty="0">
              <a:latin typeface="メイリオ" panose="020B0604030504040204" pitchFamily="50" charset="-128"/>
              <a:ea typeface="メイリオ" panose="020B0604030504040204" pitchFamily="50" charset="-128"/>
            </a:endParaRPr>
          </a:p>
          <a:p>
            <a:pPr algn="ctr"/>
            <a:r>
              <a:rPr lang="ja-JP" altLang="en-US" sz="1000" dirty="0">
                <a:latin typeface="メイリオ" panose="020B0604030504040204" pitchFamily="50" charset="-128"/>
                <a:ea typeface="メイリオ" panose="020B0604030504040204" pitchFamily="50" charset="-128"/>
              </a:rPr>
              <a:t>Devices</a:t>
            </a:r>
            <a:endParaRPr kumimoji="1" lang="ja-JP" altLang="en-US" sz="1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60308091"/>
      </p:ext>
    </p:extLst>
  </p:cSld>
  <p:clrMapOvr>
    <a:masterClrMapping/>
  </p:clrMapOvr>
  <mc:AlternateContent xmlns:mc="http://schemas.openxmlformats.org/markup-compatibility/2006" xmlns:p14="http://schemas.microsoft.com/office/powerpoint/2010/main">
    <mc:Choice Requires="p14">
      <p:transition spd="slow" p14:dur="2000" advTm="103350"/>
    </mc:Choice>
    <mc:Fallback xmlns="">
      <p:transition spd="slow" advTm="10335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rPr>
              <a:t>Inter-region connections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23220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global consulting firm with offices around the world is building an </a:t>
            </a:r>
            <a:r>
              <a:rPr lang="en-US" altLang="ja-JP" dirty="0">
                <a:latin typeface="メイリオ" panose="020B0604030504040204" pitchFamily="50" charset="-128"/>
                <a:ea typeface="メイリオ" panose="020B0604030504040204" pitchFamily="50" charset="-128"/>
              </a:rPr>
              <a:t>AWS-based </a:t>
            </a:r>
            <a:r>
              <a:rPr lang="ja-JP" altLang="en-US" dirty="0">
                <a:latin typeface="メイリオ" panose="020B0604030504040204" pitchFamily="50" charset="-128"/>
                <a:ea typeface="メイリオ" panose="020B0604030504040204" pitchFamily="50" charset="-128"/>
              </a:rPr>
              <a:t>document sharing system and plans to share country knowledge. To implement this mechanism,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need to implement high-bandwidth, low-latency connections to multiple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in multiple regions within the same account. Each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has a unique </a:t>
            </a:r>
            <a:r>
              <a:rPr lang="en-US" altLang="ja-JP" dirty="0">
                <a:latin typeface="メイリオ" panose="020B0604030504040204" pitchFamily="50" charset="-128"/>
                <a:ea typeface="メイリオ" panose="020B0604030504040204" pitchFamily="50" charset="-128"/>
              </a:rPr>
              <a:t>CIDR </a:t>
            </a:r>
            <a:r>
              <a:rPr lang="ja-JP" altLang="en-US" dirty="0">
                <a:latin typeface="メイリオ" panose="020B0604030504040204" pitchFamily="50" charset="-128"/>
                <a:ea typeface="メイリオ" panose="020B0604030504040204" pitchFamily="50" charset="-128"/>
              </a:rPr>
              <a:t>range.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best solution design that can meet this requirement?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gateway and create a customer virtual interface for each region.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a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connection from the office to the </a:t>
            </a:r>
            <a:r>
              <a:rPr lang="en-US" altLang="ja-JP" dirty="0">
                <a:latin typeface="メイリオ" panose="020B0604030504040204" pitchFamily="50" charset="-128"/>
                <a:ea typeface="メイリオ" panose="020B0604030504040204" pitchFamily="50" charset="-128"/>
              </a:rPr>
              <a:t>AWS region.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a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connection from the office to the </a:t>
            </a:r>
            <a:r>
              <a:rPr lang="en-US" altLang="ja-JP" dirty="0">
                <a:latin typeface="メイリオ" panose="020B0604030504040204" pitchFamily="50" charset="-128"/>
                <a:ea typeface="メイリオ" panose="020B0604030504040204" pitchFamily="50" charset="-128"/>
              </a:rPr>
              <a:t>AWS region.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a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connection to each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region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Create a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gateway and create a private virtual interface to each region.</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48532268"/>
      </p:ext>
    </p:extLst>
  </p:cSld>
  <p:clrMapOvr>
    <a:masterClrMapping/>
  </p:clrMapOvr>
  <mc:AlternateContent xmlns:mc="http://schemas.openxmlformats.org/markup-compatibility/2006" xmlns:p14="http://schemas.microsoft.com/office/powerpoint/2010/main">
    <mc:Choice Requires="p14">
      <p:transition spd="slow" p14:dur="2000" advTm="9692"/>
    </mc:Choice>
    <mc:Fallback xmlns="">
      <p:transition spd="slow" advTm="9692"/>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rPr>
              <a:t>Inter</a:t>
            </a:r>
            <a:r>
              <a:rPr kumimoji="0" lang="en-US" altLang="ja-JP" sz="3000" dirty="0">
                <a:solidFill>
                  <a:srgbClr val="000000"/>
                </a:solidFill>
                <a:latin typeface="メイリオ" pitchFamily="50" charset="-128"/>
                <a:ea typeface="メイリオ" pitchFamily="50" charset="-128"/>
              </a:rPr>
              <a:t>-</a:t>
            </a:r>
            <a:r>
              <a:rPr kumimoji="0" lang="ja-JP" altLang="en-US" sz="3000" dirty="0">
                <a:solidFill>
                  <a:srgbClr val="000000"/>
                </a:solidFill>
                <a:latin typeface="メイリオ" pitchFamily="50" charset="-128"/>
                <a:ea typeface="メイリオ" pitchFamily="50" charset="-128"/>
              </a:rPr>
              <a:t>regional Connections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Direct Connect gateway </a:t>
            </a:r>
            <a:r>
              <a:rPr lang="ja-JP" altLang="en-US" sz="2400" dirty="0">
                <a:solidFill>
                  <a:srgbClr val="002060"/>
                </a:solidFill>
                <a:latin typeface="メイリオ" panose="020B0604030504040204" pitchFamily="50" charset="-128"/>
                <a:ea typeface="メイリオ" panose="020B0604030504040204" pitchFamily="50" charset="-128"/>
              </a:rPr>
              <a:t>connects multiple </a:t>
            </a:r>
            <a:r>
              <a:rPr lang="en-US" altLang="ja-JP" sz="2400" dirty="0">
                <a:solidFill>
                  <a:srgbClr val="002060"/>
                </a:solidFill>
                <a:latin typeface="メイリオ" panose="020B0604030504040204" pitchFamily="50" charset="-128"/>
                <a:ea typeface="メイリオ" panose="020B0604030504040204" pitchFamily="50" charset="-128"/>
              </a:rPr>
              <a:t>VPCs </a:t>
            </a:r>
            <a:r>
              <a:rPr lang="ja-JP" altLang="en-US" sz="2400" dirty="0">
                <a:solidFill>
                  <a:srgbClr val="002060"/>
                </a:solidFill>
                <a:latin typeface="メイリオ" panose="020B0604030504040204" pitchFamily="50" charset="-128"/>
                <a:ea typeface="メイリオ" panose="020B0604030504040204" pitchFamily="50" charset="-128"/>
              </a:rPr>
              <a:t>in multiple regions from multiple </a:t>
            </a:r>
            <a:r>
              <a:rPr lang="en-US" altLang="ja-JP" sz="2400" dirty="0">
                <a:solidFill>
                  <a:srgbClr val="002060"/>
                </a:solidFill>
                <a:latin typeface="メイリオ" panose="020B0604030504040204" pitchFamily="50" charset="-128"/>
                <a:ea typeface="メイリオ" panose="020B0604030504040204" pitchFamily="50" charset="-128"/>
              </a:rPr>
              <a:t>AZs </a:t>
            </a:r>
            <a:r>
              <a:rPr lang="ja-JP" altLang="en-US" sz="2400" dirty="0">
                <a:solidFill>
                  <a:srgbClr val="002060"/>
                </a:solidFill>
                <a:latin typeface="メイリオ" panose="020B0604030504040204" pitchFamily="50" charset="-128"/>
                <a:ea typeface="メイリオ" panose="020B0604030504040204" pitchFamily="50" charset="-128"/>
              </a:rPr>
              <a:t>in multiple regions belonging to the same account</a:t>
            </a:r>
          </a:p>
        </p:txBody>
      </p:sp>
      <p:pic>
        <p:nvPicPr>
          <p:cNvPr id="1026" name="Picture 2" descr="&#10;                Direct connect gateway&#10;            ">
            <a:extLst>
              <a:ext uri="{FF2B5EF4-FFF2-40B4-BE49-F238E27FC236}">
                <a16:creationId xmlns:a16="http://schemas.microsoft.com/office/drawing/2014/main" id="{89D22726-3021-4B6A-8014-1ABCE9D42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2276872"/>
            <a:ext cx="7920880" cy="34929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34F7BE3-4634-457B-A72F-93BEBF015ED9}"/>
              </a:ext>
            </a:extLst>
          </p:cNvPr>
          <p:cNvSpPr txBox="1"/>
          <p:nvPr/>
        </p:nvSpPr>
        <p:spPr>
          <a:xfrm>
            <a:off x="992560" y="5943312"/>
            <a:ext cx="5544616" cy="215444"/>
          </a:xfrm>
          <a:prstGeom prst="rect">
            <a:avLst/>
          </a:prstGeom>
          <a:noFill/>
        </p:spPr>
        <p:txBody>
          <a:bodyPr wrap="square">
            <a:spAutoFit/>
          </a:bodyPr>
          <a:lstStyle/>
          <a:p>
            <a:r>
              <a:rPr lang="en-US" altLang="ja-JP" sz="800" dirty="0"/>
              <a:t>Reference: </a:t>
            </a:r>
            <a:r>
              <a:rPr lang="ja-JP" altLang="en-US" sz="800" dirty="0"/>
              <a:t>https://docs.aws.amazon.com/directconnect/latest/UserGuide/direct-connect-gateways-intro.html</a:t>
            </a:r>
          </a:p>
        </p:txBody>
      </p:sp>
      <p:sp>
        <p:nvSpPr>
          <p:cNvPr id="13" name="TextBox 12">
            <a:extLst>
              <a:ext uri="{FF2B5EF4-FFF2-40B4-BE49-F238E27FC236}">
                <a16:creationId xmlns:a16="http://schemas.microsoft.com/office/drawing/2014/main" id="{5E36F2B2-61A5-4D75-8309-8706BC11B54B}"/>
              </a:ext>
            </a:extLst>
          </p:cNvPr>
          <p:cNvSpPr txBox="1"/>
          <p:nvPr/>
        </p:nvSpPr>
        <p:spPr>
          <a:xfrm>
            <a:off x="2936776" y="3021330"/>
            <a:ext cx="1210588" cy="400110"/>
          </a:xfrm>
          <a:prstGeom prst="rect">
            <a:avLst/>
          </a:prstGeom>
          <a:solidFill>
            <a:schemeClr val="bg1"/>
          </a:solidFill>
          <a:ln>
            <a:solidFill>
              <a:srgbClr val="FF0000"/>
            </a:solidFill>
          </a:ln>
        </p:spPr>
        <p:txBody>
          <a:bodyPr wrap="none" rtlCol="0">
            <a:spAutoFit/>
          </a:bodyPr>
          <a:lstStyle/>
          <a:p>
            <a:r>
              <a:rPr kumimoji="1" lang="ja-JP" altLang="en-US" sz="1000" b="1" dirty="0">
                <a:solidFill>
                  <a:srgbClr val="FF0000"/>
                </a:solidFill>
                <a:latin typeface="メイリオ" panose="020B0604030504040204" pitchFamily="50" charset="-128"/>
                <a:ea typeface="メイリオ" panose="020B0604030504040204" pitchFamily="50" charset="-128"/>
              </a:rPr>
              <a:t>Virtual Private</a:t>
            </a:r>
            <a:endParaRPr kumimoji="1" lang="en-US" altLang="ja-JP" sz="1000" b="1" dirty="0">
              <a:solidFill>
                <a:srgbClr val="FF0000"/>
              </a:solidFill>
              <a:latin typeface="メイリオ" panose="020B0604030504040204" pitchFamily="50" charset="-128"/>
              <a:ea typeface="メイリオ" panose="020B0604030504040204" pitchFamily="50" charset="-128"/>
            </a:endParaRPr>
          </a:p>
          <a:p>
            <a:r>
              <a:rPr kumimoji="1" lang="ja-JP" altLang="en-US" sz="1000" b="1" dirty="0">
                <a:solidFill>
                  <a:srgbClr val="FF0000"/>
                </a:solidFill>
                <a:latin typeface="メイリオ" panose="020B0604030504040204" pitchFamily="50" charset="-128"/>
                <a:ea typeface="メイリオ" panose="020B0604030504040204" pitchFamily="50" charset="-128"/>
              </a:rPr>
              <a:t>Gateway</a:t>
            </a:r>
          </a:p>
        </p:txBody>
      </p:sp>
      <p:sp>
        <p:nvSpPr>
          <p:cNvPr id="17" name="TextBox 16">
            <a:extLst>
              <a:ext uri="{FF2B5EF4-FFF2-40B4-BE49-F238E27FC236}">
                <a16:creationId xmlns:a16="http://schemas.microsoft.com/office/drawing/2014/main" id="{03B60051-7F3E-4A03-B191-341D9F1D873F}"/>
              </a:ext>
            </a:extLst>
          </p:cNvPr>
          <p:cNvSpPr txBox="1"/>
          <p:nvPr/>
        </p:nvSpPr>
        <p:spPr>
          <a:xfrm>
            <a:off x="2798440" y="5543202"/>
            <a:ext cx="1584176" cy="400110"/>
          </a:xfrm>
          <a:prstGeom prst="rect">
            <a:avLst/>
          </a:prstGeom>
          <a:solidFill>
            <a:schemeClr val="bg1"/>
          </a:solidFill>
          <a:ln>
            <a:solidFill>
              <a:srgbClr val="FF0000"/>
            </a:solidFill>
          </a:ln>
        </p:spPr>
        <p:txBody>
          <a:bodyPr wrap="square" rtlCol="0">
            <a:spAutoFit/>
          </a:bodyPr>
          <a:lstStyle/>
          <a:p>
            <a:pPr algn="ctr"/>
            <a:r>
              <a:rPr lang="en-US" altLang="ja-JP" sz="1000" b="1" dirty="0">
                <a:solidFill>
                  <a:srgbClr val="FF0000"/>
                </a:solidFill>
                <a:latin typeface="メイリオ" panose="020B0604030504040204" pitchFamily="50" charset="-128"/>
                <a:ea typeface="メイリオ" panose="020B0604030504040204" pitchFamily="50" charset="-128"/>
              </a:rPr>
              <a:t>Direct Connect</a:t>
            </a:r>
          </a:p>
          <a:p>
            <a:pPr algn="ctr"/>
            <a:r>
              <a:rPr kumimoji="1" lang="ja-JP" altLang="en-US" sz="1000" b="1" dirty="0">
                <a:solidFill>
                  <a:srgbClr val="FF0000"/>
                </a:solidFill>
                <a:latin typeface="メイリオ" panose="020B0604030504040204" pitchFamily="50" charset="-128"/>
                <a:ea typeface="メイリオ" panose="020B0604030504040204" pitchFamily="50" charset="-128"/>
              </a:rPr>
              <a:t>Gateway</a:t>
            </a:r>
          </a:p>
        </p:txBody>
      </p:sp>
    </p:spTree>
    <p:extLst>
      <p:ext uri="{BB962C8B-B14F-4D97-AF65-F5344CB8AC3E}">
        <p14:creationId xmlns:p14="http://schemas.microsoft.com/office/powerpoint/2010/main" val="4192281420"/>
      </p:ext>
    </p:extLst>
  </p:cSld>
  <p:clrMapOvr>
    <a:masterClrMapping/>
  </p:clrMapOvr>
  <mc:AlternateContent xmlns:mc="http://schemas.openxmlformats.org/markup-compatibility/2006" xmlns:p14="http://schemas.microsoft.com/office/powerpoint/2010/main">
    <mc:Choice Requires="p14">
      <p:transition spd="slow" p14:dur="2000" advTm="48417"/>
    </mc:Choice>
    <mc:Fallback xmlns="">
      <p:transition spd="slow" advTm="48417"/>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rgbClr val="000000"/>
                </a:solidFill>
                <a:latin typeface="メイリオ" pitchFamily="50" charset="-128"/>
                <a:ea typeface="メイリオ" pitchFamily="50" charset="-128"/>
                <a:cs typeface="メイリオ" pitchFamily="50" charset="-128"/>
              </a:rPr>
              <a:t>[Q] Site</a:t>
            </a:r>
            <a:r>
              <a:rPr kumimoji="0" lang="ja-JP" altLang="en-US" sz="2800" dirty="0">
                <a:solidFill>
                  <a:srgbClr val="000000"/>
                </a:solidFill>
                <a:latin typeface="メイリオ" pitchFamily="50" charset="-128"/>
                <a:ea typeface="メイリオ" pitchFamily="50" charset="-128"/>
                <a:cs typeface="メイリオ" pitchFamily="50" charset="-128"/>
              </a:rPr>
              <a:t>-to-site </a:t>
            </a:r>
            <a:r>
              <a:rPr kumimoji="0" lang="en-US" altLang="ja-JP" sz="2800" dirty="0">
                <a:solidFill>
                  <a:srgbClr val="000000"/>
                </a:solidFill>
                <a:latin typeface="メイリオ" pitchFamily="50" charset="-128"/>
                <a:ea typeface="メイリオ" pitchFamily="50" charset="-128"/>
                <a:cs typeface="メイリオ" pitchFamily="50" charset="-128"/>
              </a:rPr>
              <a:t>VPN </a:t>
            </a:r>
            <a:r>
              <a:rPr kumimoji="0" lang="ja-JP" altLang="en-US" sz="2800" dirty="0">
                <a:solidFill>
                  <a:srgbClr val="000000"/>
                </a:solidFill>
                <a:latin typeface="メイリオ" pitchFamily="50" charset="-128"/>
                <a:ea typeface="メイリオ" pitchFamily="50" charset="-128"/>
                <a:cs typeface="メイリオ" pitchFamily="50" charset="-128"/>
              </a:rPr>
              <a:t>connection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601533"/>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Retail </a:t>
            </a:r>
            <a:r>
              <a:rPr lang="en-US" altLang="ja-JP" dirty="0">
                <a:latin typeface="メイリオ" panose="020B0604030504040204" pitchFamily="50" charset="-128"/>
                <a:ea typeface="メイリオ" panose="020B0604030504040204" pitchFamily="50" charset="-128"/>
              </a:rPr>
              <a:t>Company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is</a:t>
            </a:r>
            <a:r>
              <a:rPr lang="ja-JP" altLang="en-US" dirty="0">
                <a:latin typeface="メイリオ" panose="020B0604030504040204" pitchFamily="50" charset="-128"/>
                <a:ea typeface="メイリオ" panose="020B0604030504040204" pitchFamily="50" charset="-128"/>
              </a:rPr>
              <a:t> planning to migrate to the </a:t>
            </a:r>
            <a:r>
              <a:rPr lang="en-US" altLang="ja-JP" dirty="0">
                <a:latin typeface="メイリオ" panose="020B0604030504040204" pitchFamily="50" charset="-128"/>
                <a:ea typeface="メイリオ" panose="020B0604030504040204" pitchFamily="50" charset="-128"/>
              </a:rPr>
              <a:t>AWS cloud </a:t>
            </a:r>
            <a:r>
              <a:rPr lang="ja-JP" altLang="en-US" dirty="0">
                <a:latin typeface="メイリオ" panose="020B0604030504040204" pitchFamily="50" charset="-128"/>
                <a:ea typeface="メイリオ" panose="020B0604030504040204" pitchFamily="50" charset="-128"/>
              </a:rPr>
              <a:t>using the Tokyo region. In order to do so, you need a configuration that connects your office to the </a:t>
            </a:r>
            <a:r>
              <a:rPr lang="en-US" altLang="ja-JP" dirty="0">
                <a:latin typeface="メイリオ" panose="020B0604030504040204" pitchFamily="50" charset="-128"/>
                <a:ea typeface="メイリオ" panose="020B0604030504040204" pitchFamily="50" charset="-128"/>
              </a:rPr>
              <a:t>AWS Cloud. </a:t>
            </a:r>
            <a:r>
              <a:rPr lang="ja-JP" altLang="en-US" dirty="0">
                <a:latin typeface="メイリオ" panose="020B0604030504040204" pitchFamily="50" charset="-128"/>
                <a:ea typeface="メイリオ" panose="020B0604030504040204" pitchFamily="50" charset="-128"/>
              </a:rPr>
              <a:t>As a solution architect, you have set up an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managed </a:t>
            </a:r>
            <a:r>
              <a:rPr lang="en-US" altLang="ja-JP" dirty="0" err="1">
                <a:latin typeface="メイリオ" panose="020B0604030504040204" pitchFamily="50" charset="-128"/>
                <a:ea typeface="メイリオ" panose="020B0604030504040204" pitchFamily="50" charset="-128"/>
              </a:rPr>
              <a:t>IPSec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connection between your remote on-premises network and a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over the Internet.</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represents the correct configuration of an </a:t>
            </a:r>
            <a:r>
              <a:rPr lang="en-US" altLang="ja-JP" dirty="0" err="1">
                <a:latin typeface="メイリオ" panose="020B0604030504040204" pitchFamily="50" charset="-128"/>
                <a:ea typeface="メイリオ" panose="020B0604030504040204" pitchFamily="50" charset="-128"/>
              </a:rPr>
              <a:t>IPSec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connection?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 virtual private gateway on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side of the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and create a customer gateway on the on-premises side of the </a:t>
            </a:r>
            <a:r>
              <a:rPr lang="en-US" altLang="ja-JP" dirty="0">
                <a:latin typeface="メイリオ" panose="020B0604030504040204" pitchFamily="50" charset="-128"/>
                <a:ea typeface="メイリオ" panose="020B0604030504040204" pitchFamily="50" charset="-128"/>
              </a:rPr>
              <a:t>VPN.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 virtual private gateway on the on-premises side of the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and create a customer gateway on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side of the </a:t>
            </a:r>
            <a:r>
              <a:rPr lang="en-US" altLang="ja-JP" dirty="0">
                <a:latin typeface="メイリオ" panose="020B0604030504040204" pitchFamily="50" charset="-128"/>
                <a:ea typeface="メイリオ" panose="020B0604030504040204" pitchFamily="50" charset="-128"/>
              </a:rPr>
              <a:t>VPN.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 virtual customer gateway on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side of the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and create a customer gateway on the on-premises side of the </a:t>
            </a:r>
            <a:r>
              <a:rPr lang="en-US" altLang="ja-JP" dirty="0">
                <a:latin typeface="メイリオ" panose="020B0604030504040204" pitchFamily="50" charset="-128"/>
                <a:ea typeface="メイリオ" panose="020B0604030504040204" pitchFamily="50" charset="-128"/>
              </a:rPr>
              <a:t>VPN.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 virtual customer gateway on the on-premises side of the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and create a customer gateway on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side of the </a:t>
            </a:r>
            <a:r>
              <a:rPr lang="en-US" altLang="ja-JP" dirty="0">
                <a:latin typeface="メイリオ" panose="020B0604030504040204" pitchFamily="50" charset="-128"/>
                <a:ea typeface="メイリオ" panose="020B0604030504040204" pitchFamily="50" charset="-128"/>
              </a:rPr>
              <a:t>VPN.</a:t>
            </a:r>
          </a:p>
          <a:p>
            <a:pPr marL="342900" indent="-342900">
              <a:lnSpc>
                <a:spcPct val="150000"/>
              </a:lnSpc>
              <a:buAutoNum type="arabicParenR"/>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44638215"/>
      </p:ext>
    </p:extLst>
  </p:cSld>
  <p:clrMapOvr>
    <a:masterClrMapping/>
  </p:clrMapOvr>
  <mc:AlternateContent xmlns:mc="http://schemas.openxmlformats.org/markup-compatibility/2006" xmlns:p14="http://schemas.microsoft.com/office/powerpoint/2010/main">
    <mc:Choice Requires="p14">
      <p:transition spd="slow" p14:dur="2000" advTm="13406"/>
    </mc:Choice>
    <mc:Fallback xmlns="">
      <p:transition spd="slow" advTm="13406"/>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Connect the virtual private gateway on the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side with a customer gateway device in an on-premises environment.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9" name="タイトル 1">
            <a:extLst>
              <a:ext uri="{FF2B5EF4-FFF2-40B4-BE49-F238E27FC236}">
                <a16:creationId xmlns:a16="http://schemas.microsoft.com/office/drawing/2014/main" id="{AE1B1119-652D-4F4D-B51B-9667E0EC473B}"/>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Site</a:t>
            </a:r>
            <a:r>
              <a:rPr kumimoji="0" lang="ja-JP" altLang="en-US" sz="3200" dirty="0">
                <a:solidFill>
                  <a:srgbClr val="000000"/>
                </a:solidFill>
                <a:latin typeface="メイリオ" pitchFamily="50" charset="-128"/>
                <a:ea typeface="メイリオ" pitchFamily="50" charset="-128"/>
                <a:cs typeface="メイリオ" pitchFamily="50" charset="-128"/>
              </a:rPr>
              <a:t>-to-site </a:t>
            </a:r>
            <a:r>
              <a:rPr kumimoji="0" lang="en-US" altLang="ja-JP" sz="3200" dirty="0">
                <a:solidFill>
                  <a:srgbClr val="000000"/>
                </a:solidFill>
                <a:latin typeface="メイリオ" pitchFamily="50" charset="-128"/>
                <a:ea typeface="メイリオ" pitchFamily="50" charset="-128"/>
                <a:cs typeface="メイリオ" pitchFamily="50" charset="-128"/>
              </a:rPr>
              <a:t>VPN </a:t>
            </a:r>
            <a:r>
              <a:rPr kumimoji="0" lang="ja-JP" altLang="en-US" sz="3200" dirty="0">
                <a:solidFill>
                  <a:srgbClr val="000000"/>
                </a:solidFill>
                <a:latin typeface="メイリオ" pitchFamily="50" charset="-128"/>
                <a:ea typeface="メイリオ" pitchFamily="50" charset="-128"/>
                <a:cs typeface="メイリオ" pitchFamily="50" charset="-128"/>
              </a:rPr>
              <a:t>connection</a:t>
            </a:r>
            <a:endParaRPr lang="en-US" altLang="ja-JP" sz="3000" dirty="0">
              <a:latin typeface="メイリオ" panose="020B0604030504040204" pitchFamily="50" charset="-128"/>
              <a:ea typeface="メイリオ" panose="020B0604030504040204" pitchFamily="50" charset="-128"/>
            </a:endParaRPr>
          </a:p>
        </p:txBody>
      </p:sp>
      <p:pic>
        <p:nvPicPr>
          <p:cNvPr id="7170" name="Picture 2">
            <a:extLst>
              <a:ext uri="{FF2B5EF4-FFF2-40B4-BE49-F238E27FC236}">
                <a16:creationId xmlns:a16="http://schemas.microsoft.com/office/drawing/2014/main" id="{C710F67E-BF0E-4EFE-B871-0557E1CB5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687" y="2392085"/>
            <a:ext cx="7555328" cy="222134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039CF0F-0A7F-4EF0-84CC-86C1294F0266}"/>
              </a:ext>
            </a:extLst>
          </p:cNvPr>
          <p:cNvSpPr txBox="1"/>
          <p:nvPr/>
        </p:nvSpPr>
        <p:spPr>
          <a:xfrm>
            <a:off x="1064568" y="5349981"/>
            <a:ext cx="4952526" cy="215444"/>
          </a:xfrm>
          <a:prstGeom prst="rect">
            <a:avLst/>
          </a:prstGeom>
          <a:noFill/>
        </p:spPr>
        <p:txBody>
          <a:bodyPr wrap="square">
            <a:spAutoFit/>
          </a:bodyPr>
          <a:lstStyle/>
          <a:p>
            <a:r>
              <a:rPr lang="en-US" altLang="ja-JP" sz="800"/>
              <a:t>Reference: </a:t>
            </a:r>
            <a:r>
              <a:rPr lang="ja-JP" altLang="en-US" sz="800" dirty="0"/>
              <a:t>https://docs.aws.amazon.com/ja_jp/vpn/latest/s2svpn/how_it_works.html</a:t>
            </a:r>
          </a:p>
        </p:txBody>
      </p:sp>
    </p:spTree>
    <p:extLst>
      <p:ext uri="{BB962C8B-B14F-4D97-AF65-F5344CB8AC3E}">
        <p14:creationId xmlns:p14="http://schemas.microsoft.com/office/powerpoint/2010/main" val="2085737727"/>
      </p:ext>
    </p:extLst>
  </p:cSld>
  <p:clrMapOvr>
    <a:masterClrMapping/>
  </p:clrMapOvr>
  <mc:AlternateContent xmlns:mc="http://schemas.openxmlformats.org/markup-compatibility/2006" xmlns:p14="http://schemas.microsoft.com/office/powerpoint/2010/main">
    <mc:Choice Requires="p14">
      <p:transition spd="slow" p14:dur="2000" advTm="30269"/>
    </mc:Choice>
    <mc:Fallback xmlns="">
      <p:transition spd="slow" advTm="3026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C4C83A-F449-4779-B8B8-7867944EE0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91" y="3080213"/>
            <a:ext cx="8446049" cy="1080120"/>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The use of custom sources</a:t>
            </a:r>
            <a:endParaRPr lang="en-US" altLang="ja-JP" sz="32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source of the security group can be a </a:t>
            </a:r>
            <a:r>
              <a:rPr lang="en-US" altLang="ja-JP" sz="2400" dirty="0">
                <a:solidFill>
                  <a:srgbClr val="002060"/>
                </a:solidFill>
                <a:latin typeface="メイリオ" panose="020B0604030504040204" pitchFamily="50" charset="-128"/>
                <a:ea typeface="メイリオ" panose="020B0604030504040204" pitchFamily="50" charset="-128"/>
              </a:rPr>
              <a:t>CIDR </a:t>
            </a:r>
            <a:r>
              <a:rPr lang="ja-JP" altLang="en-US" sz="2400" dirty="0">
                <a:solidFill>
                  <a:srgbClr val="002060"/>
                </a:solidFill>
                <a:latin typeface="メイリオ" panose="020B0604030504040204" pitchFamily="50" charset="-128"/>
                <a:ea typeface="メイリオ" panose="020B0604030504040204" pitchFamily="50" charset="-128"/>
              </a:rPr>
              <a:t>or a security group </a:t>
            </a:r>
            <a:r>
              <a:rPr lang="en-US" altLang="ja-JP" sz="2400" dirty="0">
                <a:solidFill>
                  <a:srgbClr val="002060"/>
                </a:solidFill>
                <a:latin typeface="メイリオ" panose="020B0604030504040204" pitchFamily="50" charset="-128"/>
                <a:ea typeface="メイリオ" panose="020B0604030504040204" pitchFamily="50" charset="-128"/>
              </a:rPr>
              <a:t>ID </a:t>
            </a:r>
            <a:r>
              <a:rPr lang="ja-JP" altLang="en-US" sz="2400" dirty="0">
                <a:solidFill>
                  <a:srgbClr val="002060"/>
                </a:solidFill>
                <a:latin typeface="メイリオ" panose="020B0604030504040204" pitchFamily="50" charset="-128"/>
                <a:ea typeface="メイリオ" panose="020B0604030504040204" pitchFamily="50" charset="-128"/>
              </a:rPr>
              <a:t>to control </a:t>
            </a:r>
            <a:r>
              <a:rPr lang="en-US" altLang="ja-JP" sz="2400" dirty="0">
                <a:solidFill>
                  <a:srgbClr val="002060"/>
                </a:solidFill>
                <a:latin typeface="メイリオ" panose="020B0604030504040204" pitchFamily="50" charset="-128"/>
                <a:ea typeface="メイリオ" panose="020B0604030504040204" pitchFamily="50" charset="-128"/>
              </a:rPr>
              <a:t>traffics</a:t>
            </a:r>
            <a:r>
              <a:rPr lang="ja-JP" altLang="en-US" sz="2400" dirty="0">
                <a:solidFill>
                  <a:srgbClr val="002060"/>
                </a:solidFill>
                <a:latin typeface="メイリオ" panose="020B0604030504040204" pitchFamily="50" charset="-128"/>
                <a:ea typeface="メイリオ" panose="020B0604030504040204" pitchFamily="50" charset="-128"/>
              </a:rPr>
              <a: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4" name="Rectangle: Rounded Corners 3">
            <a:extLst>
              <a:ext uri="{FF2B5EF4-FFF2-40B4-BE49-F238E27FC236}">
                <a16:creationId xmlns:a16="http://schemas.microsoft.com/office/drawing/2014/main" id="{819A4B05-98F8-47C8-9AF0-A8E1A5AC9E97}"/>
              </a:ext>
            </a:extLst>
          </p:cNvPr>
          <p:cNvSpPr/>
          <p:nvPr/>
        </p:nvSpPr>
        <p:spPr bwMode="auto">
          <a:xfrm>
            <a:off x="4808984" y="3645024"/>
            <a:ext cx="1152128" cy="504056"/>
          </a:xfrm>
          <a:prstGeom prst="roundRect">
            <a:avLst/>
          </a:prstGeom>
          <a:noFill/>
          <a:ln w="1270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5" name="Speech Bubble: Rectangle with Corners Rounded 4">
            <a:extLst>
              <a:ext uri="{FF2B5EF4-FFF2-40B4-BE49-F238E27FC236}">
                <a16:creationId xmlns:a16="http://schemas.microsoft.com/office/drawing/2014/main" id="{8103A6A6-A59D-452D-97C3-C60879EE190A}"/>
              </a:ext>
            </a:extLst>
          </p:cNvPr>
          <p:cNvSpPr/>
          <p:nvPr/>
        </p:nvSpPr>
        <p:spPr bwMode="auto">
          <a:xfrm>
            <a:off x="4160912" y="4581128"/>
            <a:ext cx="3456384" cy="1152128"/>
          </a:xfrm>
          <a:prstGeom prst="wedgeRoundRectCallout">
            <a:avLst>
              <a:gd name="adj1" fmla="val -14046"/>
              <a:gd name="adj2" fmla="val -90645"/>
              <a:gd name="adj3" fmla="val 1666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Specify the </a:t>
            </a:r>
            <a:r>
              <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IP </a:t>
            </a: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address or </a:t>
            </a:r>
            <a:r>
              <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CIDR.</a:t>
            </a:r>
          </a:p>
          <a:p>
            <a:pPr marL="0" marR="0" indent="0" algn="l" defTabSz="914400" rtl="0" eaLnBrk="1" fontAlgn="base" latinLnBrk="0" hangingPunct="1">
              <a:lnSpc>
                <a:spcPct val="100000"/>
              </a:lnSpc>
              <a:spcBef>
                <a:spcPct val="0"/>
              </a:spcBef>
              <a:spcAft>
                <a:spcPct val="0"/>
              </a:spcAft>
              <a:buClrTx/>
              <a:buSzTx/>
              <a:buFontTx/>
              <a:buNone/>
              <a:tabLst/>
            </a:pPr>
            <a:r>
              <a:rPr lang="en-US" altLang="ja-JP" dirty="0">
                <a:latin typeface="メイリオ" panose="020B0604030504040204" pitchFamily="50" charset="-128"/>
                <a:ea typeface="メイリオ" panose="020B0604030504040204" pitchFamily="50" charset="-128"/>
              </a:rPr>
              <a:t> or</a:t>
            </a:r>
            <a:endPar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a:latin typeface="メイリオ" panose="020B0604030504040204" pitchFamily="50" charset="-128"/>
                <a:ea typeface="メイリオ" panose="020B0604030504040204" pitchFamily="50" charset="-128"/>
              </a:rPr>
              <a:t>Security groups.</a:t>
            </a:r>
            <a:endPar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14032174"/>
      </p:ext>
    </p:extLst>
  </p:cSld>
  <p:clrMapOvr>
    <a:masterClrMapping/>
  </p:clrMapOvr>
  <mc:AlternateContent xmlns:mc="http://schemas.openxmlformats.org/markup-compatibility/2006" xmlns:p14="http://schemas.microsoft.com/office/powerpoint/2010/main">
    <mc:Choice Requires="p14">
      <p:transition spd="slow" p14:dur="2000" advTm="23942"/>
    </mc:Choice>
    <mc:Fallback xmlns="">
      <p:transition spd="slow" advTm="23942"/>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AWS-side virtual private gateway can also be a </a:t>
            </a:r>
            <a:r>
              <a:rPr lang="en-US" altLang="ja-JP" sz="2400" dirty="0">
                <a:solidFill>
                  <a:srgbClr val="002060"/>
                </a:solidFill>
                <a:latin typeface="メイリオ" panose="020B0604030504040204" pitchFamily="50" charset="-128"/>
                <a:ea typeface="メイリオ" panose="020B0604030504040204" pitchFamily="50" charset="-128"/>
              </a:rPr>
              <a:t>Transit Gateway</a:t>
            </a:r>
          </a:p>
        </p:txBody>
      </p:sp>
      <p:sp>
        <p:nvSpPr>
          <p:cNvPr id="9" name="タイトル 1">
            <a:extLst>
              <a:ext uri="{FF2B5EF4-FFF2-40B4-BE49-F238E27FC236}">
                <a16:creationId xmlns:a16="http://schemas.microsoft.com/office/drawing/2014/main" id="{AE1B1119-652D-4F4D-B51B-9667E0EC473B}"/>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Site</a:t>
            </a:r>
            <a:r>
              <a:rPr kumimoji="0" lang="ja-JP" altLang="en-US" sz="3200" dirty="0">
                <a:solidFill>
                  <a:srgbClr val="000000"/>
                </a:solidFill>
                <a:latin typeface="メイリオ" pitchFamily="50" charset="-128"/>
                <a:ea typeface="メイリオ" pitchFamily="50" charset="-128"/>
                <a:cs typeface="メイリオ" pitchFamily="50" charset="-128"/>
              </a:rPr>
              <a:t>-to-site </a:t>
            </a:r>
            <a:r>
              <a:rPr kumimoji="0" lang="en-US" altLang="ja-JP" sz="3200" dirty="0">
                <a:solidFill>
                  <a:srgbClr val="000000"/>
                </a:solidFill>
                <a:latin typeface="メイリオ" pitchFamily="50" charset="-128"/>
                <a:ea typeface="メイリオ" pitchFamily="50" charset="-128"/>
                <a:cs typeface="メイリオ" pitchFamily="50" charset="-128"/>
              </a:rPr>
              <a:t>VPN </a:t>
            </a:r>
            <a:r>
              <a:rPr kumimoji="0" lang="ja-JP" altLang="en-US" sz="3200" dirty="0">
                <a:solidFill>
                  <a:srgbClr val="000000"/>
                </a:solidFill>
                <a:latin typeface="メイリオ" pitchFamily="50" charset="-128"/>
                <a:ea typeface="メイリオ" pitchFamily="50" charset="-128"/>
                <a:cs typeface="メイリオ" pitchFamily="50" charset="-128"/>
              </a:rPr>
              <a:t>connection</a:t>
            </a:r>
            <a:endParaRPr lang="en-US" altLang="ja-JP" sz="3000" dirty="0">
              <a:latin typeface="メイリオ" panose="020B0604030504040204" pitchFamily="50" charset="-128"/>
              <a:ea typeface="メイリオ" panose="020B0604030504040204" pitchFamily="50" charset="-128"/>
            </a:endParaRPr>
          </a:p>
        </p:txBody>
      </p:sp>
      <p:pic>
        <p:nvPicPr>
          <p:cNvPr id="9218" name="Picture 2">
            <a:extLst>
              <a:ext uri="{FF2B5EF4-FFF2-40B4-BE49-F238E27FC236}">
                <a16:creationId xmlns:a16="http://schemas.microsoft.com/office/drawing/2014/main" id="{E9413227-B5AA-47CE-B544-2DE3EFBD9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600" y="2420888"/>
            <a:ext cx="7492055" cy="21891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8818E8-04E8-40DD-B42C-A7B634936B08}"/>
              </a:ext>
            </a:extLst>
          </p:cNvPr>
          <p:cNvSpPr txBox="1"/>
          <p:nvPr/>
        </p:nvSpPr>
        <p:spPr>
          <a:xfrm>
            <a:off x="1064568" y="5349981"/>
            <a:ext cx="4952526" cy="215444"/>
          </a:xfrm>
          <a:prstGeom prst="rect">
            <a:avLst/>
          </a:prstGeom>
          <a:noFill/>
        </p:spPr>
        <p:txBody>
          <a:bodyPr wrap="square">
            <a:spAutoFit/>
          </a:bodyPr>
          <a:lstStyle/>
          <a:p>
            <a:r>
              <a:rPr lang="en-US" altLang="ja-JP" sz="800" dirty="0"/>
              <a:t>Reference: </a:t>
            </a:r>
            <a:r>
              <a:rPr lang="ja-JP" altLang="en-US" sz="800" dirty="0"/>
              <a:t>https://docs.aws.amazon.com/ja_jp/vpn/latest/s2svpn/how_it_works.html</a:t>
            </a:r>
          </a:p>
        </p:txBody>
      </p:sp>
    </p:spTree>
    <p:extLst>
      <p:ext uri="{BB962C8B-B14F-4D97-AF65-F5344CB8AC3E}">
        <p14:creationId xmlns:p14="http://schemas.microsoft.com/office/powerpoint/2010/main" val="2775987135"/>
      </p:ext>
    </p:extLst>
  </p:cSld>
  <p:clrMapOvr>
    <a:masterClrMapping/>
  </p:clrMapOvr>
  <mc:AlternateContent xmlns:mc="http://schemas.openxmlformats.org/markup-compatibility/2006" xmlns:p14="http://schemas.microsoft.com/office/powerpoint/2010/main">
    <mc:Choice Requires="p14">
      <p:transition spd="slow" p14:dur="2000" advTm="13837"/>
    </mc:Choice>
    <mc:Fallback xmlns="">
      <p:transition spd="slow" advTm="13837"/>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VPN </a:t>
            </a:r>
            <a:r>
              <a:rPr kumimoji="0" lang="en-US" altLang="ja-JP" sz="3000" dirty="0" err="1">
                <a:solidFill>
                  <a:srgbClr val="000000"/>
                </a:solidFill>
                <a:latin typeface="メイリオ" pitchFamily="50" charset="-128"/>
                <a:ea typeface="メイリオ" pitchFamily="50" charset="-128"/>
                <a:cs typeface="メイリオ" pitchFamily="50" charset="-128"/>
              </a:rPr>
              <a:t>CloudHub</a:t>
            </a:r>
            <a:endParaRPr kumimoji="0" lang="en-US" altLang="ja-JP" sz="3000" dirty="0">
              <a:solidFill>
                <a:srgbClr val="000000"/>
              </a:solidFill>
              <a:latin typeface="メイリオ" pitchFamily="50" charset="-128"/>
              <a:ea typeface="メイリオ" pitchFamily="50" charset="-128"/>
              <a:cs typeface="メイリオ"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Media companies use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in the Tokyo region to connect their offices to the </a:t>
            </a:r>
            <a:r>
              <a:rPr lang="en-US" altLang="ja-JP" dirty="0">
                <a:latin typeface="メイリオ" panose="020B0604030504040204" pitchFamily="50" charset="-128"/>
                <a:ea typeface="メイリオ" panose="020B0604030504040204" pitchFamily="50" charset="-128"/>
              </a:rPr>
              <a:t>AWS cloud. Its </a:t>
            </a:r>
            <a:r>
              <a:rPr lang="ja-JP" altLang="en-US" dirty="0">
                <a:latin typeface="メイリオ" panose="020B0604030504040204" pitchFamily="50" charset="-128"/>
                <a:ea typeface="メイリオ" panose="020B0604030504040204" pitchFamily="50" charset="-128"/>
              </a:rPr>
              <a:t>branches in Singapore and Sydney use a separate region and connect to the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using a site-to-site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connection. The company is looking for a solution to help its branches send and receive data to and from each other and the head office.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service that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VPN </a:t>
            </a:r>
            <a:r>
              <a:rPr lang="en-US" altLang="ja-JP" dirty="0" err="1">
                <a:latin typeface="メイリオ" panose="020B0604030504040204" pitchFamily="50" charset="-128"/>
                <a:ea typeface="メイリオ" panose="020B0604030504040204" pitchFamily="50" charset="-128"/>
              </a:rPr>
              <a:t>CloudHub</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Customer Gateway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Endpoints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Transit Gateway</a:t>
            </a:r>
          </a:p>
        </p:txBody>
      </p:sp>
    </p:spTree>
    <p:extLst>
      <p:ext uri="{BB962C8B-B14F-4D97-AF65-F5344CB8AC3E}">
        <p14:creationId xmlns:p14="http://schemas.microsoft.com/office/powerpoint/2010/main" val="1251381668"/>
      </p:ext>
    </p:extLst>
  </p:cSld>
  <p:clrMapOvr>
    <a:masterClrMapping/>
  </p:clrMapOvr>
  <mc:AlternateContent xmlns:mc="http://schemas.openxmlformats.org/markup-compatibility/2006" xmlns:p14="http://schemas.microsoft.com/office/powerpoint/2010/main">
    <mc:Choice Requires="p14">
      <p:transition spd="slow" p14:dur="2000" advTm="15096"/>
    </mc:Choice>
    <mc:Fallback xmlns="">
      <p:transition spd="slow" advTm="15096"/>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VPN </a:t>
            </a:r>
            <a:r>
              <a:rPr kumimoji="0" lang="en-US" altLang="ja-JP" sz="3000" dirty="0" err="1">
                <a:solidFill>
                  <a:srgbClr val="000000"/>
                </a:solidFill>
                <a:latin typeface="メイリオ" pitchFamily="50" charset="-128"/>
                <a:ea typeface="メイリオ" pitchFamily="50" charset="-128"/>
                <a:cs typeface="メイリオ" pitchFamily="50" charset="-128"/>
              </a:rPr>
              <a:t>CloudHub</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Multiple site-to-site </a:t>
            </a:r>
            <a:r>
              <a:rPr lang="en-US" altLang="ja-JP" sz="2400" dirty="0">
                <a:solidFill>
                  <a:srgbClr val="002060"/>
                </a:solidFill>
                <a:latin typeface="メイリオ" panose="020B0604030504040204" pitchFamily="50" charset="-128"/>
                <a:ea typeface="メイリオ" panose="020B0604030504040204" pitchFamily="50" charset="-128"/>
              </a:rPr>
              <a:t>VPN </a:t>
            </a:r>
            <a:r>
              <a:rPr lang="ja-JP" altLang="en-US" sz="2400" dirty="0">
                <a:solidFill>
                  <a:srgbClr val="002060"/>
                </a:solidFill>
                <a:latin typeface="メイリオ" panose="020B0604030504040204" pitchFamily="50" charset="-128"/>
                <a:ea typeface="メイリオ" panose="020B0604030504040204" pitchFamily="50" charset="-128"/>
              </a:rPr>
              <a:t>connections can be combined to provide secure site-to-site communication.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42" name="Picture 2">
            <a:extLst>
              <a:ext uri="{FF2B5EF4-FFF2-40B4-BE49-F238E27FC236}">
                <a16:creationId xmlns:a16="http://schemas.microsoft.com/office/drawing/2014/main" id="{D34FDAD2-646B-4F97-937D-C13AC0C29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495" y="1772816"/>
            <a:ext cx="7303009" cy="37853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FF9C69-57A6-46E0-B159-2FFC03BEBE63}"/>
              </a:ext>
            </a:extLst>
          </p:cNvPr>
          <p:cNvSpPr txBox="1"/>
          <p:nvPr/>
        </p:nvSpPr>
        <p:spPr>
          <a:xfrm>
            <a:off x="1301494" y="5830202"/>
            <a:ext cx="5451705" cy="215444"/>
          </a:xfrm>
          <a:prstGeom prst="rect">
            <a:avLst/>
          </a:prstGeom>
          <a:noFill/>
        </p:spPr>
        <p:txBody>
          <a:bodyPr wrap="square">
            <a:spAutoFit/>
          </a:bodyPr>
          <a:lstStyle/>
          <a:p>
            <a:r>
              <a:rPr lang="en-US" altLang="ja-JP" sz="800" dirty="0"/>
              <a:t>Reference: </a:t>
            </a:r>
            <a:r>
              <a:rPr lang="ja-JP" altLang="en-US" sz="800" dirty="0"/>
              <a:t>https://docs.aws.amazon.com/whitepapers/latest/aws-vpc-connectivity-options/aws-vpn-cloudhub.html</a:t>
            </a:r>
          </a:p>
        </p:txBody>
      </p:sp>
    </p:spTree>
    <p:extLst>
      <p:ext uri="{BB962C8B-B14F-4D97-AF65-F5344CB8AC3E}">
        <p14:creationId xmlns:p14="http://schemas.microsoft.com/office/powerpoint/2010/main" val="514617119"/>
      </p:ext>
    </p:extLst>
  </p:cSld>
  <p:clrMapOvr>
    <a:masterClrMapping/>
  </p:clrMapOvr>
  <mc:AlternateContent xmlns:mc="http://schemas.openxmlformats.org/markup-compatibility/2006" xmlns:p14="http://schemas.microsoft.com/office/powerpoint/2010/main">
    <mc:Choice Requires="p14">
      <p:transition spd="slow" p14:dur="2000" advTm="15140"/>
    </mc:Choice>
    <mc:Fallback xmlns="">
      <p:transition spd="slow" advTm="1514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rgbClr val="000000"/>
                </a:solidFill>
                <a:latin typeface="メイリオ" pitchFamily="50" charset="-128"/>
                <a:ea typeface="メイリオ" pitchFamily="50" charset="-128"/>
                <a:cs typeface="メイリオ" pitchFamily="50" charset="-128"/>
              </a:rPr>
              <a:t>[Q] </a:t>
            </a:r>
            <a:r>
              <a:rPr lang="en-US" altLang="ja-JP" sz="3000" dirty="0">
                <a:latin typeface="メイリオ" panose="020B0604030504040204" pitchFamily="50" charset="-128"/>
                <a:ea typeface="メイリオ" panose="020B0604030504040204" pitchFamily="50" charset="-128"/>
              </a:rPr>
              <a:t>Direct Connect </a:t>
            </a:r>
            <a:r>
              <a:rPr lang="ja-JP" altLang="en-US" sz="3000" dirty="0">
                <a:latin typeface="メイリオ" panose="020B0604030504040204" pitchFamily="50" charset="-128"/>
                <a:ea typeface="メイリオ" panose="020B0604030504040204" pitchFamily="50" charset="-128"/>
              </a:rPr>
              <a:t>Redundancy</a:t>
            </a:r>
            <a:endParaRPr lang="en-US" altLang="ja-JP" sz="3000" dirty="0">
              <a:latin typeface="メイリオ" panose="020B0604030504040204" pitchFamily="50" charset="-128"/>
              <a:ea typeface="メイリオ" panose="020B0604030504040204" pitchFamily="50" charset="-128"/>
            </a:endParaRPr>
          </a:p>
          <a:p>
            <a:pPr algn="l"/>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uses </a:t>
            </a:r>
            <a:r>
              <a:rPr lang="en-US" altLang="ja-JP" dirty="0">
                <a:latin typeface="メイリオ" panose="020B0604030504040204" pitchFamily="50" charset="-128"/>
                <a:ea typeface="メイリオ" panose="020B0604030504040204" pitchFamily="50" charset="-128"/>
              </a:rPr>
              <a:t>Direct Connect to </a:t>
            </a:r>
            <a:r>
              <a:rPr lang="ja-JP" altLang="en-US" dirty="0">
                <a:latin typeface="メイリオ" panose="020B0604030504040204" pitchFamily="50" charset="-128"/>
                <a:ea typeface="メイリオ" panose="020B0604030504040204" pitchFamily="50" charset="-128"/>
              </a:rPr>
              <a:t>connect your office to the </a:t>
            </a:r>
            <a:r>
              <a:rPr lang="en-US" altLang="ja-JP" dirty="0">
                <a:latin typeface="メイリオ" panose="020B0604030504040204" pitchFamily="50" charset="-128"/>
                <a:ea typeface="メイリオ" panose="020B0604030504040204" pitchFamily="50" charset="-128"/>
              </a:rPr>
              <a:t>AWS cloud. </a:t>
            </a:r>
            <a:r>
              <a:rPr lang="ja-JP" altLang="en-US" dirty="0">
                <a:latin typeface="メイリオ" panose="020B0604030504040204" pitchFamily="50" charset="-128"/>
                <a:ea typeface="メイリオ" panose="020B0604030504040204" pitchFamily="50" charset="-128"/>
              </a:rPr>
              <a:t>However, the problem is that only one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connection is configured and redundancy is not ensured. As a solution architect, you have been asked to increase the redundancy of the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connection. A cost-optimized configuration is required.</a:t>
            </a:r>
            <a:endParaRPr lang="en-US" altLang="ja-JP">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solution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 a redundant configuration with dual </a:t>
            </a:r>
            <a:r>
              <a:rPr lang="en-US" altLang="ja-JP" dirty="0">
                <a:latin typeface="メイリオ" panose="020B0604030504040204" pitchFamily="50" charset="-128"/>
                <a:ea typeface="メイリオ" panose="020B0604030504040204" pitchFamily="50" charset="-128"/>
              </a:rPr>
              <a:t>Direct Connect </a:t>
            </a:r>
            <a:r>
              <a:rPr lang="ja-JP" altLang="en-US" dirty="0">
                <a:latin typeface="メイリオ" panose="020B0604030504040204" pitchFamily="50" charset="-128"/>
                <a:ea typeface="メイリオ" panose="020B0604030504040204" pitchFamily="50" charset="-128"/>
              </a:rPr>
              <a:t>settings.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 site-to-site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as a backup connection.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 site-to-site </a:t>
            </a:r>
            <a:r>
              <a:rPr lang="en-US" altLang="ja-JP" dirty="0">
                <a:latin typeface="メイリオ" panose="020B0604030504040204" pitchFamily="50" charset="-128"/>
                <a:ea typeface="メイリオ" panose="020B0604030504040204" pitchFamily="50" charset="-128"/>
              </a:rPr>
              <a:t>VPN </a:t>
            </a:r>
            <a:r>
              <a:rPr lang="ja-JP" altLang="en-US" dirty="0">
                <a:latin typeface="メイリオ" panose="020B0604030504040204" pitchFamily="50" charset="-128"/>
                <a:ea typeface="メイリオ" panose="020B0604030504040204" pitchFamily="50" charset="-128"/>
              </a:rPr>
              <a:t>as the primary connection.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an output-only Internet gateway as a backup connection.</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6815310"/>
      </p:ext>
    </p:extLst>
  </p:cSld>
  <p:clrMapOvr>
    <a:masterClrMapping/>
  </p:clrMapOvr>
  <mc:AlternateContent xmlns:mc="http://schemas.openxmlformats.org/markup-compatibility/2006" xmlns:p14="http://schemas.microsoft.com/office/powerpoint/2010/main">
    <mc:Choice Requires="p14">
      <p:transition spd="slow" p14:dur="2000" advTm="4494"/>
    </mc:Choice>
    <mc:Fallback xmlns="">
      <p:transition spd="slow" advTm="4494"/>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Direct Connect </a:t>
            </a:r>
            <a:r>
              <a:rPr lang="ja-JP" altLang="en-US" sz="3000" dirty="0">
                <a:latin typeface="メイリオ" panose="020B0604030504040204" pitchFamily="50" charset="-128"/>
                <a:ea typeface="メイリオ" panose="020B0604030504040204" pitchFamily="50" charset="-128"/>
              </a:rPr>
              <a:t>Redundancy</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b="0" i="0" dirty="0">
                <a:solidFill>
                  <a:srgbClr val="002060"/>
                </a:solidFill>
                <a:effectLst/>
                <a:latin typeface="メイリオ" panose="020B0604030504040204" pitchFamily="50" charset="-128"/>
                <a:ea typeface="メイリオ" panose="020B0604030504040204" pitchFamily="50" charset="-128"/>
              </a:rPr>
              <a:t>VPN </a:t>
            </a:r>
            <a:r>
              <a:rPr lang="ja-JP" altLang="en-US" sz="2400" b="0" i="0" dirty="0">
                <a:solidFill>
                  <a:srgbClr val="002060"/>
                </a:solidFill>
                <a:effectLst/>
                <a:latin typeface="メイリオ" panose="020B0604030504040204" pitchFamily="50" charset="-128"/>
                <a:ea typeface="メイリオ" panose="020B0604030504040204" pitchFamily="50" charset="-128"/>
              </a:rPr>
              <a:t>connection redundancy is implemented by using </a:t>
            </a:r>
            <a:r>
              <a:rPr lang="en-US" altLang="ja-JP" sz="2400" b="0" i="0" dirty="0" err="1">
                <a:solidFill>
                  <a:srgbClr val="002060"/>
                </a:solidFill>
                <a:effectLst/>
                <a:latin typeface="メイリオ" panose="020B0604030504040204" pitchFamily="50" charset="-128"/>
                <a:ea typeface="メイリオ" panose="020B0604030504040204" pitchFamily="50" charset="-128"/>
              </a:rPr>
              <a:t>eBGP for </a:t>
            </a:r>
            <a:r>
              <a:rPr lang="ja-JP" altLang="en-US" sz="2400" b="0" i="0" dirty="0">
                <a:solidFill>
                  <a:srgbClr val="002060"/>
                </a:solidFill>
                <a:effectLst/>
                <a:latin typeface="メイリオ" panose="020B0604030504040204" pitchFamily="50" charset="-128"/>
                <a:ea typeface="メイリオ" panose="020B0604030504040204" pitchFamily="50" charset="-128"/>
              </a:rPr>
              <a:t>peer connections between sites, and then using </a:t>
            </a:r>
            <a:r>
              <a:rPr lang="en-US" altLang="ja-JP" sz="2400" b="0" i="0" dirty="0" err="1">
                <a:solidFill>
                  <a:srgbClr val="002060"/>
                </a:solidFill>
                <a:effectLst/>
                <a:latin typeface="メイリオ" panose="020B0604030504040204" pitchFamily="50" charset="-128"/>
                <a:ea typeface="メイリオ" panose="020B0604030504040204" pitchFamily="50" charset="-128"/>
              </a:rPr>
              <a:t>iBGP </a:t>
            </a:r>
            <a:r>
              <a:rPr lang="ja-JP" altLang="en-US" sz="2400" b="0" i="0" dirty="0">
                <a:solidFill>
                  <a:srgbClr val="002060"/>
                </a:solidFill>
                <a:effectLst/>
                <a:latin typeface="メイリオ" panose="020B0604030504040204" pitchFamily="50" charset="-128"/>
                <a:ea typeface="メイリオ" panose="020B0604030504040204" pitchFamily="50" charset="-128"/>
              </a:rPr>
              <a:t>for peer connections between the same sites.</a:t>
            </a:r>
          </a:p>
        </p:txBody>
      </p:sp>
      <p:sp>
        <p:nvSpPr>
          <p:cNvPr id="30" name="TextBox 29">
            <a:extLst>
              <a:ext uri="{FF2B5EF4-FFF2-40B4-BE49-F238E27FC236}">
                <a16:creationId xmlns:a16="http://schemas.microsoft.com/office/drawing/2014/main" id="{73042115-E5DA-42E5-A220-8D67BC788326}"/>
              </a:ext>
            </a:extLst>
          </p:cNvPr>
          <p:cNvSpPr txBox="1"/>
          <p:nvPr/>
        </p:nvSpPr>
        <p:spPr>
          <a:xfrm>
            <a:off x="6558679" y="4828623"/>
            <a:ext cx="3312542" cy="830997"/>
          </a:xfrm>
          <a:prstGeom prst="rect">
            <a:avLst/>
          </a:prstGeom>
          <a:noFill/>
        </p:spPr>
        <p:txBody>
          <a:bodyPr wrap="square">
            <a:spAutoFit/>
          </a:bodyPr>
          <a:lstStyle/>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Enter the public IP address of the customer gateway device.</a:t>
            </a:r>
            <a:endParaRPr lang="en-US" altLang="ja-JP" sz="1200"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200" dirty="0">
                <a:latin typeface="メイリオ" panose="020B0604030504040204" pitchFamily="50" charset="-128"/>
                <a:ea typeface="メイリオ" panose="020B0604030504040204" pitchFamily="50" charset="-128"/>
              </a:rPr>
              <a:t>Add a network prefix to advertise, if necessary</a:t>
            </a:r>
          </a:p>
        </p:txBody>
      </p:sp>
      <p:sp>
        <p:nvSpPr>
          <p:cNvPr id="2048" name="TextBox 2047">
            <a:extLst>
              <a:ext uri="{FF2B5EF4-FFF2-40B4-BE49-F238E27FC236}">
                <a16:creationId xmlns:a16="http://schemas.microsoft.com/office/drawing/2014/main" id="{9B65F97E-8A2E-4289-8FE8-E6C9F86EDD0D}"/>
              </a:ext>
            </a:extLst>
          </p:cNvPr>
          <p:cNvSpPr txBox="1"/>
          <p:nvPr/>
        </p:nvSpPr>
        <p:spPr>
          <a:xfrm>
            <a:off x="558350" y="4871691"/>
            <a:ext cx="3312368" cy="1015663"/>
          </a:xfrm>
          <a:prstGeom prst="rect">
            <a:avLst/>
          </a:prstGeom>
          <a:noFill/>
        </p:spPr>
        <p:txBody>
          <a:bodyPr wrap="square">
            <a:spAutoFit/>
          </a:bodyPr>
          <a:lstStyle/>
          <a:p>
            <a:r>
              <a:rPr lang="ja-JP" altLang="en-US" sz="1200" dirty="0">
                <a:latin typeface="メイリオ" panose="020B0604030504040204" pitchFamily="50" charset="-128"/>
                <a:ea typeface="メイリオ" panose="020B0604030504040204" pitchFamily="50" charset="-128"/>
              </a:rPr>
              <a:t>A virtual private gateway is used to set up a VPN that can be used in conjunction with DirectConnect to encrypt all data passing through a DirectConnect link.</a:t>
            </a:r>
          </a:p>
        </p:txBody>
      </p:sp>
      <p:sp>
        <p:nvSpPr>
          <p:cNvPr id="24" name="テキスト ボックス 8">
            <a:extLst>
              <a:ext uri="{FF2B5EF4-FFF2-40B4-BE49-F238E27FC236}">
                <a16:creationId xmlns:a16="http://schemas.microsoft.com/office/drawing/2014/main" id="{B8F44E41-EE8A-48EC-97A6-0FAF0FC346BA}"/>
              </a:ext>
            </a:extLst>
          </p:cNvPr>
          <p:cNvSpPr txBox="1"/>
          <p:nvPr/>
        </p:nvSpPr>
        <p:spPr>
          <a:xfrm>
            <a:off x="4410032" y="3958449"/>
            <a:ext cx="697627" cy="553998"/>
          </a:xfrm>
          <a:prstGeom prst="rect">
            <a:avLst/>
          </a:prstGeom>
          <a:noFill/>
        </p:spPr>
        <p:txBody>
          <a:bodyPr wrap="none" rtlCol="0">
            <a:spAutoFit/>
          </a:bodyPr>
          <a:lstStyle/>
          <a:p>
            <a:pPr algn="ctr"/>
            <a:r>
              <a:rPr kumimoji="1" lang="en-US" altLang="ja-JP" sz="1000" dirty="0">
                <a:latin typeface="メイリオ" panose="020B0604030504040204" pitchFamily="50" charset="-128"/>
                <a:ea typeface="メイリオ" panose="020B0604030504040204" pitchFamily="50" charset="-128"/>
              </a:rPr>
              <a:t>Direct</a:t>
            </a:r>
            <a:br>
              <a:rPr kumimoji="1" lang="en-US" altLang="ja-JP" sz="1000" dirty="0">
                <a:latin typeface="メイリオ" panose="020B0604030504040204" pitchFamily="50" charset="-128"/>
                <a:ea typeface="メイリオ" panose="020B0604030504040204" pitchFamily="50" charset="-128"/>
              </a:rPr>
            </a:br>
            <a:r>
              <a:rPr kumimoji="1" lang="en-US" altLang="ja-JP" sz="1000" dirty="0">
                <a:latin typeface="メイリオ" panose="020B0604030504040204" pitchFamily="50" charset="-128"/>
                <a:ea typeface="メイリオ" panose="020B0604030504040204" pitchFamily="50" charset="-128"/>
              </a:rPr>
              <a:t> Connect</a:t>
            </a:r>
          </a:p>
          <a:p>
            <a:pPr algn="ctr"/>
            <a:r>
              <a:rPr lang="ja-JP" altLang="en-US" sz="1000" dirty="0">
                <a:latin typeface="メイリオ" panose="020B0604030504040204" pitchFamily="50" charset="-128"/>
                <a:ea typeface="メイリオ" panose="020B0604030504040204" pitchFamily="50" charset="-128"/>
              </a:rPr>
              <a:t>Devices</a:t>
            </a:r>
            <a:endParaRPr kumimoji="1" lang="ja-JP" altLang="en-US" sz="1000" dirty="0">
              <a:latin typeface="メイリオ" panose="020B0604030504040204" pitchFamily="50" charset="-128"/>
              <a:ea typeface="メイリオ" panose="020B0604030504040204" pitchFamily="50" charset="-128"/>
            </a:endParaRPr>
          </a:p>
        </p:txBody>
      </p:sp>
      <p:pic>
        <p:nvPicPr>
          <p:cNvPr id="25" name="図 2">
            <a:extLst>
              <a:ext uri="{FF2B5EF4-FFF2-40B4-BE49-F238E27FC236}">
                <a16:creationId xmlns:a16="http://schemas.microsoft.com/office/drawing/2014/main" id="{7C57E6C9-3EE0-4DC4-87AC-E6C8A29CB49B}"/>
              </a:ext>
            </a:extLst>
          </p:cNvPr>
          <p:cNvPicPr>
            <a:picLocks noChangeAspect="1"/>
          </p:cNvPicPr>
          <p:nvPr/>
        </p:nvPicPr>
        <p:blipFill>
          <a:blip r:embed="rId3"/>
          <a:stretch>
            <a:fillRect/>
          </a:stretch>
        </p:blipFill>
        <p:spPr>
          <a:xfrm>
            <a:off x="629465" y="2495327"/>
            <a:ext cx="3312368" cy="1953323"/>
          </a:xfrm>
          <a:prstGeom prst="rect">
            <a:avLst/>
          </a:prstGeom>
        </p:spPr>
      </p:pic>
      <p:sp>
        <p:nvSpPr>
          <p:cNvPr id="28" name="正方形/長方形 3">
            <a:extLst>
              <a:ext uri="{FF2B5EF4-FFF2-40B4-BE49-F238E27FC236}">
                <a16:creationId xmlns:a16="http://schemas.microsoft.com/office/drawing/2014/main" id="{BCE63753-A0B9-4802-A5F1-3DBFA1F4415A}"/>
              </a:ext>
            </a:extLst>
          </p:cNvPr>
          <p:cNvSpPr/>
          <p:nvPr/>
        </p:nvSpPr>
        <p:spPr bwMode="auto">
          <a:xfrm>
            <a:off x="4229865" y="2495327"/>
            <a:ext cx="2376264" cy="2016224"/>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29" name="図 28" descr="音楽 が含まれている画像&#10;&#10;自動的に生成された説明">
            <a:extLst>
              <a:ext uri="{FF2B5EF4-FFF2-40B4-BE49-F238E27FC236}">
                <a16:creationId xmlns:a16="http://schemas.microsoft.com/office/drawing/2014/main" id="{86EFA175-90C7-44AB-A320-D74289EBF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897" y="3135997"/>
            <a:ext cx="647700" cy="781050"/>
          </a:xfrm>
          <a:prstGeom prst="rect">
            <a:avLst/>
          </a:prstGeom>
        </p:spPr>
      </p:pic>
      <p:sp>
        <p:nvSpPr>
          <p:cNvPr id="32" name="正方形/長方形 13">
            <a:extLst>
              <a:ext uri="{FF2B5EF4-FFF2-40B4-BE49-F238E27FC236}">
                <a16:creationId xmlns:a16="http://schemas.microsoft.com/office/drawing/2014/main" id="{2BA60D68-7B2E-4532-BC2D-F3E09D4DC6A8}"/>
              </a:ext>
            </a:extLst>
          </p:cNvPr>
          <p:cNvSpPr/>
          <p:nvPr/>
        </p:nvSpPr>
        <p:spPr bwMode="auto">
          <a:xfrm>
            <a:off x="7139947" y="2501756"/>
            <a:ext cx="2269513" cy="2016224"/>
          </a:xfrm>
          <a:prstGeom prst="rect">
            <a:avLst/>
          </a:prstGeom>
          <a:solidFill>
            <a:srgbClr val="0070C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solidFill>
                  <a:schemeClr val="bg1"/>
                </a:solidFill>
                <a:latin typeface="メイリオ" panose="020B0604030504040204" pitchFamily="50" charset="-128"/>
                <a:ea typeface="メイリオ" panose="020B0604030504040204" pitchFamily="50" charset="-128"/>
              </a:rPr>
              <a:t>On-P</a:t>
            </a:r>
            <a:r>
              <a:rPr lang="en-US" altLang="ja-JP" dirty="0">
                <a:solidFill>
                  <a:schemeClr val="bg1"/>
                </a:solidFill>
                <a:latin typeface="メイリオ" panose="020B0604030504040204" pitchFamily="50" charset="-128"/>
                <a:ea typeface="メイリオ" panose="020B0604030504040204" pitchFamily="50" charset="-128"/>
              </a:rPr>
              <a:t>remises</a:t>
            </a:r>
            <a:r>
              <a:rPr lang="ja-JP" altLang="en-US" dirty="0">
                <a:solidFill>
                  <a:schemeClr val="bg1"/>
                </a:solidFill>
                <a:latin typeface="メイリオ" panose="020B0604030504040204" pitchFamily="50" charset="-128"/>
                <a:ea typeface="メイリオ" panose="020B0604030504040204" pitchFamily="50" charset="-128"/>
              </a:rPr>
              <a:t> Environment</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pic>
        <p:nvPicPr>
          <p:cNvPr id="34" name="図 14">
            <a:extLst>
              <a:ext uri="{FF2B5EF4-FFF2-40B4-BE49-F238E27FC236}">
                <a16:creationId xmlns:a16="http://schemas.microsoft.com/office/drawing/2014/main" id="{9A15EE3B-36C6-4993-AFBB-DC328841B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4672" y="3212730"/>
            <a:ext cx="590550" cy="619125"/>
          </a:xfrm>
          <a:prstGeom prst="rect">
            <a:avLst/>
          </a:prstGeom>
        </p:spPr>
      </p:pic>
      <p:pic>
        <p:nvPicPr>
          <p:cNvPr id="35" name="図 16">
            <a:extLst>
              <a:ext uri="{FF2B5EF4-FFF2-40B4-BE49-F238E27FC236}">
                <a16:creationId xmlns:a16="http://schemas.microsoft.com/office/drawing/2014/main" id="{904BE40C-4ED6-460D-BF47-468544AB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130" y="3212730"/>
            <a:ext cx="590550" cy="619125"/>
          </a:xfrm>
          <a:prstGeom prst="rect">
            <a:avLst/>
          </a:prstGeom>
        </p:spPr>
      </p:pic>
      <p:cxnSp>
        <p:nvCxnSpPr>
          <p:cNvPr id="36" name="直線コネクタ 19">
            <a:extLst>
              <a:ext uri="{FF2B5EF4-FFF2-40B4-BE49-F238E27FC236}">
                <a16:creationId xmlns:a16="http://schemas.microsoft.com/office/drawing/2014/main" id="{088B298F-BE62-4062-A69F-59F3192C8A07}"/>
              </a:ext>
            </a:extLst>
          </p:cNvPr>
          <p:cNvCxnSpPr>
            <a:cxnSpLocks/>
            <a:stCxn id="29" idx="3"/>
            <a:endCxn id="34" idx="1"/>
          </p:cNvCxnSpPr>
          <p:nvPr/>
        </p:nvCxnSpPr>
        <p:spPr bwMode="auto">
          <a:xfrm flipV="1">
            <a:off x="5165597" y="3522293"/>
            <a:ext cx="1679075" cy="4229"/>
          </a:xfrm>
          <a:prstGeom prst="line">
            <a:avLst/>
          </a:prstGeom>
          <a:noFill/>
          <a:ln w="28575" cap="flat" cmpd="sng" algn="ctr">
            <a:solidFill>
              <a:srgbClr val="FF0000"/>
            </a:solidFill>
            <a:prstDash val="solid"/>
            <a:round/>
            <a:headEnd type="none" w="med" len="med"/>
            <a:tailEnd type="none" w="med" len="med"/>
          </a:ln>
          <a:effectLst/>
        </p:spPr>
      </p:cxnSp>
      <p:sp>
        <p:nvSpPr>
          <p:cNvPr id="37" name="正方形/長方形 10">
            <a:extLst>
              <a:ext uri="{FF2B5EF4-FFF2-40B4-BE49-F238E27FC236}">
                <a16:creationId xmlns:a16="http://schemas.microsoft.com/office/drawing/2014/main" id="{0E0F663B-F6C8-4771-8EEA-A4FD03DC9520}"/>
              </a:ext>
            </a:extLst>
          </p:cNvPr>
          <p:cNvSpPr/>
          <p:nvPr/>
        </p:nvSpPr>
        <p:spPr bwMode="auto">
          <a:xfrm>
            <a:off x="5711837" y="2796151"/>
            <a:ext cx="757715" cy="1206061"/>
          </a:xfrm>
          <a:prstGeom prst="rect">
            <a:avLst/>
          </a:prstGeom>
          <a:solidFill>
            <a:srgbClr val="0070C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In-house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Equipment</a:t>
            </a:r>
          </a:p>
        </p:txBody>
      </p:sp>
      <p:cxnSp>
        <p:nvCxnSpPr>
          <p:cNvPr id="38" name="直線コネクタ 23">
            <a:extLst>
              <a:ext uri="{FF2B5EF4-FFF2-40B4-BE49-F238E27FC236}">
                <a16:creationId xmlns:a16="http://schemas.microsoft.com/office/drawing/2014/main" id="{277F1DC2-E4BE-4EAC-AE23-8CA65D2D08A8}"/>
              </a:ext>
            </a:extLst>
          </p:cNvPr>
          <p:cNvCxnSpPr>
            <a:cxnSpLocks/>
            <a:endCxn id="29" idx="1"/>
          </p:cNvCxnSpPr>
          <p:nvPr/>
        </p:nvCxnSpPr>
        <p:spPr bwMode="auto">
          <a:xfrm flipV="1">
            <a:off x="4117038" y="3526522"/>
            <a:ext cx="400859" cy="2"/>
          </a:xfrm>
          <a:prstGeom prst="line">
            <a:avLst/>
          </a:prstGeom>
          <a:noFill/>
          <a:ln w="28575" cap="flat" cmpd="sng" algn="ctr">
            <a:solidFill>
              <a:srgbClr val="FF0000"/>
            </a:solidFill>
            <a:prstDash val="solid"/>
            <a:round/>
            <a:headEnd type="none" w="med" len="med"/>
            <a:tailEnd type="none" w="med" len="med"/>
          </a:ln>
          <a:effectLst/>
        </p:spPr>
      </p:cxnSp>
      <p:sp>
        <p:nvSpPr>
          <p:cNvPr id="39" name="テキスト ボックス 25">
            <a:extLst>
              <a:ext uri="{FF2B5EF4-FFF2-40B4-BE49-F238E27FC236}">
                <a16:creationId xmlns:a16="http://schemas.microsoft.com/office/drawing/2014/main" id="{8DC6AA27-6D8C-4614-9CE1-E78759A0FF2F}"/>
              </a:ext>
            </a:extLst>
          </p:cNvPr>
          <p:cNvSpPr txBox="1"/>
          <p:nvPr/>
        </p:nvSpPr>
        <p:spPr>
          <a:xfrm>
            <a:off x="4192224" y="2098235"/>
            <a:ext cx="2488991" cy="461665"/>
          </a:xfrm>
          <a:prstGeom prst="rect">
            <a:avLst/>
          </a:prstGeom>
          <a:noFill/>
        </p:spPr>
        <p:txBody>
          <a:bodyPr wrap="square" rtlCol="0">
            <a:spAutoFit/>
          </a:bodyPr>
          <a:lstStyle/>
          <a:p>
            <a:pPr algn="ctr"/>
            <a:r>
              <a:rPr kumimoji="1" lang="en-US" altLang="ja-JP" sz="1200" dirty="0">
                <a:latin typeface="メイリオ" panose="020B0604030504040204" pitchFamily="50" charset="-128"/>
                <a:ea typeface="メイリオ" panose="020B0604030504040204" pitchFamily="50" charset="-128"/>
              </a:rPr>
              <a:t>Direct Connect</a:t>
            </a:r>
          </a:p>
          <a:p>
            <a:pPr algn="ctr"/>
            <a:r>
              <a:rPr kumimoji="1" lang="ja-JP" altLang="en-US" sz="1200" dirty="0">
                <a:latin typeface="メイリオ" panose="020B0604030504040204" pitchFamily="50" charset="-128"/>
                <a:ea typeface="メイリオ" panose="020B0604030504040204" pitchFamily="50" charset="-128"/>
              </a:rPr>
              <a:t>Location</a:t>
            </a:r>
          </a:p>
        </p:txBody>
      </p:sp>
      <p:sp>
        <p:nvSpPr>
          <p:cNvPr id="40" name="テキスト ボックス 27">
            <a:extLst>
              <a:ext uri="{FF2B5EF4-FFF2-40B4-BE49-F238E27FC236}">
                <a16:creationId xmlns:a16="http://schemas.microsoft.com/office/drawing/2014/main" id="{A28677FB-06F9-4946-80CE-06246E58E3EA}"/>
              </a:ext>
            </a:extLst>
          </p:cNvPr>
          <p:cNvSpPr txBox="1"/>
          <p:nvPr/>
        </p:nvSpPr>
        <p:spPr>
          <a:xfrm>
            <a:off x="5127991" y="3157229"/>
            <a:ext cx="503684" cy="646331"/>
          </a:xfrm>
          <a:prstGeom prst="rect">
            <a:avLst/>
          </a:prstGeom>
          <a:noFill/>
        </p:spPr>
        <p:txBody>
          <a:bodyPr wrap="square" rtlCol="0">
            <a:spAutoFit/>
          </a:bodyPr>
          <a:lstStyle/>
          <a:p>
            <a:pPr algn="ctr"/>
            <a:r>
              <a:rPr kumimoji="1" lang="en-US" altLang="ja-JP" sz="1200" dirty="0">
                <a:solidFill>
                  <a:srgbClr val="FF0000"/>
                </a:solidFill>
                <a:latin typeface="メイリオ" panose="020B0604030504040204" pitchFamily="50" charset="-128"/>
                <a:ea typeface="メイリオ" panose="020B0604030504040204" pitchFamily="50" charset="-128"/>
              </a:rPr>
              <a:t>10G</a:t>
            </a:r>
          </a:p>
          <a:p>
            <a:pPr algn="ctr"/>
            <a:r>
              <a:rPr kumimoji="1" lang="en-US" altLang="ja-JP" sz="1200" dirty="0">
                <a:solidFill>
                  <a:srgbClr val="FF0000"/>
                </a:solidFill>
                <a:latin typeface="メイリオ" panose="020B0604030504040204" pitchFamily="50" charset="-128"/>
                <a:ea typeface="メイリオ" panose="020B0604030504040204" pitchFamily="50" charset="-128"/>
              </a:rPr>
              <a:t>or</a:t>
            </a:r>
            <a:br>
              <a:rPr kumimoji="1" lang="en-US" altLang="ja-JP" sz="1200" dirty="0">
                <a:solidFill>
                  <a:srgbClr val="FF0000"/>
                </a:solidFill>
                <a:latin typeface="メイリオ" panose="020B0604030504040204" pitchFamily="50" charset="-128"/>
                <a:ea typeface="メイリオ" panose="020B0604030504040204" pitchFamily="50" charset="-128"/>
              </a:rPr>
            </a:br>
            <a:r>
              <a:rPr kumimoji="1" lang="en-US" altLang="ja-JP" sz="1200" dirty="0">
                <a:solidFill>
                  <a:srgbClr val="FF0000"/>
                </a:solidFill>
                <a:latin typeface="メイリオ" panose="020B0604030504040204" pitchFamily="50" charset="-128"/>
                <a:ea typeface="メイリオ" panose="020B0604030504040204" pitchFamily="50" charset="-128"/>
              </a:rPr>
              <a:t>1G</a:t>
            </a:r>
            <a:endParaRPr kumimoji="1" lang="ja-JP" altLang="en-US" sz="1200" dirty="0">
              <a:solidFill>
                <a:srgbClr val="FF0000"/>
              </a:solidFill>
              <a:latin typeface="メイリオ" panose="020B0604030504040204" pitchFamily="50" charset="-128"/>
              <a:ea typeface="メイリオ" panose="020B0604030504040204" pitchFamily="50" charset="-128"/>
            </a:endParaRPr>
          </a:p>
        </p:txBody>
      </p:sp>
      <p:sp>
        <p:nvSpPr>
          <p:cNvPr id="41" name="テキスト ボックス 29">
            <a:extLst>
              <a:ext uri="{FF2B5EF4-FFF2-40B4-BE49-F238E27FC236}">
                <a16:creationId xmlns:a16="http://schemas.microsoft.com/office/drawing/2014/main" id="{3CCB31B2-8C95-4DEB-9C3E-AC9DB56D6245}"/>
              </a:ext>
            </a:extLst>
          </p:cNvPr>
          <p:cNvSpPr txBox="1"/>
          <p:nvPr/>
        </p:nvSpPr>
        <p:spPr>
          <a:xfrm>
            <a:off x="3725356" y="3135101"/>
            <a:ext cx="1107996" cy="461665"/>
          </a:xfrm>
          <a:prstGeom prst="rect">
            <a:avLst/>
          </a:prstGeom>
          <a:noFill/>
        </p:spPr>
        <p:txBody>
          <a:bodyPr wrap="none" rtlCol="0">
            <a:spAutoFit/>
          </a:bodyPr>
          <a:lstStyle/>
          <a:p>
            <a:pPr algn="ctr"/>
            <a:r>
              <a:rPr lang="ja-JP" altLang="en-US" sz="1200" dirty="0">
                <a:latin typeface="メイリオ" panose="020B0604030504040204" pitchFamily="50" charset="-128"/>
                <a:ea typeface="メイリオ" panose="020B0604030504040204" pitchFamily="50" charset="-128"/>
              </a:rPr>
              <a:t>Private</a:t>
            </a:r>
            <a:endParaRPr lang="en-US" altLang="ja-JP" sz="1200" dirty="0">
              <a:latin typeface="メイリオ" panose="020B0604030504040204" pitchFamily="50" charset="-128"/>
              <a:ea typeface="メイリオ" panose="020B0604030504040204" pitchFamily="50" charset="-128"/>
            </a:endParaRPr>
          </a:p>
          <a:p>
            <a:pPr algn="ctr"/>
            <a:r>
              <a:rPr kumimoji="1" lang="en-US" altLang="ja-JP" sz="1200" dirty="0">
                <a:latin typeface="メイリオ" panose="020B0604030504040204" pitchFamily="50" charset="-128"/>
                <a:ea typeface="メイリオ" panose="020B0604030504040204" pitchFamily="50" charset="-128"/>
              </a:rPr>
              <a:t>VIF</a:t>
            </a:r>
            <a:endParaRPr kumimoji="1" lang="ja-JP" altLang="en-US" sz="1200" dirty="0">
              <a:latin typeface="メイリオ" panose="020B0604030504040204" pitchFamily="50" charset="-128"/>
              <a:ea typeface="メイリオ" panose="020B0604030504040204" pitchFamily="50" charset="-128"/>
            </a:endParaRPr>
          </a:p>
        </p:txBody>
      </p:sp>
      <p:sp>
        <p:nvSpPr>
          <p:cNvPr id="42" name="テキスト ボックス 29">
            <a:extLst>
              <a:ext uri="{FF2B5EF4-FFF2-40B4-BE49-F238E27FC236}">
                <a16:creationId xmlns:a16="http://schemas.microsoft.com/office/drawing/2014/main" id="{E83184BF-B0D1-404A-A0E8-7C99DABB0A15}"/>
              </a:ext>
            </a:extLst>
          </p:cNvPr>
          <p:cNvSpPr txBox="1"/>
          <p:nvPr/>
        </p:nvSpPr>
        <p:spPr>
          <a:xfrm>
            <a:off x="3180201" y="3958449"/>
            <a:ext cx="1210588" cy="400110"/>
          </a:xfrm>
          <a:prstGeom prst="rect">
            <a:avLst/>
          </a:prstGeom>
          <a:noFill/>
        </p:spPr>
        <p:txBody>
          <a:bodyPr wrap="none" rtlCol="0">
            <a:spAutoFit/>
          </a:bodyPr>
          <a:lstStyle/>
          <a:p>
            <a:pPr algn="ctr"/>
            <a:r>
              <a:rPr kumimoji="1" lang="ja-JP" altLang="en-US" sz="1000" dirty="0">
                <a:latin typeface="メイリオ" panose="020B0604030504040204" pitchFamily="50" charset="-128"/>
                <a:ea typeface="メイリオ" panose="020B0604030504040204" pitchFamily="50" charset="-128"/>
              </a:rPr>
              <a:t>Virtual Private</a:t>
            </a:r>
            <a:br>
              <a:rPr kumimoji="1" lang="en-US" altLang="ja-JP" sz="1000" dirty="0">
                <a:latin typeface="メイリオ" panose="020B0604030504040204" pitchFamily="50" charset="-128"/>
                <a:ea typeface="メイリオ" panose="020B0604030504040204" pitchFamily="50" charset="-128"/>
              </a:rPr>
            </a:br>
            <a:r>
              <a:rPr kumimoji="1" lang="ja-JP" altLang="en-US" sz="1000" dirty="0">
                <a:latin typeface="メイリオ" panose="020B0604030504040204" pitchFamily="50" charset="-128"/>
                <a:ea typeface="メイリオ" panose="020B0604030504040204" pitchFamily="50" charset="-128"/>
              </a:rPr>
              <a:t> Gateway</a:t>
            </a:r>
          </a:p>
        </p:txBody>
      </p:sp>
      <p:sp>
        <p:nvSpPr>
          <p:cNvPr id="43" name="テキスト ボックス 28">
            <a:extLst>
              <a:ext uri="{FF2B5EF4-FFF2-40B4-BE49-F238E27FC236}">
                <a16:creationId xmlns:a16="http://schemas.microsoft.com/office/drawing/2014/main" id="{1F48779F-9A34-4B88-9F69-BF6A056ECB94}"/>
              </a:ext>
            </a:extLst>
          </p:cNvPr>
          <p:cNvSpPr txBox="1"/>
          <p:nvPr/>
        </p:nvSpPr>
        <p:spPr>
          <a:xfrm>
            <a:off x="6505272" y="3958449"/>
            <a:ext cx="954107" cy="400110"/>
          </a:xfrm>
          <a:prstGeom prst="rect">
            <a:avLst/>
          </a:prstGeom>
          <a:noFill/>
        </p:spPr>
        <p:txBody>
          <a:bodyPr wrap="none" rtlCol="0">
            <a:spAutoFit/>
          </a:bodyPr>
          <a:lstStyle/>
          <a:p>
            <a:pPr algn="ctr"/>
            <a:r>
              <a:rPr kumimoji="1" lang="ja-JP" altLang="en-US" sz="1000" dirty="0">
                <a:latin typeface="メイリオ" panose="020B0604030504040204" pitchFamily="50" charset="-128"/>
                <a:ea typeface="メイリオ" panose="020B0604030504040204" pitchFamily="50" charset="-128"/>
              </a:rPr>
              <a:t>Customer</a:t>
            </a:r>
            <a:endParaRPr kumimoji="1" lang="en-US" altLang="ja-JP" sz="1000" dirty="0">
              <a:latin typeface="メイリオ" panose="020B0604030504040204" pitchFamily="50" charset="-128"/>
              <a:ea typeface="メイリオ" panose="020B0604030504040204" pitchFamily="50" charset="-128"/>
            </a:endParaRPr>
          </a:p>
          <a:p>
            <a:pPr algn="ctr"/>
            <a:r>
              <a:rPr kumimoji="1" lang="ja-JP" altLang="en-US" sz="1000" dirty="0">
                <a:latin typeface="メイリオ" panose="020B0604030504040204" pitchFamily="50" charset="-128"/>
                <a:ea typeface="メイリオ" panose="020B0604030504040204" pitchFamily="50" charset="-128"/>
              </a:rPr>
              <a:t>Gateway</a:t>
            </a:r>
            <a:endParaRPr kumimoji="1" lang="en-US" altLang="ja-JP" sz="1000" dirty="0">
              <a:latin typeface="メイリオ" panose="020B0604030504040204" pitchFamily="50" charset="-128"/>
              <a:ea typeface="メイリオ" panose="020B0604030504040204" pitchFamily="50" charset="-128"/>
            </a:endParaRPr>
          </a:p>
        </p:txBody>
      </p:sp>
      <p:sp>
        <p:nvSpPr>
          <p:cNvPr id="44" name="テキスト ボックス 28">
            <a:extLst>
              <a:ext uri="{FF2B5EF4-FFF2-40B4-BE49-F238E27FC236}">
                <a16:creationId xmlns:a16="http://schemas.microsoft.com/office/drawing/2014/main" id="{C907D4D0-B270-4552-9D62-F3469A760FDB}"/>
              </a:ext>
            </a:extLst>
          </p:cNvPr>
          <p:cNvSpPr txBox="1"/>
          <p:nvPr/>
        </p:nvSpPr>
        <p:spPr>
          <a:xfrm>
            <a:off x="5487758" y="3958449"/>
            <a:ext cx="954107" cy="553998"/>
          </a:xfrm>
          <a:prstGeom prst="rect">
            <a:avLst/>
          </a:prstGeom>
          <a:noFill/>
        </p:spPr>
        <p:txBody>
          <a:bodyPr wrap="none" rtlCol="0">
            <a:spAutoFit/>
          </a:bodyPr>
          <a:lstStyle/>
          <a:p>
            <a:pPr algn="ctr"/>
            <a:r>
              <a:rPr kumimoji="1" lang="ja-JP" altLang="en-US" sz="1000" dirty="0">
                <a:latin typeface="メイリオ" panose="020B0604030504040204" pitchFamily="50" charset="-128"/>
                <a:ea typeface="メイリオ" panose="020B0604030504040204" pitchFamily="50" charset="-128"/>
              </a:rPr>
              <a:t>Customer</a:t>
            </a:r>
            <a:br>
              <a:rPr kumimoji="1" lang="en-US" altLang="ja-JP" sz="1000" dirty="0">
                <a:latin typeface="メイリオ" panose="020B0604030504040204" pitchFamily="50" charset="-128"/>
                <a:ea typeface="メイリオ" panose="020B0604030504040204" pitchFamily="50" charset="-128"/>
              </a:rPr>
            </a:br>
            <a:r>
              <a:rPr kumimoji="1" lang="ja-JP" altLang="en-US" sz="1000" dirty="0">
                <a:latin typeface="メイリオ" panose="020B0604030504040204" pitchFamily="50" charset="-128"/>
                <a:ea typeface="メイリオ" panose="020B0604030504040204" pitchFamily="50" charset="-128"/>
              </a:rPr>
              <a:t> Gateway</a:t>
            </a:r>
            <a:endParaRPr kumimoji="1" lang="en-US" altLang="ja-JP" sz="1000" dirty="0">
              <a:latin typeface="メイリオ" panose="020B0604030504040204" pitchFamily="50" charset="-128"/>
              <a:ea typeface="メイリオ" panose="020B0604030504040204" pitchFamily="50" charset="-128"/>
            </a:endParaRPr>
          </a:p>
          <a:p>
            <a:pPr algn="ctr"/>
            <a:r>
              <a:rPr lang="ja-JP" altLang="en-US" sz="1000" dirty="0">
                <a:latin typeface="メイリオ" panose="020B0604030504040204" pitchFamily="50" charset="-128"/>
                <a:ea typeface="メイリオ" panose="020B0604030504040204" pitchFamily="50" charset="-128"/>
              </a:rPr>
              <a:t>Devices</a:t>
            </a:r>
            <a:endParaRPr kumimoji="1" lang="ja-JP" altLang="en-US" sz="1000" dirty="0">
              <a:latin typeface="メイリオ" panose="020B0604030504040204" pitchFamily="50" charset="-128"/>
              <a:ea typeface="メイリオ" panose="020B0604030504040204" pitchFamily="50" charset="-128"/>
            </a:endParaRPr>
          </a:p>
        </p:txBody>
      </p:sp>
      <p:cxnSp>
        <p:nvCxnSpPr>
          <p:cNvPr id="23" name="直線コネクタ 19">
            <a:extLst>
              <a:ext uri="{FF2B5EF4-FFF2-40B4-BE49-F238E27FC236}">
                <a16:creationId xmlns:a16="http://schemas.microsoft.com/office/drawing/2014/main" id="{21FDADE5-EE5D-4937-93D2-56E5A034A4B1}"/>
              </a:ext>
            </a:extLst>
          </p:cNvPr>
          <p:cNvCxnSpPr>
            <a:cxnSpLocks/>
          </p:cNvCxnSpPr>
          <p:nvPr/>
        </p:nvCxnSpPr>
        <p:spPr bwMode="auto">
          <a:xfrm rot="16200000" flipH="1">
            <a:off x="5469091" y="2189191"/>
            <a:ext cx="12700" cy="3312542"/>
          </a:xfrm>
          <a:prstGeom prst="curvedConnector3">
            <a:avLst>
              <a:gd name="adj1" fmla="val 12309315"/>
            </a:avLst>
          </a:prstGeom>
          <a:noFill/>
          <a:ln w="28575" cap="flat" cmpd="sng" algn="ctr">
            <a:solidFill>
              <a:srgbClr val="FF0000"/>
            </a:solidFill>
            <a:prstDash val="solid"/>
            <a:round/>
            <a:headEnd type="none" w="med" len="med"/>
            <a:tailEnd type="none" w="med" len="med"/>
          </a:ln>
          <a:effectLst/>
        </p:spPr>
      </p:cxnSp>
      <p:sp>
        <p:nvSpPr>
          <p:cNvPr id="26" name="テキスト ボックス 25">
            <a:extLst>
              <a:ext uri="{FF2B5EF4-FFF2-40B4-BE49-F238E27FC236}">
                <a16:creationId xmlns:a16="http://schemas.microsoft.com/office/drawing/2014/main" id="{9861B730-3546-43B7-9553-60FF4085862F}"/>
              </a:ext>
            </a:extLst>
          </p:cNvPr>
          <p:cNvSpPr txBox="1"/>
          <p:nvPr/>
        </p:nvSpPr>
        <p:spPr>
          <a:xfrm>
            <a:off x="4243262" y="4809753"/>
            <a:ext cx="2488991" cy="553998"/>
          </a:xfrm>
          <a:prstGeom prst="rect">
            <a:avLst/>
          </a:prstGeom>
          <a:noFill/>
        </p:spPr>
        <p:txBody>
          <a:bodyPr wrap="square" rtlCol="0">
            <a:spAutoFit/>
          </a:bodyPr>
          <a:lstStyle/>
          <a:p>
            <a:pPr algn="ctr"/>
            <a:r>
              <a:rPr kumimoji="1" lang="en-US" altLang="ja-JP" sz="3000" dirty="0">
                <a:solidFill>
                  <a:srgbClr val="FF0000"/>
                </a:solidFill>
                <a:latin typeface="メイリオ" panose="020B0604030504040204" pitchFamily="50" charset="-128"/>
                <a:ea typeface="メイリオ" panose="020B0604030504040204" pitchFamily="50" charset="-128"/>
              </a:rPr>
              <a:t>VPN</a:t>
            </a:r>
            <a:endParaRPr kumimoji="1" lang="ja-JP" altLang="en-US" sz="3000" dirty="0">
              <a:solidFill>
                <a:srgbClr val="FF000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96784016"/>
      </p:ext>
    </p:extLst>
  </p:cSld>
  <p:clrMapOvr>
    <a:masterClrMapping/>
  </p:clrMapOvr>
  <mc:AlternateContent xmlns:mc="http://schemas.openxmlformats.org/markup-compatibility/2006" xmlns:p14="http://schemas.microsoft.com/office/powerpoint/2010/main">
    <mc:Choice Requires="p14">
      <p:transition spd="slow" p14:dur="2000" advTm="41651"/>
    </mc:Choice>
    <mc:Fallback xmlns="">
      <p:transition spd="slow" advTm="41651"/>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 The scope of </a:t>
            </a:r>
            <a:endParaRPr kumimoji="0" lang="en-US" altLang="ja-JP" sz="2600" dirty="0">
              <a:solidFill>
                <a:srgbClr val="000000"/>
              </a:solidFill>
              <a:latin typeface="メイリオ" pitchFamily="50" charset="-128"/>
              <a:ea typeface="メイリオ" pitchFamily="50" charset="-128"/>
              <a:cs typeface="メイリオ" pitchFamily="50" charset="-128"/>
            </a:endParaRPr>
          </a:p>
          <a:p>
            <a:pPr algn="ctr"/>
            <a:r>
              <a:rPr kumimoji="0" lang="en-US" altLang="ja-JP" sz="2600" dirty="0">
                <a:solidFill>
                  <a:srgbClr val="000000"/>
                </a:solidFill>
                <a:latin typeface="メイリオ" pitchFamily="50" charset="-128"/>
                <a:ea typeface="メイリオ" pitchFamily="50" charset="-128"/>
                <a:cs typeface="メイリオ" pitchFamily="50" charset="-128"/>
              </a:rPr>
              <a:t>CloudFormation</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229318012"/>
      </p:ext>
    </p:extLst>
  </p:cSld>
  <p:clrMapOvr>
    <a:masterClrMapping/>
  </p:clrMapOvr>
  <mc:AlternateContent xmlns:mc="http://schemas.openxmlformats.org/markup-compatibility/2006" xmlns:p14="http://schemas.microsoft.com/office/powerpoint/2010/main">
    <mc:Choice Requires="p14">
      <p:transition spd="slow" p14:dur="2000" advTm="8403"/>
    </mc:Choice>
    <mc:Fallback xmlns="">
      <p:transition spd="slow" advTm="8403"/>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CloudFormation?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Environmental automation services to deploy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infrastructure configuration based on a template</a:t>
            </a:r>
          </a:p>
        </p:txBody>
      </p:sp>
      <p:pic>
        <p:nvPicPr>
          <p:cNvPr id="3" name="Picture 2" descr="http://www.1strategy.com/wp-content/uploads/2017/04/Screen-Shot-2017-04-24-at-12.42.18-PM.png">
            <a:extLst>
              <a:ext uri="{FF2B5EF4-FFF2-40B4-BE49-F238E27FC236}">
                <a16:creationId xmlns:a16="http://schemas.microsoft.com/office/drawing/2014/main" id="{31A440D3-2869-4F78-8866-A453EBAA93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648" y="2492896"/>
            <a:ext cx="3905446" cy="2615523"/>
          </a:xfrm>
          <a:prstGeom prst="rect">
            <a:avLst/>
          </a:prstGeom>
          <a:noFill/>
          <a:ln>
            <a:solidFill>
              <a:schemeClr val="bg2">
                <a:lumMod val="50000"/>
                <a:lumOff val="50000"/>
              </a:schemeClr>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ABE3F7A-ADAC-4598-8BC8-727E00A6E599}"/>
              </a:ext>
            </a:extLst>
          </p:cNvPr>
          <p:cNvPicPr>
            <a:picLocks noChangeAspect="1"/>
          </p:cNvPicPr>
          <p:nvPr/>
        </p:nvPicPr>
        <p:blipFill>
          <a:blip r:embed="rId4"/>
          <a:stretch>
            <a:fillRect/>
          </a:stretch>
        </p:blipFill>
        <p:spPr>
          <a:xfrm>
            <a:off x="5237443" y="2348880"/>
            <a:ext cx="4175813" cy="2978099"/>
          </a:xfrm>
          <a:prstGeom prst="rect">
            <a:avLst/>
          </a:prstGeom>
        </p:spPr>
      </p:pic>
      <p:sp>
        <p:nvSpPr>
          <p:cNvPr id="7" name="Arrow: Right 6">
            <a:extLst>
              <a:ext uri="{FF2B5EF4-FFF2-40B4-BE49-F238E27FC236}">
                <a16:creationId xmlns:a16="http://schemas.microsoft.com/office/drawing/2014/main" id="{692B5779-D02B-4E69-956C-7B5AEFE21D05}"/>
              </a:ext>
            </a:extLst>
          </p:cNvPr>
          <p:cNvSpPr/>
          <p:nvPr/>
        </p:nvSpPr>
        <p:spPr bwMode="auto">
          <a:xfrm>
            <a:off x="4689481" y="3236326"/>
            <a:ext cx="432048" cy="1080120"/>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703364596"/>
      </p:ext>
    </p:extLst>
  </p:cSld>
  <p:clrMapOvr>
    <a:masterClrMapping/>
  </p:clrMapOvr>
  <mc:AlternateContent xmlns:mc="http://schemas.openxmlformats.org/markup-compatibility/2006" xmlns:p14="http://schemas.microsoft.com/office/powerpoint/2010/main">
    <mc:Choice Requires="p14">
      <p:transition spd="slow" p14:dur="2000" advTm="19726"/>
    </mc:Choice>
    <mc:Fallback xmlns="">
      <p:transition spd="slow" advTm="19726"/>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CloudFormation </a:t>
            </a:r>
            <a:r>
              <a:rPr lang="ja-JP" altLang="en-US" sz="3000" dirty="0">
                <a:latin typeface="メイリオ" panose="020B0604030504040204" pitchFamily="50" charset="-128"/>
                <a:ea typeface="メイリオ" panose="020B0604030504040204" pitchFamily="50" charset="-128"/>
              </a:rPr>
              <a:t>Question Scope</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en-US" altLang="ja-JP" sz="1400" dirty="0">
                <a:latin typeface="メイリオ" panose="020B0604030504040204" pitchFamily="50" charset="-128"/>
                <a:ea typeface="メイリオ" panose="020B0604030504040204" pitchFamily="50" charset="-128"/>
              </a:rPr>
              <a:t>to select</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CloudFormation to meet </a:t>
            </a:r>
            <a:r>
              <a:rPr lang="ja-JP" altLang="en-US" sz="1400" dirty="0">
                <a:latin typeface="メイリオ" panose="020B0604030504040204" pitchFamily="50" charset="-128"/>
                <a:ea typeface="メイリオ" panose="020B0604030504040204" pitchFamily="50" charset="-128"/>
              </a:rPr>
              <a:t>requirements that you want to implement on the </a:t>
            </a:r>
            <a:r>
              <a:rPr lang="en-US" altLang="ja-JP" sz="1400" dirty="0">
                <a:latin typeface="メイリオ" panose="020B0604030504040204" pitchFamily="50" charset="-128"/>
                <a:ea typeface="メイリオ" panose="020B0604030504040204" pitchFamily="50" charset="-128"/>
              </a:rPr>
              <a:t>AWS</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Selecting</a:t>
            </a:r>
            <a:r>
              <a:rPr lang="ja-JP" altLang="en-US" dirty="0">
                <a:solidFill>
                  <a:schemeClr val="bg1"/>
                </a:solidFill>
                <a:latin typeface="メイリオ" panose="020B0604030504040204" pitchFamily="50" charset="-128"/>
                <a:ea typeface="メイリオ" panose="020B0604030504040204" pitchFamily="50" charset="-128"/>
              </a:rPr>
              <a:t> </a:t>
            </a:r>
            <a:br>
              <a:rPr lang="en-US" altLang="ja-JP" dirty="0">
                <a:solidFill>
                  <a:schemeClr val="bg1"/>
                </a:solidFill>
                <a:latin typeface="メイリオ" panose="020B0604030504040204" pitchFamily="50" charset="-128"/>
                <a:ea typeface="メイリオ" panose="020B0604030504040204" pitchFamily="50" charset="-128"/>
              </a:rPr>
            </a:b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CloudFormation</a:t>
            </a: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2564904"/>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about</a:t>
            </a:r>
            <a:r>
              <a:rPr lang="ja-JP" altLang="en-US" sz="1400" dirty="0">
                <a:latin typeface="メイリオ" panose="020B0604030504040204" pitchFamily="50" charset="-128"/>
                <a:ea typeface="メイリオ" panose="020B0604030504040204" pitchFamily="50" charset="-128"/>
              </a:rPr>
              <a:t> </a:t>
            </a:r>
            <a:r>
              <a:rPr lang="en-US" altLang="ja-JP" sz="1400" dirty="0">
                <a:solidFill>
                  <a:srgbClr val="333333"/>
                </a:solidFill>
                <a:latin typeface="メイリオ" panose="020B0604030504040204" pitchFamily="50" charset="-128"/>
                <a:ea typeface="メイリオ" panose="020B0604030504040204" pitchFamily="50" charset="-128"/>
              </a:rPr>
              <a:t>h</a:t>
            </a:r>
            <a:r>
              <a:rPr kumimoji="1" lang="ja-JP" altLang="en-US" sz="1400" u="none" strike="noStrike" cap="none" normalizeH="0" baseline="0" dirty="0">
                <a:ln>
                  <a:noFill/>
                </a:ln>
                <a:solidFill>
                  <a:srgbClr val="333333"/>
                </a:solidFill>
                <a:latin typeface="メイリオ" panose="020B0604030504040204" pitchFamily="50" charset="-128"/>
                <a:ea typeface="メイリオ" panose="020B0604030504040204" pitchFamily="50" charset="-128"/>
              </a:rPr>
              <a:t>ow to leverage the stack set and deploy </a:t>
            </a:r>
            <a:r>
              <a:rPr kumimoji="1" lang="en-US" altLang="ja-JP" sz="1400" u="none" strike="noStrike" cap="none" normalizeH="0" baseline="0" dirty="0">
                <a:ln>
                  <a:noFill/>
                </a:ln>
                <a:solidFill>
                  <a:srgbClr val="333333"/>
                </a:solidFill>
                <a:latin typeface="メイリオ" panose="020B0604030504040204" pitchFamily="50" charset="-128"/>
                <a:ea typeface="メイリオ" panose="020B0604030504040204" pitchFamily="50" charset="-128"/>
              </a:rPr>
              <a:t>CloudFormation </a:t>
            </a:r>
            <a:r>
              <a:rPr kumimoji="1" lang="ja-JP" altLang="en-US" sz="1400" u="none" strike="noStrike" cap="none" normalizeH="0" baseline="0" dirty="0">
                <a:ln>
                  <a:noFill/>
                </a:ln>
                <a:solidFill>
                  <a:srgbClr val="333333"/>
                </a:solidFill>
                <a:latin typeface="メイリオ" panose="020B0604030504040204" pitchFamily="50" charset="-128"/>
                <a:ea typeface="メイリオ" panose="020B0604030504040204" pitchFamily="50" charset="-128"/>
              </a:rPr>
              <a:t>across multiple accounts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2564904"/>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CloudFormation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Features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352034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about</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the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each elements</a:t>
            </a:r>
            <a:r>
              <a:rPr lang="ja-JP" altLang="en-US" sz="1400" dirty="0">
                <a:latin typeface="メイリオ" panose="020B0604030504040204" pitchFamily="50" charset="-128"/>
                <a:ea typeface="メイリオ" panose="020B0604030504040204" pitchFamily="50" charset="-128"/>
              </a:rPr>
              <a:t> of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template snippets</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of a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CloudFormation</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endParaRP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352034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CloudFormation</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lang="en-US" altLang="ja-JP" dirty="0">
                <a:solidFill>
                  <a:schemeClr val="bg1"/>
                </a:solidFill>
                <a:latin typeface="メイリオ" panose="020B0604030504040204" pitchFamily="50" charset="-128"/>
                <a:ea typeface="メイリオ" panose="020B0604030504040204" pitchFamily="50" charset="-128"/>
              </a:rPr>
              <a:t>T</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emplate snippets</a:t>
            </a:r>
          </a:p>
        </p:txBody>
      </p:sp>
      <p:sp>
        <p:nvSpPr>
          <p:cNvPr id="14" name="正方形/長方形 1">
            <a:extLst>
              <a:ext uri="{FF2B5EF4-FFF2-40B4-BE49-F238E27FC236}">
                <a16:creationId xmlns:a16="http://schemas.microsoft.com/office/drawing/2014/main" id="{F96166A5-C136-4552-9619-EE027A623982}"/>
              </a:ext>
            </a:extLst>
          </p:cNvPr>
          <p:cNvSpPr/>
          <p:nvPr/>
        </p:nvSpPr>
        <p:spPr bwMode="auto">
          <a:xfrm>
            <a:off x="3436810" y="447579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about how to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descript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CloudFormation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template.</a:t>
            </a:r>
          </a:p>
        </p:txBody>
      </p:sp>
      <p:sp>
        <p:nvSpPr>
          <p:cNvPr id="18" name="正方形/長方形 14">
            <a:extLst>
              <a:ext uri="{FF2B5EF4-FFF2-40B4-BE49-F238E27FC236}">
                <a16:creationId xmlns:a16="http://schemas.microsoft.com/office/drawing/2014/main" id="{B8D3582D-0FB3-4000-B2C4-AC6807D68132}"/>
              </a:ext>
            </a:extLst>
          </p:cNvPr>
          <p:cNvSpPr/>
          <p:nvPr/>
        </p:nvSpPr>
        <p:spPr bwMode="auto">
          <a:xfrm>
            <a:off x="1064568" y="447579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CloudFormation template description</a:t>
            </a:r>
          </a:p>
        </p:txBody>
      </p:sp>
    </p:spTree>
    <p:extLst>
      <p:ext uri="{BB962C8B-B14F-4D97-AF65-F5344CB8AC3E}">
        <p14:creationId xmlns:p14="http://schemas.microsoft.com/office/powerpoint/2010/main" val="4038446272"/>
      </p:ext>
    </p:extLst>
  </p:cSld>
  <p:clrMapOvr>
    <a:masterClrMapping/>
  </p:clrMapOvr>
  <mc:AlternateContent xmlns:mc="http://schemas.openxmlformats.org/markup-compatibility/2006" xmlns:p14="http://schemas.microsoft.com/office/powerpoint/2010/main">
    <mc:Choice Requires="p14">
      <p:transition spd="slow" p14:dur="2000" advTm="39938"/>
    </mc:Choice>
    <mc:Fallback xmlns="">
      <p:transition spd="slow" advTm="39938"/>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CloudFormation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company has created guidelines for standardizing infrastructure configuration </a:t>
            </a:r>
            <a:r>
              <a:rPr lang="en-US" altLang="ja-JP" dirty="0">
                <a:latin typeface="メイリオ" panose="020B0604030504040204" pitchFamily="50" charset="-128"/>
                <a:ea typeface="メイリオ" panose="020B0604030504040204" pitchFamily="50" charset="-128"/>
              </a:rPr>
              <a:t>on AWS</a:t>
            </a:r>
            <a:r>
              <a:rPr lang="ja-JP" altLang="en-US" dirty="0">
                <a:latin typeface="メイリオ" panose="020B0604030504040204" pitchFamily="50" charset="-128"/>
                <a:ea typeface="メイリオ" panose="020B0604030504040204" pitchFamily="50" charset="-128"/>
              </a:rPr>
              <a:t>. As a solution architect, you have a mechanism in place to share the deployment of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a:t>
            </a:r>
            <a:r>
              <a:rPr lang="en-US" altLang="ja-JP" dirty="0">
                <a:latin typeface="メイリオ" panose="020B0604030504040204" pitchFamily="50" charset="-128"/>
                <a:ea typeface="メイリオ" panose="020B0604030504040204" pitchFamily="50" charset="-128"/>
              </a:rPr>
              <a:t>VPCs</a:t>
            </a:r>
            <a:r>
              <a:rPr lang="ja-JP" altLang="en-US" dirty="0">
                <a:latin typeface="メイリオ" panose="020B0604030504040204" pitchFamily="50" charset="-128"/>
                <a:ea typeface="メイリオ" panose="020B0604030504040204" pitchFamily="50" charset="-128"/>
              </a:rPr>
              <a:t>, and other configurations that follow the guidelines when using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resources.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right technology choice for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CloudFormation</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Elastic Beanstalk</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Systems Manager</a:t>
            </a: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CodeDeploy</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77277611"/>
      </p:ext>
    </p:extLst>
  </p:cSld>
  <p:clrMapOvr>
    <a:masterClrMapping/>
  </p:clrMapOvr>
  <mc:AlternateContent xmlns:mc="http://schemas.openxmlformats.org/markup-compatibility/2006" xmlns:p14="http://schemas.microsoft.com/office/powerpoint/2010/main">
    <mc:Choice Requires="p14">
      <p:transition spd="slow" p14:dur="2000" advTm="13526"/>
    </mc:Choice>
    <mc:Fallback xmlns="">
      <p:transition spd="slow" advTm="13526"/>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CloudFormation</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CloudFormation </a:t>
            </a:r>
            <a:r>
              <a:rPr lang="ja-JP" altLang="en-US" sz="2400" dirty="0">
                <a:solidFill>
                  <a:srgbClr val="002060"/>
                </a:solidFill>
                <a:latin typeface="メイリオ" panose="020B0604030504040204" pitchFamily="50" charset="-128"/>
                <a:ea typeface="メイリオ" panose="020B0604030504040204" pitchFamily="50" charset="-128"/>
              </a:rPr>
              <a:t>can be leveraged when you want to deploy the </a:t>
            </a:r>
            <a:r>
              <a:rPr lang="en-US" altLang="ja-JP" sz="2400" dirty="0">
                <a:solidFill>
                  <a:srgbClr val="002060"/>
                </a:solidFill>
                <a:latin typeface="メイリオ" panose="020B0604030504040204" pitchFamily="50" charset="-128"/>
                <a:ea typeface="メイリオ" panose="020B0604030504040204" pitchFamily="50" charset="-128"/>
              </a:rPr>
              <a:t>infrastructure </a:t>
            </a:r>
            <a:r>
              <a:rPr lang="ja-JP" altLang="en-US" sz="2400" dirty="0">
                <a:solidFill>
                  <a:srgbClr val="002060"/>
                </a:solidFill>
                <a:latin typeface="メイリオ" panose="020B0604030504040204" pitchFamily="50" charset="-128"/>
                <a:ea typeface="メイリオ" panose="020B0604030504040204" pitchFamily="50" charset="-128"/>
              </a:rPr>
              <a:t>environment </a:t>
            </a:r>
            <a:r>
              <a:rPr lang="en-US" altLang="ja-JP" sz="2400" dirty="0">
                <a:solidFill>
                  <a:srgbClr val="002060"/>
                </a:solidFill>
                <a:latin typeface="メイリオ" panose="020B0604030504040204" pitchFamily="50" charset="-128"/>
                <a:ea typeface="メイリオ" panose="020B0604030504040204" pitchFamily="50" charset="-128"/>
              </a:rPr>
              <a:t>on AWS </a:t>
            </a:r>
            <a:r>
              <a:rPr lang="ja-JP" altLang="en-US" sz="2400" dirty="0">
                <a:solidFill>
                  <a:srgbClr val="002060"/>
                </a:solidFill>
                <a:latin typeface="メイリオ" panose="020B0604030504040204" pitchFamily="50" charset="-128"/>
                <a:ea typeface="メイリオ" panose="020B0604030504040204" pitchFamily="50" charset="-128"/>
              </a:rPr>
              <a:t>accurately and efficiently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CBE17045-D4B2-46F5-AF8A-8243712E9BFF}"/>
              </a:ext>
            </a:extLst>
          </p:cNvPr>
          <p:cNvSpPr txBox="1"/>
          <p:nvPr/>
        </p:nvSpPr>
        <p:spPr>
          <a:xfrm>
            <a:off x="1099274" y="2348880"/>
            <a:ext cx="7922178" cy="2362185"/>
          </a:xfrm>
          <a:prstGeom prst="rect">
            <a:avLst/>
          </a:prstGeom>
          <a:noFill/>
        </p:spPr>
        <p:txBody>
          <a:bodyPr wrap="square" rtlCol="0">
            <a:noAutofit/>
          </a:bodyPr>
          <a:lstStyle/>
          <a:p>
            <a:pPr algn="ctr">
              <a:lnSpc>
                <a:spcPct val="150000"/>
              </a:lnSpc>
            </a:pPr>
            <a:r>
              <a:rPr kumimoji="1" lang="ja-JP" altLang="en-US" sz="2000" b="1" dirty="0">
                <a:latin typeface="メイリオ" panose="020B0604030504040204" pitchFamily="50" charset="-128"/>
                <a:ea typeface="メイリオ" panose="020B0604030504040204" pitchFamily="50" charset="-128"/>
              </a:rPr>
              <a:t>Use case</a:t>
            </a:r>
            <a:endParaRPr kumimoji="1" lang="en-US" altLang="ja-JP" sz="2000" b="1"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kumimoji="1" lang="en-US" altLang="ja-JP" sz="2000" dirty="0">
                <a:latin typeface="メイリオ" panose="020B0604030504040204" pitchFamily="50" charset="-128"/>
                <a:ea typeface="メイリオ" panose="020B0604030504040204" pitchFamily="50" charset="-128"/>
              </a:rPr>
              <a:t>You </a:t>
            </a:r>
            <a:r>
              <a:rPr lang="en-US" altLang="ja-JP" sz="2000" dirty="0">
                <a:latin typeface="メイリオ" panose="020B0604030504040204" pitchFamily="50" charset="-128"/>
                <a:ea typeface="メイリオ" panose="020B0604030504040204" pitchFamily="50" charset="-128"/>
              </a:rPr>
              <a:t>w</a:t>
            </a:r>
            <a:r>
              <a:rPr kumimoji="1" lang="ja-JP" altLang="en-US" sz="2000" dirty="0">
                <a:latin typeface="メイリオ" panose="020B0604030504040204" pitchFamily="50" charset="-128"/>
                <a:ea typeface="メイリオ" panose="020B0604030504040204" pitchFamily="50" charset="-128"/>
              </a:rPr>
              <a:t>ant to streamline </a:t>
            </a:r>
            <a:r>
              <a:rPr lang="en-US" altLang="ja-JP" sz="2000" dirty="0">
                <a:latin typeface="メイリオ" panose="020B0604030504040204" pitchFamily="50" charset="-128"/>
                <a:ea typeface="メイリオ" panose="020B0604030504040204" pitchFamily="50" charset="-128"/>
              </a:rPr>
              <a:t>to</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launch</a:t>
            </a:r>
            <a:r>
              <a:rPr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AWS </a:t>
            </a:r>
            <a:r>
              <a:rPr lang="ja-JP" altLang="en-US" sz="2000" dirty="0">
                <a:latin typeface="メイリオ" panose="020B0604030504040204" pitchFamily="50" charset="-128"/>
                <a:ea typeface="メイリオ" panose="020B0604030504040204" pitchFamily="50" charset="-128"/>
              </a:rPr>
              <a:t>resources</a:t>
            </a:r>
            <a:endParaRPr kumimoji="1"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You</a:t>
            </a:r>
            <a:r>
              <a:rPr lang="ja-JP" altLang="en-US" sz="2000" dirty="0">
                <a:latin typeface="メイリオ" panose="020B0604030504040204" pitchFamily="50" charset="-128"/>
                <a:ea typeface="メイリオ" panose="020B0604030504040204" pitchFamily="50" charset="-128"/>
              </a:rPr>
              <a:t> want to standardize the infrastructure used in development, testing, and production environments</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You want to use exactly the </a:t>
            </a:r>
            <a:r>
              <a:rPr kumimoji="1" lang="ja-JP" altLang="en-US" sz="2000" dirty="0">
                <a:latin typeface="メイリオ" panose="020B0604030504040204" pitchFamily="50" charset="-128"/>
                <a:ea typeface="メイリオ" panose="020B0604030504040204" pitchFamily="50" charset="-128"/>
              </a:rPr>
              <a:t>same resources </a:t>
            </a:r>
            <a:r>
              <a:rPr lang="ja-JP" altLang="en-US" sz="2000" dirty="0">
                <a:latin typeface="メイリオ" panose="020B0604030504040204" pitchFamily="50" charset="-128"/>
                <a:ea typeface="メイリオ" panose="020B0604030504040204" pitchFamily="50" charset="-128"/>
              </a:rPr>
              <a:t>and provisioning settings </a:t>
            </a:r>
            <a:r>
              <a:rPr kumimoji="1" lang="ja-JP" altLang="en-US" sz="2000" dirty="0">
                <a:latin typeface="メイリオ" panose="020B0604030504040204" pitchFamily="50" charset="-128"/>
                <a:ea typeface="メイリオ" panose="020B0604030504040204" pitchFamily="50" charset="-128"/>
              </a:rPr>
              <a:t>every time</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kumimoji="1" lang="en-US" altLang="ja-JP" sz="2000" dirty="0">
                <a:latin typeface="メイリオ" panose="020B0604030504040204" pitchFamily="50" charset="-128"/>
                <a:ea typeface="メイリオ" panose="020B0604030504040204" pitchFamily="50" charset="-128"/>
              </a:rPr>
              <a:t>You </a:t>
            </a:r>
            <a:r>
              <a:rPr lang="en-US" altLang="ja-JP" sz="2000" dirty="0">
                <a:latin typeface="メイリオ" panose="020B0604030504040204" pitchFamily="50" charset="-128"/>
                <a:ea typeface="メイリオ" panose="020B0604030504040204" pitchFamily="50" charset="-128"/>
              </a:rPr>
              <a:t>w</a:t>
            </a:r>
            <a:r>
              <a:rPr kumimoji="1" lang="ja-JP" altLang="en-US" sz="2000" dirty="0">
                <a:latin typeface="メイリオ" panose="020B0604030504040204" pitchFamily="50" charset="-128"/>
                <a:ea typeface="メイリオ" panose="020B0604030504040204" pitchFamily="50" charset="-128"/>
              </a:rPr>
              <a:t>ant to manage the environment configuration like software</a:t>
            </a:r>
          </a:p>
        </p:txBody>
      </p:sp>
    </p:spTree>
    <p:extLst>
      <p:ext uri="{BB962C8B-B14F-4D97-AF65-F5344CB8AC3E}">
        <p14:creationId xmlns:p14="http://schemas.microsoft.com/office/powerpoint/2010/main" val="354191676"/>
      </p:ext>
    </p:extLst>
  </p:cSld>
  <p:clrMapOvr>
    <a:masterClrMapping/>
  </p:clrMapOvr>
  <mc:AlternateContent xmlns:mc="http://schemas.openxmlformats.org/markup-compatibility/2006" xmlns:p14="http://schemas.microsoft.com/office/powerpoint/2010/main">
    <mc:Choice Requires="p14">
      <p:transition spd="slow" p14:dur="2000" advTm="57393"/>
    </mc:Choice>
    <mc:Fallback xmlns="">
      <p:transition spd="slow" advTm="5739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ELB </a:t>
            </a:r>
            <a:r>
              <a:rPr kumimoji="0" lang="ja-JP" altLang="en-US" sz="3000" dirty="0">
                <a:solidFill>
                  <a:srgbClr val="000000"/>
                </a:solidFill>
                <a:latin typeface="メイリオ" pitchFamily="50" charset="-128"/>
                <a:ea typeface="メイリオ" pitchFamily="50" charset="-128"/>
              </a:rPr>
              <a:t>security group settings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262979"/>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a:t>
            </a:r>
            <a:r>
              <a:rPr lang="en-US" altLang="ja-JP" dirty="0">
                <a:latin typeface="メイリオ" panose="020B0604030504040204" pitchFamily="50" charset="-128"/>
                <a:ea typeface="メイリオ" panose="020B0604030504040204" pitchFamily="50" charset="-128"/>
              </a:rPr>
              <a:t>e-commerce </a:t>
            </a:r>
            <a:r>
              <a:rPr lang="ja-JP" altLang="en-US" dirty="0">
                <a:latin typeface="メイリオ" panose="020B0604030504040204" pitchFamily="50" charset="-128"/>
                <a:ea typeface="メイリオ" panose="020B0604030504040204" pitchFamily="50" charset="-128"/>
              </a:rPr>
              <a:t>site uses on-demand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build its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is placed in a public subnet and the database server is placed in a private subnet to distribute traffic with </a:t>
            </a:r>
            <a:r>
              <a:rPr lang="en-US" altLang="ja-JP" dirty="0">
                <a:latin typeface="メイリオ" panose="020B0604030504040204" pitchFamily="50" charset="-128"/>
                <a:ea typeface="メイリオ" panose="020B0604030504040204" pitchFamily="50" charset="-128"/>
              </a:rPr>
              <a:t>ELBs. </a:t>
            </a:r>
            <a:r>
              <a:rPr lang="ja-JP" altLang="en-US" dirty="0">
                <a:latin typeface="メイリオ" panose="020B0604030504040204" pitchFamily="50" charset="-128"/>
                <a:ea typeface="メイリオ" panose="020B0604030504040204" pitchFamily="50" charset="-128"/>
              </a:rPr>
              <a:t>Set up security groups on the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and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to allow public access to the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from the Internet and restrict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to access only from the </a:t>
            </a:r>
            <a:r>
              <a:rPr lang="en-US" altLang="ja-JP" dirty="0">
                <a:latin typeface="メイリオ" panose="020B0604030504040204" pitchFamily="50" charset="-128"/>
                <a:ea typeface="メイリオ" panose="020B0604030504040204" pitchFamily="50" charset="-128"/>
              </a:rPr>
              <a:t>ELB</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method of setting up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security groups can meet this requirement? (Please select </a:t>
            </a:r>
            <a:r>
              <a:rPr lang="en-US" altLang="ja-JP" dirty="0">
                <a:latin typeface="メイリオ" panose="020B0604030504040204" pitchFamily="50" charset="-128"/>
                <a:ea typeface="メイリオ" panose="020B0604030504040204" pitchFamily="50" charset="-128"/>
              </a:rPr>
              <a:t>two</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Add an inbound rule to allow </a:t>
            </a:r>
            <a:r>
              <a:rPr lang="en-US" altLang="ja-JP" dirty="0">
                <a:latin typeface="メイリオ" panose="020B0604030504040204" pitchFamily="50" charset="-128"/>
                <a:ea typeface="メイリオ" panose="020B0604030504040204" pitchFamily="50" charset="-128"/>
              </a:rPr>
              <a:t>HTTP / HTTPS </a:t>
            </a:r>
            <a:r>
              <a:rPr lang="ja-JP" altLang="en-US" dirty="0">
                <a:latin typeface="メイリオ" panose="020B0604030504040204" pitchFamily="50" charset="-128"/>
                <a:ea typeface="メイリオ" panose="020B0604030504040204" pitchFamily="50" charset="-128"/>
              </a:rPr>
              <a:t>to the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security group and specify </a:t>
            </a:r>
            <a:r>
              <a:rPr lang="en-US" altLang="ja-JP" dirty="0">
                <a:latin typeface="メイリオ" panose="020B0604030504040204" pitchFamily="50" charset="-128"/>
                <a:ea typeface="メイリオ" panose="020B0604030504040204" pitchFamily="50" charset="-128"/>
              </a:rPr>
              <a:t>"0.0.0.0/0" </a:t>
            </a:r>
            <a:r>
              <a:rPr lang="ja-JP" altLang="en-US" dirty="0">
                <a:latin typeface="メイリオ" panose="020B0604030504040204" pitchFamily="50" charset="-128"/>
                <a:ea typeface="メイリオ" panose="020B0604030504040204" pitchFamily="50" charset="-128"/>
              </a:rPr>
              <a:t>as the source.</a:t>
            </a:r>
          </a:p>
          <a:p>
            <a:pPr marL="342900" indent="-342900">
              <a:buAutoNum type="arabicParenR"/>
            </a:pPr>
            <a:r>
              <a:rPr lang="ja-JP" altLang="en-US" dirty="0">
                <a:latin typeface="メイリオ" panose="020B0604030504040204" pitchFamily="50" charset="-128"/>
                <a:ea typeface="メイリオ" panose="020B0604030504040204" pitchFamily="50" charset="-128"/>
              </a:rPr>
              <a:t>Add outbound rules to allow all </a:t>
            </a:r>
            <a:r>
              <a:rPr lang="en-US" altLang="ja-JP" dirty="0">
                <a:latin typeface="メイリオ" panose="020B0604030504040204" pitchFamily="50" charset="-128"/>
                <a:ea typeface="メイリオ" panose="020B0604030504040204" pitchFamily="50" charset="-128"/>
              </a:rPr>
              <a:t>TCP to ELB </a:t>
            </a:r>
            <a:r>
              <a:rPr lang="ja-JP" altLang="en-US" dirty="0">
                <a:latin typeface="メイリオ" panose="020B0604030504040204" pitchFamily="50" charset="-128"/>
                <a:ea typeface="メイリオ" panose="020B0604030504040204" pitchFamily="50" charset="-128"/>
              </a:rPr>
              <a:t>security groups, and specify an Internet gateway as the source</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Add an outbound rule to allow </a:t>
            </a:r>
            <a:r>
              <a:rPr lang="en-US" altLang="ja-JP" dirty="0">
                <a:latin typeface="メイリオ" panose="020B0604030504040204" pitchFamily="50" charset="-128"/>
                <a:ea typeface="メイリオ" panose="020B0604030504040204" pitchFamily="50" charset="-128"/>
              </a:rPr>
              <a:t>HTTP / HTTPS </a:t>
            </a:r>
            <a:r>
              <a:rPr lang="ja-JP" altLang="en-US" dirty="0">
                <a:latin typeface="メイリオ" panose="020B0604030504040204" pitchFamily="50" charset="-128"/>
                <a:ea typeface="メイリオ" panose="020B0604030504040204" pitchFamily="50" charset="-128"/>
              </a:rPr>
              <a:t>to the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security group and specify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security group to the source.</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Add inbound rules to allow </a:t>
            </a:r>
            <a:r>
              <a:rPr lang="en-US" altLang="ja-JP" dirty="0">
                <a:latin typeface="メイリオ" panose="020B0604030504040204" pitchFamily="50" charset="-128"/>
                <a:ea typeface="メイリオ" panose="020B0604030504040204" pitchFamily="50" charset="-128"/>
              </a:rPr>
              <a:t>HTTP / HTTPS </a:t>
            </a:r>
            <a:r>
              <a:rPr lang="ja-JP" altLang="en-US" dirty="0">
                <a:latin typeface="メイリオ" panose="020B0604030504040204" pitchFamily="50" charset="-128"/>
                <a:ea typeface="メイリオ" panose="020B0604030504040204" pitchFamily="50" charset="-128"/>
              </a:rPr>
              <a:t>to the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security group and specify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security group to the source.</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Add an outbound rule to allow </a:t>
            </a:r>
            <a:r>
              <a:rPr lang="en-US" altLang="ja-JP" dirty="0">
                <a:latin typeface="メイリオ" panose="020B0604030504040204" pitchFamily="50" charset="-128"/>
                <a:ea typeface="メイリオ" panose="020B0604030504040204" pitchFamily="50" charset="-128"/>
              </a:rPr>
              <a:t>HTTP / HTTPS to </a:t>
            </a: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security group and specify the source </a:t>
            </a:r>
            <a:r>
              <a:rPr lang="en-US" altLang="ja-JP" dirty="0">
                <a:latin typeface="メイリオ" panose="020B0604030504040204" pitchFamily="50" charset="-128"/>
                <a:ea typeface="メイリオ" panose="020B0604030504040204" pitchFamily="50" charset="-128"/>
              </a:rPr>
              <a:t>0.0.0.0/0.</a:t>
            </a:r>
          </a:p>
        </p:txBody>
      </p:sp>
    </p:spTree>
    <p:extLst>
      <p:ext uri="{BB962C8B-B14F-4D97-AF65-F5344CB8AC3E}">
        <p14:creationId xmlns:p14="http://schemas.microsoft.com/office/powerpoint/2010/main" val="3322207030"/>
      </p:ext>
    </p:extLst>
  </p:cSld>
  <p:clrMapOvr>
    <a:masterClrMapping/>
  </p:clrMapOvr>
  <mc:AlternateContent xmlns:mc="http://schemas.openxmlformats.org/markup-compatibility/2006" xmlns:p14="http://schemas.microsoft.com/office/powerpoint/2010/main">
    <mc:Choice Requires="p14">
      <p:transition spd="slow" p14:dur="2000" advTm="14472"/>
    </mc:Choice>
    <mc:Fallback xmlns="">
      <p:transition spd="slow" advTm="14472"/>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CloudFormation</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An automated environment configuration service that describes and deploys a template of all infrastructure resources in the </a:t>
            </a:r>
            <a:r>
              <a:rPr lang="en-US" altLang="ja-JP" sz="2400" dirty="0">
                <a:solidFill>
                  <a:srgbClr val="002060"/>
                </a:solidFill>
                <a:latin typeface="メイリオ" panose="020B0604030504040204" pitchFamily="50" charset="-128"/>
                <a:ea typeface="メイリオ" panose="020B0604030504040204" pitchFamily="50" charset="-128"/>
              </a:rPr>
              <a:t>AWS.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FC37CD60-50A8-44E6-B0A8-7A50B7CDDBE4}"/>
              </a:ext>
            </a:extLst>
          </p:cNvPr>
          <p:cNvSpPr txBox="1"/>
          <p:nvPr/>
        </p:nvSpPr>
        <p:spPr>
          <a:xfrm>
            <a:off x="1496616" y="2132856"/>
            <a:ext cx="7527155" cy="2362185"/>
          </a:xfrm>
          <a:prstGeom prst="rect">
            <a:avLst/>
          </a:prstGeom>
          <a:noFill/>
        </p:spPr>
        <p:txBody>
          <a:bodyPr wrap="square" rtlCol="0">
            <a:noAutofit/>
          </a:bodyPr>
          <a:lstStyle/>
          <a:p>
            <a:pPr marL="285750" indent="-285750">
              <a:lnSpc>
                <a:spcPct val="150000"/>
              </a:lnSpc>
              <a:buFont typeface="Wingdings" panose="05000000000000000000" pitchFamily="2" charset="2"/>
              <a:buChar char="p"/>
            </a:pPr>
            <a:r>
              <a:rPr kumimoji="1" lang="ja-JP" altLang="en-US" sz="2000" dirty="0">
                <a:latin typeface="メイリオ" panose="020B0604030504040204" pitchFamily="50" charset="-128"/>
                <a:ea typeface="メイリオ" panose="020B0604030504040204" pitchFamily="50" charset="-128"/>
              </a:rPr>
              <a:t>Provisioned resources can be modified and removed </a:t>
            </a:r>
            <a:r>
              <a:rPr kumimoji="1" lang="en-US" altLang="ja-JP" sz="2000" dirty="0">
                <a:latin typeface="メイリオ" panose="020B0604030504040204" pitchFamily="50" charset="-128"/>
                <a:ea typeface="メイリオ" panose="020B0604030504040204" pitchFamily="50" charset="-128"/>
              </a:rPr>
              <a:t>through templates</a:t>
            </a: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The templates w</a:t>
            </a:r>
            <a:r>
              <a:rPr lang="ja-JP" altLang="en-US" sz="2000" dirty="0">
                <a:latin typeface="メイリオ" panose="020B0604030504040204" pitchFamily="50" charset="-128"/>
                <a:ea typeface="メイリオ" panose="020B0604030504040204" pitchFamily="50" charset="-128"/>
              </a:rPr>
              <a:t>ritten in </a:t>
            </a:r>
            <a:r>
              <a:rPr kumimoji="1" lang="en-US" altLang="ja-JP" sz="2000" dirty="0">
                <a:latin typeface="メイリオ" panose="020B0604030504040204" pitchFamily="50" charset="-128"/>
                <a:ea typeface="メイリオ" panose="020B0604030504040204" pitchFamily="50" charset="-128"/>
              </a:rPr>
              <a:t>JSON/YAML</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You can deploy AWS Resource in c</a:t>
            </a:r>
            <a:r>
              <a:rPr lang="ja-JP" altLang="en-US" sz="2000" dirty="0">
                <a:latin typeface="メイリオ" panose="020B0604030504040204" pitchFamily="50" charset="-128"/>
                <a:ea typeface="メイリオ" panose="020B0604030504040204" pitchFamily="50" charset="-128"/>
              </a:rPr>
              <a:t>ross-region and </a:t>
            </a:r>
            <a:r>
              <a:rPr lang="en-US" altLang="ja-JP" sz="2000" dirty="0">
                <a:latin typeface="メイリオ" panose="020B0604030504040204" pitchFamily="50" charset="-128"/>
                <a:ea typeface="メイリオ" panose="020B0604030504040204" pitchFamily="50" charset="-128"/>
              </a:rPr>
              <a:t>can implement </a:t>
            </a:r>
            <a:r>
              <a:rPr lang="ja-JP" altLang="en-US" sz="2000" dirty="0">
                <a:latin typeface="メイリオ" panose="020B0604030504040204" pitchFamily="50" charset="-128"/>
                <a:ea typeface="メイリオ" panose="020B0604030504040204" pitchFamily="50" charset="-128"/>
              </a:rPr>
              <a:t>cross-account management</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You can </a:t>
            </a:r>
            <a:r>
              <a:rPr lang="en-US" altLang="ja-JP" sz="2000" dirty="0">
                <a:latin typeface="メイリオ" panose="020B0604030504040204" pitchFamily="50" charset="-128"/>
                <a:ea typeface="メイリオ" panose="020B0604030504040204" pitchFamily="50" charset="-128"/>
              </a:rPr>
              <a:t>use </a:t>
            </a:r>
            <a:r>
              <a:rPr lang="ja-JP" altLang="en-US" sz="2000" dirty="0">
                <a:latin typeface="メイリオ" panose="020B0604030504040204" pitchFamily="50" charset="-128"/>
                <a:ea typeface="メイリオ" panose="020B0604030504040204" pitchFamily="50" charset="-128"/>
              </a:rPr>
              <a:t>custom resources if you want to utilize resources and features that are not directly supported </a:t>
            </a:r>
            <a:r>
              <a:rPr lang="en-US" altLang="ja-JP" sz="2000" dirty="0">
                <a:latin typeface="メイリオ" panose="020B0604030504040204" pitchFamily="50" charset="-128"/>
                <a:ea typeface="メイリオ" panose="020B0604030504040204" pitchFamily="50" charset="-128"/>
              </a:rPr>
              <a:t>by</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CloudFormation</a:t>
            </a:r>
          </a:p>
        </p:txBody>
      </p:sp>
    </p:spTree>
    <p:extLst>
      <p:ext uri="{BB962C8B-B14F-4D97-AF65-F5344CB8AC3E}">
        <p14:creationId xmlns:p14="http://schemas.microsoft.com/office/powerpoint/2010/main" val="571460523"/>
      </p:ext>
    </p:extLst>
  </p:cSld>
  <p:clrMapOvr>
    <a:masterClrMapping/>
  </p:clrMapOvr>
  <mc:AlternateContent xmlns:mc="http://schemas.openxmlformats.org/markup-compatibility/2006" xmlns:p14="http://schemas.microsoft.com/office/powerpoint/2010/main">
    <mc:Choice Requires="p14">
      <p:transition spd="slow" p14:dur="2000" advTm="41226"/>
    </mc:Choice>
    <mc:Fallback xmlns="">
      <p:transition spd="slow" advTm="41226"/>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How to use CloudFormation </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Template c</a:t>
            </a:r>
            <a:r>
              <a:rPr lang="ja-JP" altLang="en-US" sz="2400" dirty="0">
                <a:solidFill>
                  <a:srgbClr val="002060"/>
                </a:solidFill>
                <a:latin typeface="メイリオ" panose="020B0604030504040204" pitchFamily="50" charset="-128"/>
                <a:ea typeface="メイリオ" panose="020B0604030504040204" pitchFamily="50" charset="-128"/>
              </a:rPr>
              <a:t>reate a stack, which is a collection of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resources</a:t>
            </a:r>
            <a:r>
              <a:rPr lang="en-US" altLang="ja-JP" sz="2400" dirty="0">
                <a:solidFill>
                  <a:srgbClr val="002060"/>
                </a:solidFill>
                <a:latin typeface="メイリオ" panose="020B0604030504040204" pitchFamily="50" charset="-128"/>
                <a:ea typeface="メイリオ" panose="020B0604030504040204" pitchFamily="50" charset="-128"/>
              </a:rPr>
              <a:t>.</a:t>
            </a:r>
          </a:p>
        </p:txBody>
      </p:sp>
      <p:sp>
        <p:nvSpPr>
          <p:cNvPr id="7" name="コンテンツ プレースホルダー 2">
            <a:extLst>
              <a:ext uri="{FF2B5EF4-FFF2-40B4-BE49-F238E27FC236}">
                <a16:creationId xmlns:a16="http://schemas.microsoft.com/office/drawing/2014/main" id="{6FFCF806-08AF-4D87-89BF-E6D665A36CD0}"/>
              </a:ext>
            </a:extLst>
          </p:cNvPr>
          <p:cNvSpPr txBox="1">
            <a:spLocks/>
          </p:cNvSpPr>
          <p:nvPr/>
        </p:nvSpPr>
        <p:spPr bwMode="auto">
          <a:xfrm>
            <a:off x="560512" y="2420888"/>
            <a:ext cx="2736304" cy="2880320"/>
          </a:xfrm>
          <a:prstGeom prst="rect">
            <a:avLst/>
          </a:prstGeom>
          <a:solidFill>
            <a:srgbClr val="F0861E"/>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a:t>
            </a:r>
            <a:r>
              <a:rPr lang="ja-JP" altLang="en-US" sz="2000" b="1" kern="0" dirty="0">
                <a:solidFill>
                  <a:schemeClr val="bg1"/>
                </a:solidFill>
                <a:latin typeface="メイリオ" panose="020B0604030504040204" pitchFamily="50" charset="-128"/>
                <a:ea typeface="メイリオ" panose="020B0604030504040204" pitchFamily="50" charset="-128"/>
              </a:rPr>
              <a:t>Template</a:t>
            </a:r>
            <a:r>
              <a:rPr lang="en-US" altLang="ja-JP" sz="2000" b="1" kern="0" dirty="0">
                <a:solidFill>
                  <a:schemeClr val="bg1"/>
                </a:solidFill>
                <a:latin typeface="メイリオ" panose="020B0604030504040204" pitchFamily="50" charset="-128"/>
                <a:ea typeface="メイリオ" panose="020B0604030504040204" pitchFamily="50" charset="-128"/>
              </a:rPr>
              <a:t>]</a:t>
            </a:r>
          </a:p>
          <a:p>
            <a:pPr algn="ctr"/>
            <a:r>
              <a:rPr lang="en-US" altLang="ja-JP" kern="0" dirty="0">
                <a:solidFill>
                  <a:schemeClr val="bg1"/>
                </a:solidFill>
                <a:latin typeface="メイリオ" panose="020B0604030504040204" pitchFamily="50" charset="-128"/>
                <a:ea typeface="メイリオ" panose="020B0604030504040204" pitchFamily="50" charset="-128"/>
              </a:rPr>
              <a:t>It d</a:t>
            </a:r>
            <a:r>
              <a:rPr lang="ja-JP" altLang="en-US" kern="0" dirty="0">
                <a:solidFill>
                  <a:schemeClr val="bg1"/>
                </a:solidFill>
                <a:latin typeface="メイリオ" panose="020B0604030504040204" pitchFamily="50" charset="-128"/>
                <a:ea typeface="メイリオ" panose="020B0604030504040204" pitchFamily="50" charset="-128"/>
              </a:rPr>
              <a:t>efine resources and parameters in </a:t>
            </a:r>
            <a:r>
              <a:rPr lang="en-US" altLang="ja-JP" kern="0" dirty="0">
                <a:solidFill>
                  <a:schemeClr val="bg1"/>
                </a:solidFill>
                <a:latin typeface="メイリオ" panose="020B0604030504040204" pitchFamily="50" charset="-128"/>
                <a:ea typeface="メイリオ" panose="020B0604030504040204" pitchFamily="50" charset="-128"/>
              </a:rPr>
              <a:t>JSON/YAML</a:t>
            </a:r>
          </a:p>
        </p:txBody>
      </p:sp>
      <p:sp>
        <p:nvSpPr>
          <p:cNvPr id="8" name="コンテンツ プレースホルダー 2">
            <a:extLst>
              <a:ext uri="{FF2B5EF4-FFF2-40B4-BE49-F238E27FC236}">
                <a16:creationId xmlns:a16="http://schemas.microsoft.com/office/drawing/2014/main" id="{7E1E912B-EFC5-4F37-A5EF-40F68C85A2FB}"/>
              </a:ext>
            </a:extLst>
          </p:cNvPr>
          <p:cNvSpPr txBox="1">
            <a:spLocks/>
          </p:cNvSpPr>
          <p:nvPr/>
        </p:nvSpPr>
        <p:spPr bwMode="auto">
          <a:xfrm>
            <a:off x="3584848" y="2420888"/>
            <a:ext cx="2736304" cy="2880320"/>
          </a:xfrm>
          <a:prstGeom prst="rect">
            <a:avLst/>
          </a:prstGeom>
          <a:solidFill>
            <a:srgbClr val="F0861E"/>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[Cloud Formation]</a:t>
            </a:r>
          </a:p>
          <a:p>
            <a:r>
              <a:rPr lang="en-US" altLang="ja-JP" kern="0" dirty="0">
                <a:solidFill>
                  <a:schemeClr val="bg1"/>
                </a:solidFill>
                <a:latin typeface="メイリオ" panose="020B0604030504040204" pitchFamily="50" charset="-128"/>
                <a:ea typeface="メイリオ" panose="020B0604030504040204" pitchFamily="50" charset="-128"/>
              </a:rPr>
              <a:t>CloudFormation uses templates to create, modify, and delete stacks, and at runtime it detects errors, rolls back, and automatically determines inter-resource dependencies.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B6A9F7CF-CD95-4A24-A49A-84BC9FD93AA6}"/>
              </a:ext>
            </a:extLst>
          </p:cNvPr>
          <p:cNvSpPr txBox="1">
            <a:spLocks/>
          </p:cNvSpPr>
          <p:nvPr/>
        </p:nvSpPr>
        <p:spPr bwMode="auto">
          <a:xfrm>
            <a:off x="6611866" y="2420888"/>
            <a:ext cx="2736304" cy="2880320"/>
          </a:xfrm>
          <a:prstGeom prst="rect">
            <a:avLst/>
          </a:prstGeom>
          <a:solidFill>
            <a:srgbClr val="F0861E"/>
          </a:solid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a:t>
            </a:r>
            <a:r>
              <a:rPr lang="ja-JP" altLang="en-US" sz="2000" b="1" kern="0" dirty="0">
                <a:solidFill>
                  <a:schemeClr val="bg1"/>
                </a:solidFill>
                <a:latin typeface="メイリオ" panose="020B0604030504040204" pitchFamily="50" charset="-128"/>
                <a:ea typeface="メイリオ" panose="020B0604030504040204" pitchFamily="50" charset="-128"/>
              </a:rPr>
              <a:t>St</a:t>
            </a:r>
            <a:r>
              <a:rPr lang="en-US" altLang="ja-JP" sz="2000" b="1" kern="0" dirty="0">
                <a:solidFill>
                  <a:schemeClr val="bg1"/>
                </a:solidFill>
                <a:latin typeface="メイリオ" panose="020B0604030504040204" pitchFamily="50" charset="-128"/>
                <a:ea typeface="メイリオ" panose="020B0604030504040204" pitchFamily="50" charset="-128"/>
              </a:rPr>
              <a:t>a</a:t>
            </a:r>
            <a:r>
              <a:rPr lang="ja-JP" altLang="en-US" sz="2000" b="1" kern="0" dirty="0">
                <a:solidFill>
                  <a:schemeClr val="bg1"/>
                </a:solidFill>
                <a:latin typeface="メイリオ" panose="020B0604030504040204" pitchFamily="50" charset="-128"/>
                <a:ea typeface="メイリオ" panose="020B0604030504040204" pitchFamily="50" charset="-128"/>
              </a:rPr>
              <a:t>ck</a:t>
            </a:r>
            <a:r>
              <a:rPr lang="en-US" altLang="ja-JP" sz="2000" b="1" kern="0" dirty="0">
                <a:solidFill>
                  <a:schemeClr val="bg1"/>
                </a:solidFill>
                <a:latin typeface="メイリオ" panose="020B0604030504040204" pitchFamily="50" charset="-128"/>
                <a:ea typeface="メイリオ" panose="020B0604030504040204" pitchFamily="50" charset="-128"/>
              </a:rPr>
              <a:t>]</a:t>
            </a:r>
          </a:p>
          <a:p>
            <a:r>
              <a:rPr lang="en-US" altLang="ja-JP" kern="0" dirty="0">
                <a:solidFill>
                  <a:schemeClr val="bg1"/>
                </a:solidFill>
                <a:latin typeface="メイリオ" panose="020B0604030504040204" pitchFamily="50" charset="-128"/>
                <a:ea typeface="メイリオ" panose="020B0604030504040204" pitchFamily="50" charset="-128"/>
              </a:rPr>
              <a:t>A set of AWS resources. Deleting the stack also deletes the associated resource</a:t>
            </a:r>
          </a:p>
        </p:txBody>
      </p:sp>
      <p:sp>
        <p:nvSpPr>
          <p:cNvPr id="2" name="二等辺三角形 1">
            <a:extLst>
              <a:ext uri="{FF2B5EF4-FFF2-40B4-BE49-F238E27FC236}">
                <a16:creationId xmlns:a16="http://schemas.microsoft.com/office/drawing/2014/main" id="{41D54D30-83C3-42C3-9439-71DAB6DF529B}"/>
              </a:ext>
            </a:extLst>
          </p:cNvPr>
          <p:cNvSpPr/>
          <p:nvPr/>
        </p:nvSpPr>
        <p:spPr bwMode="auto">
          <a:xfrm rot="5400000">
            <a:off x="2655444" y="3753036"/>
            <a:ext cx="1512168" cy="216024"/>
          </a:xfrm>
          <a:prstGeom prst="triangle">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二等辺三角形 10">
            <a:extLst>
              <a:ext uri="{FF2B5EF4-FFF2-40B4-BE49-F238E27FC236}">
                <a16:creationId xmlns:a16="http://schemas.microsoft.com/office/drawing/2014/main" id="{4046C27C-DF9E-4C20-BD43-7A6A689AA827}"/>
              </a:ext>
            </a:extLst>
          </p:cNvPr>
          <p:cNvSpPr/>
          <p:nvPr/>
        </p:nvSpPr>
        <p:spPr bwMode="auto">
          <a:xfrm rot="5400000">
            <a:off x="5673080" y="3753036"/>
            <a:ext cx="1512168" cy="216024"/>
          </a:xfrm>
          <a:prstGeom prst="triangle">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1026" name="Picture 2" descr="http://www.1strategy.com/wp-content/uploads/2017/04/Screen-Shot-2017-04-24-at-12.42.18-PM.png">
            <a:extLst>
              <a:ext uri="{FF2B5EF4-FFF2-40B4-BE49-F238E27FC236}">
                <a16:creationId xmlns:a16="http://schemas.microsoft.com/office/drawing/2014/main" id="{B0778F85-0B82-4952-8CD0-EC99639CD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544" y="3645024"/>
            <a:ext cx="2077591" cy="1391387"/>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EBD3403D-303E-4295-9450-E8FD5A704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3280" y="4031209"/>
            <a:ext cx="1012112" cy="828092"/>
          </a:xfrm>
          <a:prstGeom prst="rect">
            <a:avLst/>
          </a:prstGeom>
        </p:spPr>
      </p:pic>
    </p:spTree>
    <p:extLst>
      <p:ext uri="{BB962C8B-B14F-4D97-AF65-F5344CB8AC3E}">
        <p14:creationId xmlns:p14="http://schemas.microsoft.com/office/powerpoint/2010/main" val="3391262519"/>
      </p:ext>
    </p:extLst>
  </p:cSld>
  <p:clrMapOvr>
    <a:masterClrMapping/>
  </p:clrMapOvr>
  <mc:AlternateContent xmlns:mc="http://schemas.openxmlformats.org/markup-compatibility/2006" xmlns:p14="http://schemas.microsoft.com/office/powerpoint/2010/main">
    <mc:Choice Requires="p14">
      <p:transition spd="slow" p14:dur="2000" advTm="36842"/>
    </mc:Choice>
    <mc:Fallback xmlns="">
      <p:transition spd="slow" advTm="36842"/>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en-US" altLang="ja-JP" sz="3000" dirty="0">
                <a:latin typeface="メイリオ" panose="020B0604030504040204" pitchFamily="50" charset="-128"/>
                <a:ea typeface="メイリオ" panose="020B0604030504040204" pitchFamily="50" charset="-128"/>
              </a:rPr>
              <a:t>CloudFormation</a:t>
            </a:r>
            <a:r>
              <a:rPr kumimoji="0" lang="en-US" altLang="ja-JP" sz="3000" dirty="0">
                <a:solidFill>
                  <a:srgbClr val="000000"/>
                </a:solidFill>
                <a:latin typeface="メイリオ" pitchFamily="50" charset="-128"/>
                <a:ea typeface="メイリオ" pitchFamily="50" charset="-128"/>
                <a:cs typeface="メイリオ" pitchFamily="50" charset="-128"/>
              </a:rPr>
              <a:t> f</a:t>
            </a:r>
            <a:r>
              <a:rPr lang="ja-JP" altLang="en-US" sz="3000" dirty="0">
                <a:latin typeface="メイリオ" panose="020B0604030504040204" pitchFamily="50" charset="-128"/>
                <a:ea typeface="メイリオ" panose="020B0604030504040204" pitchFamily="50" charset="-128"/>
              </a:rPr>
              <a:t>eatures</a:t>
            </a:r>
            <a:endParaRPr lang="en-US" altLang="ja-JP" sz="3000" dirty="0">
              <a:latin typeface="メイリオ" panose="020B0604030504040204" pitchFamily="50" charset="-128"/>
              <a:ea typeface="メイリオ" panose="020B0604030504040204" pitchFamily="50" charset="-128"/>
            </a:endParaRPr>
          </a:p>
          <a:p>
            <a:pPr algn="l"/>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B has </a:t>
            </a:r>
            <a:r>
              <a:rPr lang="ja-JP" altLang="en-US" dirty="0">
                <a:latin typeface="メイリオ" panose="020B0604030504040204" pitchFamily="50" charset="-128"/>
                <a:ea typeface="メイリオ" panose="020B0604030504040204" pitchFamily="50" charset="-128"/>
              </a:rPr>
              <a:t>created a </a:t>
            </a:r>
            <a:r>
              <a:rPr lang="en-US" altLang="ja-JP" dirty="0">
                <a:latin typeface="メイリオ" panose="020B0604030504040204" pitchFamily="50" charset="-128"/>
                <a:ea typeface="メイリオ" panose="020B0604030504040204" pitchFamily="50" charset="-128"/>
              </a:rPr>
              <a:t>CloudFormation </a:t>
            </a:r>
            <a:r>
              <a:rPr lang="ja-JP" altLang="en-US" dirty="0">
                <a:latin typeface="メイリオ" panose="020B0604030504040204" pitchFamily="50" charset="-128"/>
                <a:ea typeface="メイリオ" panose="020B0604030504040204" pitchFamily="50" charset="-128"/>
              </a:rPr>
              <a:t>template to standardize its infrastructure configuration. As a solution architect, you have changed the infrastructure configuration after deploying the template and you need to review the changes.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 </a:t>
            </a:r>
            <a:r>
              <a:rPr lang="en-US" altLang="ja-JP" dirty="0">
                <a:latin typeface="メイリオ" panose="020B0604030504040204" pitchFamily="50" charset="-128"/>
                <a:ea typeface="メイリオ" panose="020B0604030504040204" pitchFamily="50" charset="-128"/>
              </a:rPr>
              <a:t>CloudFormation function</a:t>
            </a:r>
            <a:r>
              <a:rPr lang="ja-JP" altLang="en-US" dirty="0">
                <a:latin typeface="メイリオ" panose="020B0604030504040204" pitchFamily="50" charset="-128"/>
                <a:ea typeface="メイリオ" panose="020B0604030504040204" pitchFamily="50" charset="-128"/>
              </a:rPr>
              <a:t> that meets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AWS CloudFormation </a:t>
            </a:r>
            <a:r>
              <a:rPr lang="ja-JP" altLang="en-US" dirty="0">
                <a:latin typeface="メイリオ" panose="020B0604030504040204" pitchFamily="50" charset="-128"/>
                <a:ea typeface="メイリオ" panose="020B0604030504040204" pitchFamily="50" charset="-128"/>
              </a:rPr>
              <a:t>stack set to review the changes.</a:t>
            </a:r>
            <a:endParaRPr lang="en-US" altLang="ja-JP" b="1"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AWS CloudFormation </a:t>
            </a:r>
            <a:r>
              <a:rPr lang="ja-JP" altLang="en-US" dirty="0">
                <a:latin typeface="メイリオ" panose="020B0604030504040204" pitchFamily="50" charset="-128"/>
                <a:ea typeface="メイリオ" panose="020B0604030504040204" pitchFamily="50" charset="-128"/>
              </a:rPr>
              <a:t>template, review the changes.</a:t>
            </a:r>
            <a:endParaRPr lang="en-US" altLang="ja-JP" b="1"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CloudFormation </a:t>
            </a:r>
            <a:r>
              <a:rPr lang="ja-JP" altLang="en-US" dirty="0">
                <a:latin typeface="メイリオ" panose="020B0604030504040204" pitchFamily="50" charset="-128"/>
                <a:ea typeface="メイリオ" panose="020B0604030504040204" pitchFamily="50" charset="-128"/>
              </a:rPr>
              <a:t>change sets to review the changes.</a:t>
            </a:r>
            <a:endParaRPr lang="en-US" altLang="ja-JP" b="1"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CloudFormation </a:t>
            </a:r>
            <a:r>
              <a:rPr lang="ja-JP" altLang="en-US" dirty="0">
                <a:latin typeface="メイリオ" panose="020B0604030504040204" pitchFamily="50" charset="-128"/>
                <a:ea typeface="メイリオ" panose="020B0604030504040204" pitchFamily="50" charset="-128"/>
              </a:rPr>
              <a:t>drift to identify the changes.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6183100"/>
      </p:ext>
    </p:extLst>
  </p:cSld>
  <p:clrMapOvr>
    <a:masterClrMapping/>
  </p:clrMapOvr>
  <mc:AlternateContent xmlns:mc="http://schemas.openxmlformats.org/markup-compatibility/2006" xmlns:p14="http://schemas.microsoft.com/office/powerpoint/2010/main">
    <mc:Choice Requires="p14">
      <p:transition spd="slow" p14:dur="2000" advTm="5320"/>
    </mc:Choice>
    <mc:Fallback xmlns="">
      <p:transition spd="slow" advTm="532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CloudFormation</a:t>
            </a:r>
            <a:r>
              <a:rPr kumimoji="0" lang="en-US" altLang="ja-JP" sz="3000" dirty="0">
                <a:solidFill>
                  <a:srgbClr val="000000"/>
                </a:solidFill>
                <a:latin typeface="メイリオ" pitchFamily="50" charset="-128"/>
                <a:ea typeface="メイリオ" pitchFamily="50" charset="-128"/>
                <a:cs typeface="メイリオ" pitchFamily="50" charset="-128"/>
              </a:rPr>
              <a:t> f</a:t>
            </a:r>
            <a:r>
              <a:rPr lang="ja-JP" altLang="en-US" sz="3000" dirty="0">
                <a:latin typeface="メイリオ" panose="020B0604030504040204" pitchFamily="50" charset="-128"/>
                <a:ea typeface="メイリオ" panose="020B0604030504040204" pitchFamily="50" charset="-128"/>
              </a:rPr>
              <a:t>eatures</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 function for managing the created stack is provided.</a:t>
            </a:r>
          </a:p>
        </p:txBody>
      </p:sp>
      <p:sp>
        <p:nvSpPr>
          <p:cNvPr id="12" name="コンテンツ プレースホルダー 2">
            <a:extLst>
              <a:ext uri="{FF2B5EF4-FFF2-40B4-BE49-F238E27FC236}">
                <a16:creationId xmlns:a16="http://schemas.microsoft.com/office/drawing/2014/main" id="{5398FF21-1659-483A-AA88-E112C1D3AE23}"/>
              </a:ext>
            </a:extLst>
          </p:cNvPr>
          <p:cNvSpPr txBox="1">
            <a:spLocks/>
          </p:cNvSpPr>
          <p:nvPr/>
        </p:nvSpPr>
        <p:spPr>
          <a:xfrm>
            <a:off x="3584848" y="1829752"/>
            <a:ext cx="5328592" cy="10667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When updating the stack, the summary is a change set to check the impact of the change </a:t>
            </a:r>
            <a:r>
              <a:rPr lang="en-US" altLang="ja-JP" sz="1400" dirty="0">
                <a:latin typeface="メイリオ" panose="020B0604030504040204" pitchFamily="50" charset="-128"/>
                <a:ea typeface="メイリオ" panose="020B0604030504040204" pitchFamily="50" charset="-128"/>
              </a:rPr>
              <a:t>of resource after deploying</a:t>
            </a:r>
          </a:p>
          <a:p>
            <a:r>
              <a:rPr lang="en-US" altLang="ja-JP" sz="1400" dirty="0">
                <a:latin typeface="メイリオ" panose="020B0604030504040204" pitchFamily="50" charset="-128"/>
                <a:ea typeface="メイリオ" panose="020B0604030504040204" pitchFamily="50" charset="-128"/>
              </a:rPr>
              <a:t>There are two ways to change the stack: direct update and update using a change set.</a:t>
            </a:r>
            <a:endParaRPr lang="ja-JP" altLang="en-US" sz="1400" dirty="0">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54786284-3695-4BAF-89B3-09AA1EE3EE13}"/>
              </a:ext>
            </a:extLst>
          </p:cNvPr>
          <p:cNvSpPr txBox="1">
            <a:spLocks/>
          </p:cNvSpPr>
          <p:nvPr/>
        </p:nvSpPr>
        <p:spPr bwMode="auto">
          <a:xfrm>
            <a:off x="848544" y="1829752"/>
            <a:ext cx="2664296" cy="1066724"/>
          </a:xfrm>
          <a:prstGeom prst="rect">
            <a:avLst/>
          </a:prstGeom>
          <a:solidFill>
            <a:srgbClr val="F0861E"/>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kumimoji="0" lang="ja-JP" altLang="en-US" b="1" dirty="0">
                <a:solidFill>
                  <a:schemeClr val="bg1"/>
                </a:solidFill>
                <a:latin typeface="メイリオ" pitchFamily="50" charset="-128"/>
                <a:ea typeface="メイリオ" pitchFamily="50" charset="-128"/>
                <a:cs typeface="メイリオ" pitchFamily="50" charset="-128"/>
              </a:rPr>
              <a:t>Change set</a:t>
            </a:r>
            <a:endParaRPr kumimoji="0" lang="en-US" altLang="ja-JP" b="1" dirty="0">
              <a:solidFill>
                <a:schemeClr val="bg1"/>
              </a:solidFill>
              <a:latin typeface="メイリオ" pitchFamily="50" charset="-128"/>
              <a:ea typeface="メイリオ" pitchFamily="50" charset="-128"/>
              <a:cs typeface="メイリオ" pitchFamily="50" charset="-128"/>
            </a:endParaRPr>
          </a:p>
        </p:txBody>
      </p:sp>
      <p:sp>
        <p:nvSpPr>
          <p:cNvPr id="14" name="コンテンツ プレースホルダー 2">
            <a:extLst>
              <a:ext uri="{FF2B5EF4-FFF2-40B4-BE49-F238E27FC236}">
                <a16:creationId xmlns:a16="http://schemas.microsoft.com/office/drawing/2014/main" id="{6CA6C2A2-30CD-471C-B121-B65A6FE1E49C}"/>
              </a:ext>
            </a:extLst>
          </p:cNvPr>
          <p:cNvSpPr txBox="1">
            <a:spLocks/>
          </p:cNvSpPr>
          <p:nvPr/>
        </p:nvSpPr>
        <p:spPr>
          <a:xfrm>
            <a:off x="3584848" y="2996952"/>
            <a:ext cx="5328592" cy="10667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kern="0" dirty="0">
                <a:solidFill>
                  <a:schemeClr val="bg2"/>
                </a:solidFill>
                <a:latin typeface="メイリオ" panose="020B0604030504040204" pitchFamily="50" charset="-128"/>
                <a:ea typeface="メイリオ" panose="020B0604030504040204" pitchFamily="50" charset="-128"/>
              </a:rPr>
              <a:t>Ability to detect differences from the original template when the AWS resources deployed by the template change</a:t>
            </a:r>
          </a:p>
        </p:txBody>
      </p:sp>
      <p:sp>
        <p:nvSpPr>
          <p:cNvPr id="15" name="コンテンツ プレースホルダー 2">
            <a:extLst>
              <a:ext uri="{FF2B5EF4-FFF2-40B4-BE49-F238E27FC236}">
                <a16:creationId xmlns:a16="http://schemas.microsoft.com/office/drawing/2014/main" id="{9EEDB66B-AEDC-4189-9851-A01C4C77A112}"/>
              </a:ext>
            </a:extLst>
          </p:cNvPr>
          <p:cNvSpPr txBox="1">
            <a:spLocks/>
          </p:cNvSpPr>
          <p:nvPr/>
        </p:nvSpPr>
        <p:spPr bwMode="auto">
          <a:xfrm>
            <a:off x="848544" y="2957095"/>
            <a:ext cx="2664296" cy="1146438"/>
          </a:xfrm>
          <a:prstGeom prst="rect">
            <a:avLst/>
          </a:prstGeom>
          <a:solidFill>
            <a:srgbClr val="F0861E"/>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kumimoji="0" lang="ja-JP" altLang="en-US" b="1" dirty="0">
                <a:solidFill>
                  <a:schemeClr val="bg1"/>
                </a:solidFill>
                <a:latin typeface="メイリオ" pitchFamily="50" charset="-128"/>
                <a:ea typeface="メイリオ" pitchFamily="50" charset="-128"/>
                <a:cs typeface="メイリオ" pitchFamily="50" charset="-128"/>
              </a:rPr>
              <a:t>Drift</a:t>
            </a:r>
            <a:endParaRPr kumimoji="0" lang="en-US" altLang="ja-JP" b="1" dirty="0">
              <a:solidFill>
                <a:schemeClr val="bg1"/>
              </a:solidFill>
              <a:latin typeface="メイリオ" pitchFamily="50" charset="-128"/>
              <a:ea typeface="メイリオ" pitchFamily="50" charset="-128"/>
              <a:cs typeface="メイリオ" pitchFamily="50" charset="-128"/>
            </a:endParaRPr>
          </a:p>
        </p:txBody>
      </p:sp>
      <p:sp>
        <p:nvSpPr>
          <p:cNvPr id="16" name="コンテンツ プレースホルダー 2">
            <a:extLst>
              <a:ext uri="{FF2B5EF4-FFF2-40B4-BE49-F238E27FC236}">
                <a16:creationId xmlns:a16="http://schemas.microsoft.com/office/drawing/2014/main" id="{F49464C4-6199-4E6F-A248-42DFA3FE1CF3}"/>
              </a:ext>
            </a:extLst>
          </p:cNvPr>
          <p:cNvSpPr txBox="1">
            <a:spLocks/>
          </p:cNvSpPr>
          <p:nvPr/>
        </p:nvSpPr>
        <p:spPr>
          <a:xfrm>
            <a:off x="3584848" y="4155396"/>
            <a:ext cx="5328592" cy="106672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The ability to create a stack for multiple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accounts and multiple regions</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7" name="コンテンツ プレースホルダー 2">
            <a:extLst>
              <a:ext uri="{FF2B5EF4-FFF2-40B4-BE49-F238E27FC236}">
                <a16:creationId xmlns:a16="http://schemas.microsoft.com/office/drawing/2014/main" id="{BD94BAC0-8682-4CAE-8345-EF4E4228D144}"/>
              </a:ext>
            </a:extLst>
          </p:cNvPr>
          <p:cNvSpPr txBox="1">
            <a:spLocks/>
          </p:cNvSpPr>
          <p:nvPr/>
        </p:nvSpPr>
        <p:spPr bwMode="auto">
          <a:xfrm>
            <a:off x="848544" y="4155396"/>
            <a:ext cx="2664296" cy="1066724"/>
          </a:xfrm>
          <a:prstGeom prst="rect">
            <a:avLst/>
          </a:prstGeom>
          <a:solidFill>
            <a:srgbClr val="F0861E"/>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kumimoji="0" lang="ja-JP" altLang="en-US" b="1" dirty="0">
                <a:solidFill>
                  <a:schemeClr val="bg1"/>
                </a:solidFill>
                <a:latin typeface="メイリオ" pitchFamily="50" charset="-128"/>
                <a:ea typeface="メイリオ" pitchFamily="50" charset="-128"/>
                <a:cs typeface="メイリオ" pitchFamily="50" charset="-128"/>
              </a:rPr>
              <a:t>Stack Set</a:t>
            </a:r>
            <a:endParaRPr kumimoji="0" lang="en-US" altLang="ja-JP" b="1" dirty="0">
              <a:solidFill>
                <a:schemeClr val="bg1"/>
              </a:solidFill>
              <a:latin typeface="メイリオ" pitchFamily="50" charset="-128"/>
              <a:ea typeface="メイリオ" pitchFamily="50" charset="-128"/>
              <a:cs typeface="メイリオ" pitchFamily="50" charset="-128"/>
            </a:endParaRPr>
          </a:p>
        </p:txBody>
      </p:sp>
      <p:sp>
        <p:nvSpPr>
          <p:cNvPr id="18" name="コンテンツ プレースホルダー 2">
            <a:extLst>
              <a:ext uri="{FF2B5EF4-FFF2-40B4-BE49-F238E27FC236}">
                <a16:creationId xmlns:a16="http://schemas.microsoft.com/office/drawing/2014/main" id="{FDDD08F2-193B-410F-A52C-E7F7D86BB799}"/>
              </a:ext>
            </a:extLst>
          </p:cNvPr>
          <p:cNvSpPr txBox="1">
            <a:spLocks/>
          </p:cNvSpPr>
          <p:nvPr/>
        </p:nvSpPr>
        <p:spPr>
          <a:xfrm>
            <a:off x="3584848" y="5282739"/>
            <a:ext cx="5328592" cy="1146438"/>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Ability to export the reference values of a referenced template, extract the values, and then import the referenced template to perform resource references to enable coordinated infrastructure deployment.</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9" name="コンテンツ プレースホルダー 2">
            <a:extLst>
              <a:ext uri="{FF2B5EF4-FFF2-40B4-BE49-F238E27FC236}">
                <a16:creationId xmlns:a16="http://schemas.microsoft.com/office/drawing/2014/main" id="{797E9FE3-92D2-4914-8B9E-84ED7D7CBFF3}"/>
              </a:ext>
            </a:extLst>
          </p:cNvPr>
          <p:cNvSpPr txBox="1">
            <a:spLocks/>
          </p:cNvSpPr>
          <p:nvPr/>
        </p:nvSpPr>
        <p:spPr bwMode="auto">
          <a:xfrm>
            <a:off x="848544" y="5273983"/>
            <a:ext cx="2664296" cy="1115337"/>
          </a:xfrm>
          <a:prstGeom prst="rect">
            <a:avLst/>
          </a:prstGeom>
          <a:solidFill>
            <a:srgbClr val="F0861E"/>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Import/</a:t>
            </a:r>
            <a:r>
              <a:rPr lang="ja-JP" altLang="en-US" b="1" dirty="0">
                <a:solidFill>
                  <a:schemeClr val="bg1"/>
                </a:solidFill>
                <a:latin typeface="メイリオ" panose="020B0604030504040204" pitchFamily="50" charset="-128"/>
                <a:ea typeface="メイリオ" panose="020B0604030504040204" pitchFamily="50" charset="-128"/>
              </a:rPr>
              <a:t> </a:t>
            </a:r>
            <a:r>
              <a:rPr lang="en-US" altLang="ja-JP" b="1" dirty="0">
                <a:solidFill>
                  <a:schemeClr val="bg1"/>
                </a:solidFill>
                <a:latin typeface="メイリオ" panose="020B0604030504040204" pitchFamily="50" charset="-128"/>
                <a:ea typeface="メイリオ" panose="020B0604030504040204" pitchFamily="50" charset="-128"/>
              </a:rPr>
              <a:t>Export</a:t>
            </a:r>
            <a:endParaRPr kumimoji="0" lang="en-US" altLang="ja-JP" b="1" dirty="0">
              <a:solidFill>
                <a:schemeClr val="bg1"/>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703928698"/>
      </p:ext>
    </p:extLst>
  </p:cSld>
  <p:clrMapOvr>
    <a:masterClrMapping/>
  </p:clrMapOvr>
  <mc:AlternateContent xmlns:mc="http://schemas.openxmlformats.org/markup-compatibility/2006" xmlns:p14="http://schemas.microsoft.com/office/powerpoint/2010/main">
    <mc:Choice Requires="p14">
      <p:transition spd="slow" p14:dur="2000" advTm="91935"/>
    </mc:Choice>
    <mc:Fallback xmlns="">
      <p:transition spd="slow" advTm="91935"/>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CloudFormation</a:t>
            </a:r>
            <a:r>
              <a:rPr kumimoji="0" lang="en-US" altLang="ja-JP" sz="3000" dirty="0">
                <a:solidFill>
                  <a:srgbClr val="000000"/>
                </a:solidFill>
                <a:latin typeface="メイリオ" pitchFamily="50" charset="-128"/>
                <a:ea typeface="メイリオ" pitchFamily="50" charset="-128"/>
                <a:cs typeface="メイリオ" pitchFamily="50" charset="-128"/>
              </a:rPr>
              <a:t> f</a:t>
            </a:r>
            <a:r>
              <a:rPr lang="ja-JP" altLang="en-US" sz="3000" dirty="0">
                <a:latin typeface="メイリオ" panose="020B0604030504040204" pitchFamily="50" charset="-128"/>
                <a:ea typeface="メイリオ" panose="020B0604030504040204" pitchFamily="50" charset="-128"/>
              </a:rPr>
              <a:t>eatures</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CloudFormation </a:t>
            </a:r>
            <a:r>
              <a:rPr lang="ja-JP" altLang="en-US" sz="2400" dirty="0">
                <a:solidFill>
                  <a:srgbClr val="002060"/>
                </a:solidFill>
                <a:latin typeface="メイリオ" panose="020B0604030504040204" pitchFamily="50" charset="-128"/>
                <a:ea typeface="メイリオ" panose="020B0604030504040204" pitchFamily="50" charset="-128"/>
              </a:rPr>
              <a:t>Designer allows you to create a template </a:t>
            </a:r>
            <a:r>
              <a:rPr lang="en-US" altLang="ja-JP" sz="2400" dirty="0">
                <a:solidFill>
                  <a:srgbClr val="002060"/>
                </a:solidFill>
                <a:latin typeface="メイリオ" panose="020B0604030504040204" pitchFamily="50" charset="-128"/>
                <a:ea typeface="メイリオ" panose="020B0604030504040204" pitchFamily="50" charset="-128"/>
              </a:rPr>
              <a:t>visually</a:t>
            </a:r>
          </a:p>
        </p:txBody>
      </p:sp>
      <p:pic>
        <p:nvPicPr>
          <p:cNvPr id="1026" name="Picture 2" descr="https://i.gyazo.com/f9b30518933c51c7d12561815a1f22e4.png">
            <a:extLst>
              <a:ext uri="{FF2B5EF4-FFF2-40B4-BE49-F238E27FC236}">
                <a16:creationId xmlns:a16="http://schemas.microsoft.com/office/drawing/2014/main" id="{4CFD5979-C6BE-4032-9667-4C155786EE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672" y="1570268"/>
            <a:ext cx="6039941" cy="451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52035"/>
      </p:ext>
    </p:extLst>
  </p:cSld>
  <p:clrMapOvr>
    <a:masterClrMapping/>
  </p:clrMapOvr>
  <mc:AlternateContent xmlns:mc="http://schemas.openxmlformats.org/markup-compatibility/2006" xmlns:p14="http://schemas.microsoft.com/office/powerpoint/2010/main">
    <mc:Choice Requires="p14">
      <p:transition spd="slow" p14:dur="2000" advTm="20463"/>
    </mc:Choice>
    <mc:Fallback xmlns="">
      <p:transition spd="slow" advTm="20463"/>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CloudFormation </a:t>
            </a:r>
            <a:r>
              <a:rPr kumimoji="0" lang="ja-JP" altLang="en-US" sz="3000" dirty="0">
                <a:solidFill>
                  <a:srgbClr val="000000"/>
                </a:solidFill>
                <a:latin typeface="メイリオ" pitchFamily="50" charset="-128"/>
                <a:ea typeface="メイリオ" pitchFamily="50" charset="-128"/>
                <a:cs typeface="メイリオ" pitchFamily="50" charset="-128"/>
              </a:rPr>
              <a:t>template </a:t>
            </a:r>
            <a:r>
              <a:rPr kumimoji="0" lang="en-US" altLang="ja-JP" sz="3000" dirty="0">
                <a:solidFill>
                  <a:srgbClr val="000000"/>
                </a:solidFill>
                <a:latin typeface="メイリオ" pitchFamily="50" charset="-128"/>
                <a:ea typeface="メイリオ" pitchFamily="50" charset="-128"/>
                <a:cs typeface="メイリオ" pitchFamily="50" charset="-128"/>
              </a:rPr>
              <a:t>Snippets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have created a </a:t>
            </a:r>
            <a:r>
              <a:rPr lang="en-US" altLang="ja-JP" dirty="0">
                <a:latin typeface="メイリオ" panose="020B0604030504040204" pitchFamily="50" charset="-128"/>
                <a:ea typeface="メイリオ" panose="020B0604030504040204" pitchFamily="50" charset="-128"/>
              </a:rPr>
              <a:t>CloudFormation </a:t>
            </a:r>
            <a:r>
              <a:rPr lang="ja-JP" altLang="en-US" dirty="0">
                <a:latin typeface="メイリオ" panose="020B0604030504040204" pitchFamily="50" charset="-128"/>
                <a:ea typeface="メイリオ" panose="020B0604030504040204" pitchFamily="50" charset="-128"/>
              </a:rPr>
              <a:t>template and are responsible for standardizing the configuration of the environment, and it is necessary to output some of the settings so that they can be referenced by other templates when creating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stack.</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a:t>
            </a:r>
            <a:r>
              <a:rPr lang="en-US" altLang="ja-JP" dirty="0">
                <a:latin typeface="メイリオ" panose="020B0604030504040204" pitchFamily="50" charset="-128"/>
                <a:ea typeface="メイリオ" panose="020B0604030504040204" pitchFamily="50" charset="-128"/>
              </a:rPr>
              <a:t>a snippet</a:t>
            </a:r>
            <a:r>
              <a:rPr lang="ja-JP" altLang="en-US" dirty="0">
                <a:latin typeface="メイリオ" panose="020B0604030504040204" pitchFamily="50" charset="-128"/>
                <a:ea typeface="メイリオ" panose="020B0604030504040204" pitchFamily="50" charset="-128"/>
              </a:rPr>
              <a:t> of the template needs to be set?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Value</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Outputs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Properties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Mappings</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46385345"/>
      </p:ext>
    </p:extLst>
  </p:cSld>
  <p:clrMapOvr>
    <a:masterClrMapping/>
  </p:clrMapOvr>
  <mc:AlternateContent xmlns:mc="http://schemas.openxmlformats.org/markup-compatibility/2006" xmlns:p14="http://schemas.microsoft.com/office/powerpoint/2010/main">
    <mc:Choice Requires="p14">
      <p:transition spd="slow" p14:dur="2000" advTm="17469"/>
    </mc:Choice>
    <mc:Fallback xmlns="">
      <p:transition spd="slow" advTm="17469"/>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CloudFormation </a:t>
            </a:r>
            <a:r>
              <a:rPr kumimoji="0" lang="ja-JP" altLang="en-US" sz="3000" dirty="0">
                <a:solidFill>
                  <a:srgbClr val="000000"/>
                </a:solidFill>
                <a:latin typeface="メイリオ" pitchFamily="50" charset="-128"/>
                <a:ea typeface="メイリオ" pitchFamily="50" charset="-128"/>
                <a:cs typeface="メイリオ" pitchFamily="50" charset="-128"/>
              </a:rPr>
              <a:t>template </a:t>
            </a:r>
            <a:r>
              <a:rPr kumimoji="0" lang="en-US" altLang="ja-JP" sz="3000" dirty="0">
                <a:solidFill>
                  <a:srgbClr val="000000"/>
                </a:solidFill>
                <a:latin typeface="メイリオ" pitchFamily="50" charset="-128"/>
                <a:ea typeface="メイリオ" pitchFamily="50" charset="-128"/>
                <a:cs typeface="メイリオ" pitchFamily="50" charset="-128"/>
              </a:rPr>
              <a:t>description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10071" y="908720"/>
            <a:ext cx="7920880" cy="744819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responsible for creating </a:t>
            </a:r>
            <a:r>
              <a:rPr lang="en-US" altLang="ja-JP" dirty="0">
                <a:latin typeface="メイリオ" panose="020B0604030504040204" pitchFamily="50" charset="-128"/>
                <a:ea typeface="メイリオ" panose="020B0604030504040204" pitchFamily="50" charset="-128"/>
              </a:rPr>
              <a:t>CloudFormation </a:t>
            </a:r>
            <a:r>
              <a:rPr lang="ja-JP" altLang="en-US" dirty="0">
                <a:latin typeface="メイリオ" panose="020B0604030504040204" pitchFamily="50" charset="-128"/>
                <a:ea typeface="メイリオ" panose="020B0604030504040204" pitchFamily="50" charset="-128"/>
              </a:rPr>
              <a:t>templates and standardizing the configuration content.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Above is omitted....</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Mappings: </a:t>
            </a:r>
          </a:p>
          <a:p>
            <a:r>
              <a:rPr lang="en-US" altLang="ja-JP" dirty="0" err="1">
                <a:latin typeface="メイリオ" panose="020B0604030504040204" pitchFamily="50" charset="-128"/>
                <a:ea typeface="メイリオ" panose="020B0604030504040204" pitchFamily="50" charset="-128"/>
              </a:rPr>
              <a:t>  RegionMap</a:t>
            </a:r>
            <a:r>
              <a:rPr lang="en-US" altLang="ja-JP" dirty="0">
                <a:latin typeface="メイリオ" panose="020B0604030504040204" pitchFamily="50" charset="-128"/>
                <a:ea typeface="メイリオ" panose="020B0604030504040204" pitchFamily="50" charset="-128"/>
              </a:rPr>
              <a:t>: </a:t>
            </a:r>
          </a:p>
          <a:p>
            <a:r>
              <a:rPr lang="en-US" altLang="ja-JP" dirty="0">
                <a:latin typeface="メイリオ" panose="020B0604030504040204" pitchFamily="50" charset="-128"/>
                <a:ea typeface="メイリオ" panose="020B0604030504040204" pitchFamily="50" charset="-128"/>
              </a:rPr>
              <a:t>    ap-northeast-1:</a:t>
            </a:r>
          </a:p>
          <a:p>
            <a:r>
              <a:rPr lang="en-US" altLang="ja-JP"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hvm</a:t>
            </a:r>
            <a:r>
              <a:rPr lang="en-US" altLang="ja-JP" dirty="0">
                <a:latin typeface="メイリオ" panose="020B0604030504040204" pitchFamily="50" charset="-128"/>
                <a:ea typeface="メイリオ" panose="020B0604030504040204" pitchFamily="50" charset="-128"/>
              </a:rPr>
              <a:t>: "ami-0792756bc9edf3e63"</a:t>
            </a:r>
          </a:p>
          <a:p>
            <a:r>
              <a:rPr lang="en-US" altLang="ja-JP" dirty="0">
                <a:latin typeface="メイリオ" panose="020B0604030504040204" pitchFamily="50" charset="-128"/>
                <a:ea typeface="メイリオ" panose="020B0604030504040204" pitchFamily="50" charset="-128"/>
              </a:rPr>
              <a:t>    ap-southeast-1:</a:t>
            </a:r>
          </a:p>
          <a:p>
            <a:r>
              <a:rPr lang="en-US" altLang="ja-JP"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hvm</a:t>
            </a:r>
            <a:r>
              <a:rPr lang="en-US" altLang="ja-JP" dirty="0">
                <a:latin typeface="メイリオ" panose="020B0604030504040204" pitchFamily="50" charset="-128"/>
                <a:ea typeface="メイリオ" panose="020B0604030504040204" pitchFamily="50" charset="-128"/>
              </a:rPr>
              <a:t>: "ami-0162da29310cc18f6"</a:t>
            </a:r>
          </a:p>
          <a:p>
            <a:r>
              <a:rPr lang="en-US" altLang="ja-JP" dirty="0">
                <a:latin typeface="メイリオ" panose="020B0604030504040204" pitchFamily="50" charset="-128"/>
                <a:ea typeface="メイリオ" panose="020B0604030504040204" pitchFamily="50" charset="-128"/>
              </a:rPr>
              <a:t>Description: Create EC2 Instance</a:t>
            </a:r>
          </a:p>
          <a:p>
            <a:r>
              <a:rPr lang="en-US" altLang="ja-JP" dirty="0">
                <a:latin typeface="メイリオ" panose="020B0604030504040204" pitchFamily="50" charset="-128"/>
                <a:ea typeface="メイリオ" panose="020B0604030504040204" pitchFamily="50" charset="-128"/>
              </a:rPr>
              <a:t>Resources:</a:t>
            </a:r>
          </a:p>
          <a:p>
            <a:r>
              <a:rPr lang="en-US" altLang="ja-JP" dirty="0">
                <a:latin typeface="メイリオ" panose="020B0604030504040204" pitchFamily="50" charset="-128"/>
                <a:ea typeface="メイリオ" panose="020B0604030504040204" pitchFamily="50" charset="-128"/>
              </a:rPr>
              <a:t>  MyEC2Instance:</a:t>
            </a:r>
          </a:p>
          <a:p>
            <a:r>
              <a:rPr lang="en-US" altLang="ja-JP" dirty="0">
                <a:latin typeface="メイリオ" panose="020B0604030504040204" pitchFamily="50" charset="-128"/>
                <a:ea typeface="メイリオ" panose="020B0604030504040204" pitchFamily="50" charset="-128"/>
              </a:rPr>
              <a:t>    Type: AWS::EC2::Instance</a:t>
            </a:r>
          </a:p>
          <a:p>
            <a:r>
              <a:rPr lang="en-US" altLang="ja-JP" dirty="0">
                <a:latin typeface="メイリオ" panose="020B0604030504040204" pitchFamily="50" charset="-128"/>
                <a:ea typeface="メイリオ" panose="020B0604030504040204" pitchFamily="50" charset="-128"/>
              </a:rPr>
              <a:t>    Properties: </a:t>
            </a:r>
          </a:p>
          <a:p>
            <a:r>
              <a:rPr lang="en-US" altLang="ja-JP"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ImageId</a:t>
            </a:r>
            <a:r>
              <a:rPr lang="en-US" altLang="ja-JP" dirty="0">
                <a:latin typeface="メイリオ" panose="020B0604030504040204" pitchFamily="50" charset="-128"/>
                <a:ea typeface="メイリオ" panose="020B0604030504040204" pitchFamily="50" charset="-128"/>
              </a:rPr>
              <a:t>: ! </a:t>
            </a:r>
            <a:r>
              <a:rPr lang="en-US" altLang="ja-JP" dirty="0" err="1">
                <a:latin typeface="メイリオ" panose="020B0604030504040204" pitchFamily="50" charset="-128"/>
                <a:ea typeface="メイリオ" panose="020B0604030504040204" pitchFamily="50" charset="-128"/>
              </a:rPr>
              <a:t>FindInMap </a:t>
            </a:r>
            <a:r>
              <a:rPr lang="en-US" altLang="ja-JP"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RegionMap</a:t>
            </a:r>
            <a:r>
              <a:rPr lang="en-US" altLang="ja-JP" dirty="0">
                <a:latin typeface="メイリオ" panose="020B0604030504040204" pitchFamily="50" charset="-128"/>
                <a:ea typeface="メイリオ" panose="020B0604030504040204" pitchFamily="50" charset="-128"/>
              </a:rPr>
              <a:t>, !Ref 'AWS::Region', </a:t>
            </a:r>
            <a:r>
              <a:rPr lang="en-US" altLang="ja-JP" dirty="0" err="1">
                <a:latin typeface="メイリオ" panose="020B0604030504040204" pitchFamily="50" charset="-128"/>
                <a:ea typeface="メイリオ" panose="020B0604030504040204" pitchFamily="50" charset="-128"/>
              </a:rPr>
              <a:t>hvm</a:t>
            </a:r>
            <a:r>
              <a:rPr lang="en-US" altLang="ja-JP" dirty="0">
                <a:latin typeface="メイリオ" panose="020B0604030504040204" pitchFamily="50" charset="-128"/>
                <a:ea typeface="メイリオ" panose="020B0604030504040204" pitchFamily="50" charset="-128"/>
              </a:rPr>
              <a:t>]</a:t>
            </a:r>
          </a:p>
          <a:p>
            <a:r>
              <a:rPr lang="en-US" altLang="ja-JP" dirty="0" err="1">
                <a:latin typeface="メイリオ" panose="020B0604030504040204" pitchFamily="50" charset="-128"/>
                <a:ea typeface="メイリオ" panose="020B0604030504040204" pitchFamily="50" charset="-128"/>
              </a:rPr>
              <a:t>      InstanceType</a:t>
            </a:r>
            <a:r>
              <a:rPr lang="en-US" altLang="ja-JP" dirty="0">
                <a:latin typeface="メイリオ" panose="020B0604030504040204" pitchFamily="50" charset="-128"/>
                <a:ea typeface="メイリオ" panose="020B0604030504040204" pitchFamily="50" charset="-128"/>
              </a:rPr>
              <a:t>: !Ref </a:t>
            </a:r>
            <a:r>
              <a:rPr lang="en-US" altLang="ja-JP" dirty="0" err="1">
                <a:latin typeface="メイリオ" panose="020B0604030504040204" pitchFamily="50" charset="-128"/>
                <a:ea typeface="メイリオ" panose="020B0604030504040204" pitchFamily="50" charset="-128"/>
              </a:rPr>
              <a:t>InstanceType</a:t>
            </a:r>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      Tags:</a:t>
            </a:r>
          </a:p>
          <a:p>
            <a:r>
              <a:rPr lang="en-US" altLang="ja-JP" dirty="0">
                <a:latin typeface="メイリオ" panose="020B0604030504040204" pitchFamily="50" charset="-128"/>
                <a:ea typeface="メイリオ" panose="020B0604030504040204" pitchFamily="50" charset="-128"/>
              </a:rPr>
              <a:t>      - Key: Name</a:t>
            </a:r>
          </a:p>
          <a:p>
            <a:r>
              <a:rPr lang="en-US" altLang="ja-JP" dirty="0" err="1">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Value: </a:t>
            </a:r>
            <a:r>
              <a:rPr lang="en-US" altLang="ja-JP" dirty="0" err="1">
                <a:latin typeface="メイリオ" panose="020B0604030504040204" pitchFamily="50" charset="-128"/>
                <a:ea typeface="メイリオ" panose="020B0604030504040204" pitchFamily="50" charset="-128"/>
              </a:rPr>
              <a:t>myInstance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What will this </a:t>
            </a:r>
            <a:r>
              <a:rPr lang="en-US" altLang="ja-JP" dirty="0">
                <a:latin typeface="メイリオ" panose="020B0604030504040204" pitchFamily="50" charset="-128"/>
                <a:ea typeface="メイリオ" panose="020B0604030504040204" pitchFamily="50" charset="-128"/>
              </a:rPr>
              <a:t>CloudFormation </a:t>
            </a:r>
            <a:r>
              <a:rPr lang="ja-JP" altLang="en-US" dirty="0">
                <a:latin typeface="メイリオ" panose="020B0604030504040204" pitchFamily="50" charset="-128"/>
                <a:ea typeface="メイリオ" panose="020B0604030504040204" pitchFamily="50" charset="-128"/>
              </a:rPr>
              <a:t>template look like?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three</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This allows any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to traverse the </a:t>
            </a:r>
            <a:r>
              <a:rPr lang="en-US" altLang="ja-JP" dirty="0">
                <a:latin typeface="メイリオ" panose="020B0604030504040204" pitchFamily="50" charset="-128"/>
                <a:ea typeface="メイリオ" panose="020B0604030504040204" pitchFamily="50" charset="-128"/>
              </a:rPr>
              <a:t>HTTP </a:t>
            </a:r>
            <a:r>
              <a:rPr lang="ja-JP" altLang="en-US" dirty="0">
                <a:latin typeface="メイリオ" panose="020B0604030504040204" pitchFamily="50" charset="-128"/>
                <a:ea typeface="メイリオ" panose="020B0604030504040204" pitchFamily="50" charset="-128"/>
              </a:rPr>
              <a:t>port</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the inbound rules of the security group</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Allowing traffic to flow from </a:t>
            </a:r>
            <a:r>
              <a:rPr lang="en-US" altLang="ja-JP" dirty="0">
                <a:latin typeface="メイリオ" panose="020B0604030504040204" pitchFamily="50" charset="-128"/>
                <a:ea typeface="メイリオ" panose="020B0604030504040204" pitchFamily="50" charset="-128"/>
              </a:rPr>
              <a:t>one IP </a:t>
            </a:r>
            <a:r>
              <a:rPr lang="ja-JP" altLang="en-US" dirty="0">
                <a:latin typeface="メイリオ" panose="020B0604030504040204" pitchFamily="50" charset="-128"/>
                <a:ea typeface="メイリオ" panose="020B0604030504040204" pitchFamily="50" charset="-128"/>
              </a:rPr>
              <a:t>on port </a:t>
            </a:r>
            <a:r>
              <a:rPr lang="en-US" altLang="ja-JP" dirty="0">
                <a:latin typeface="メイリオ" panose="020B0604030504040204" pitchFamily="50" charset="-128"/>
                <a:ea typeface="メイリオ" panose="020B0604030504040204" pitchFamily="50" charset="-128"/>
              </a:rPr>
              <a:t>22</a:t>
            </a:r>
          </a:p>
        </p:txBody>
      </p:sp>
    </p:spTree>
    <p:extLst>
      <p:ext uri="{BB962C8B-B14F-4D97-AF65-F5344CB8AC3E}">
        <p14:creationId xmlns:p14="http://schemas.microsoft.com/office/powerpoint/2010/main" val="552346849"/>
      </p:ext>
    </p:extLst>
  </p:cSld>
  <p:clrMapOvr>
    <a:masterClrMapping/>
  </p:clrMapOvr>
  <mc:AlternateContent xmlns:mc="http://schemas.openxmlformats.org/markup-compatibility/2006" xmlns:p14="http://schemas.microsoft.com/office/powerpoint/2010/main">
    <mc:Choice Requires="p14">
      <p:transition spd="slow" p14:dur="2000" advTm="16091"/>
    </mc:Choice>
    <mc:Fallback xmlns="">
      <p:transition spd="slow" advTm="16091"/>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1152233"/>
            <a:ext cx="3888432" cy="2605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6" name="吹き出し: 四角形 5">
            <a:extLst>
              <a:ext uri="{FF2B5EF4-FFF2-40B4-BE49-F238E27FC236}">
                <a16:creationId xmlns:a16="http://schemas.microsoft.com/office/drawing/2014/main" id="{3508C82E-B8E9-4966-9F9C-6BBABD153198}"/>
              </a:ext>
            </a:extLst>
          </p:cNvPr>
          <p:cNvSpPr/>
          <p:nvPr/>
        </p:nvSpPr>
        <p:spPr bwMode="auto">
          <a:xfrm>
            <a:off x="4808984" y="691898"/>
            <a:ext cx="4391839" cy="360838"/>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74205789"/>
      </p:ext>
    </p:extLst>
  </p:cSld>
  <p:clrMapOvr>
    <a:masterClrMapping/>
  </p:clrMapOvr>
  <mc:AlternateContent xmlns:mc="http://schemas.openxmlformats.org/markup-compatibility/2006" xmlns:p14="http://schemas.microsoft.com/office/powerpoint/2010/main">
    <mc:Choice Requires="p14">
      <p:transition spd="slow" p14:dur="2000" advTm="15725"/>
    </mc:Choice>
    <mc:Fallback xmlns="">
      <p:transition spd="slow" advTm="15725"/>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1450865"/>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吹き出し: 四角形 10">
            <a:extLst>
              <a:ext uri="{FF2B5EF4-FFF2-40B4-BE49-F238E27FC236}">
                <a16:creationId xmlns:a16="http://schemas.microsoft.com/office/drawing/2014/main" id="{638A0002-A866-4CD9-A9DA-47BF3800C2C5}"/>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2" name="吹き出し: 四角形 11">
            <a:extLst>
              <a:ext uri="{FF2B5EF4-FFF2-40B4-BE49-F238E27FC236}">
                <a16:creationId xmlns:a16="http://schemas.microsoft.com/office/drawing/2014/main" id="{CAF4CA51-5F21-4772-AD21-55C4DCD1D4B5}"/>
              </a:ext>
            </a:extLst>
          </p:cNvPr>
          <p:cNvSpPr/>
          <p:nvPr/>
        </p:nvSpPr>
        <p:spPr bwMode="auto">
          <a:xfrm>
            <a:off x="4808984" y="1124744"/>
            <a:ext cx="4391839" cy="288032"/>
          </a:xfrm>
          <a:prstGeom prst="wedgeRectCallout">
            <a:avLst>
              <a:gd name="adj1" fmla="val -122923"/>
              <a:gd name="adj2" fmla="val 11676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43779598"/>
      </p:ext>
    </p:extLst>
  </p:cSld>
  <p:clrMapOvr>
    <a:masterClrMapping/>
  </p:clrMapOvr>
  <mc:AlternateContent xmlns:mc="http://schemas.openxmlformats.org/markup-compatibility/2006" xmlns:p14="http://schemas.microsoft.com/office/powerpoint/2010/main">
    <mc:Choice Requires="p14">
      <p:transition spd="slow" p14:dur="2000" advTm="7750"/>
    </mc:Choice>
    <mc:Fallback xmlns="">
      <p:transition spd="slow" advTm="775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1666889"/>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39"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22059938"/>
      </p:ext>
    </p:extLst>
  </p:cSld>
  <p:clrMapOvr>
    <a:masterClrMapping/>
  </p:clrMapOvr>
  <mc:AlternateContent xmlns:mc="http://schemas.openxmlformats.org/markup-compatibility/2006" xmlns:p14="http://schemas.microsoft.com/office/powerpoint/2010/main">
    <mc:Choice Requires="p14">
      <p:transition spd="slow" p14:dur="2000" advTm="5435"/>
    </mc:Choice>
    <mc:Fallback xmlns="">
      <p:transition spd="slow" advTm="543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ELB </a:t>
            </a:r>
            <a:r>
              <a:rPr kumimoji="0" lang="ja-JP" altLang="en-US" sz="3000" dirty="0">
                <a:solidFill>
                  <a:srgbClr val="000000"/>
                </a:solidFill>
                <a:latin typeface="メイリオ" pitchFamily="50" charset="-128"/>
                <a:ea typeface="メイリオ" pitchFamily="50" charset="-128"/>
              </a:rPr>
              <a:t>security group settings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When configuring an </a:t>
            </a:r>
            <a:r>
              <a:rPr lang="en-US" altLang="ja-JP" sz="2400" dirty="0">
                <a:solidFill>
                  <a:srgbClr val="002060"/>
                </a:solidFill>
                <a:latin typeface="メイリオ" panose="020B0604030504040204" pitchFamily="50" charset="-128"/>
                <a:ea typeface="メイリオ" panose="020B0604030504040204" pitchFamily="50" charset="-128"/>
              </a:rPr>
              <a:t>ELB </a:t>
            </a:r>
            <a:r>
              <a:rPr lang="ja-JP" altLang="en-US" sz="2400" dirty="0">
                <a:solidFill>
                  <a:srgbClr val="002060"/>
                </a:solidFill>
                <a:latin typeface="メイリオ" panose="020B0604030504040204" pitchFamily="50" charset="-128"/>
                <a:ea typeface="メイリオ" panose="020B0604030504040204" pitchFamily="50" charset="-128"/>
              </a:rPr>
              <a:t>with an </a:t>
            </a:r>
            <a:r>
              <a:rPr lang="en-US" altLang="ja-JP" sz="2400" dirty="0">
                <a:solidFill>
                  <a:srgbClr val="002060"/>
                </a:solidFill>
                <a:latin typeface="メイリオ" panose="020B0604030504040204" pitchFamily="50" charset="-128"/>
                <a:ea typeface="メイリオ" panose="020B0604030504040204" pitchFamily="50" charset="-128"/>
              </a:rPr>
              <a:t>EC2 </a:t>
            </a:r>
            <a:r>
              <a:rPr lang="ja-JP" altLang="en-US" sz="2400" dirty="0">
                <a:solidFill>
                  <a:srgbClr val="002060"/>
                </a:solidFill>
                <a:latin typeface="メイリオ" panose="020B0604030504040204" pitchFamily="50" charset="-128"/>
                <a:ea typeface="メイリオ" panose="020B0604030504040204" pitchFamily="50" charset="-128"/>
              </a:rPr>
              <a:t>instance to serve as a </a:t>
            </a:r>
            <a:r>
              <a:rPr lang="en-US" altLang="ja-JP" sz="2400" dirty="0">
                <a:solidFill>
                  <a:srgbClr val="002060"/>
                </a:solidFill>
                <a:latin typeface="メイリオ" panose="020B0604030504040204" pitchFamily="50" charset="-128"/>
                <a:ea typeface="メイリオ" panose="020B0604030504040204" pitchFamily="50" charset="-128"/>
              </a:rPr>
              <a:t>web </a:t>
            </a:r>
            <a:r>
              <a:rPr lang="ja-JP" altLang="en-US" sz="2400" dirty="0">
                <a:solidFill>
                  <a:srgbClr val="002060"/>
                </a:solidFill>
                <a:latin typeface="メイリオ" panose="020B0604030504040204" pitchFamily="50" charset="-128"/>
                <a:ea typeface="メイリオ" panose="020B0604030504040204" pitchFamily="50" charset="-128"/>
              </a:rPr>
              <a:t>server, </a:t>
            </a:r>
            <a:r>
              <a:rPr lang="en-US" altLang="ja-JP" sz="2400" dirty="0">
                <a:solidFill>
                  <a:srgbClr val="002060"/>
                </a:solidFill>
                <a:latin typeface="メイリオ" panose="020B0604030504040204" pitchFamily="50" charset="-128"/>
                <a:ea typeface="メイリオ" panose="020B0604030504040204" pitchFamily="50" charset="-128"/>
              </a:rPr>
              <a:t>it is better to</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restrict</a:t>
            </a:r>
            <a:r>
              <a:rPr lang="ja-JP" altLang="en-US" sz="2400" dirty="0">
                <a:solidFill>
                  <a:srgbClr val="002060"/>
                </a:solidFill>
                <a:latin typeface="メイリオ" panose="020B0604030504040204" pitchFamily="50" charset="-128"/>
                <a:ea typeface="メイリオ" panose="020B0604030504040204" pitchFamily="50" charset="-128"/>
              </a:rPr>
              <a:t> outbound access </a:t>
            </a:r>
            <a:r>
              <a:rPr lang="en-US" altLang="ja-JP" sz="2400" dirty="0">
                <a:solidFill>
                  <a:srgbClr val="002060"/>
                </a:solidFill>
                <a:latin typeface="メイリオ" panose="020B0604030504040204" pitchFamily="50" charset="-128"/>
                <a:ea typeface="メイリオ" panose="020B0604030504040204" pitchFamily="50" charset="-128"/>
              </a:rPr>
              <a:t>only </a:t>
            </a:r>
            <a:r>
              <a:rPr lang="ja-JP" altLang="en-US" sz="2400" dirty="0">
                <a:solidFill>
                  <a:srgbClr val="002060"/>
                </a:solidFill>
                <a:latin typeface="メイリオ" panose="020B0604030504040204" pitchFamily="50" charset="-128"/>
                <a:ea typeface="メイリオ" panose="020B0604030504040204" pitchFamily="50" charset="-128"/>
              </a:rPr>
              <a:t>from the </a:t>
            </a:r>
            <a:r>
              <a:rPr lang="en-US" altLang="ja-JP" sz="2400" dirty="0">
                <a:solidFill>
                  <a:srgbClr val="002060"/>
                </a:solidFill>
                <a:latin typeface="メイリオ" panose="020B0604030504040204" pitchFamily="50" charset="-128"/>
                <a:ea typeface="メイリオ" panose="020B0604030504040204" pitchFamily="50" charset="-128"/>
              </a:rPr>
              <a:t>web </a:t>
            </a:r>
            <a:r>
              <a:rPr lang="ja-JP" altLang="en-US" sz="2400" dirty="0">
                <a:solidFill>
                  <a:srgbClr val="002060"/>
                </a:solidFill>
                <a:latin typeface="メイリオ" panose="020B0604030504040204" pitchFamily="50" charset="-128"/>
                <a:ea typeface="メイリオ" panose="020B0604030504040204" pitchFamily="50" charset="-128"/>
              </a:rPr>
              <a:t>server.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3">
            <a:extLst>
              <a:ext uri="{FF2B5EF4-FFF2-40B4-BE49-F238E27FC236}">
                <a16:creationId xmlns:a16="http://schemas.microsoft.com/office/drawing/2014/main" id="{DB083037-CA6F-43CB-9835-7147877130F8}"/>
              </a:ext>
            </a:extLst>
          </p:cNvPr>
          <p:cNvSpPr/>
          <p:nvPr/>
        </p:nvSpPr>
        <p:spPr bwMode="auto">
          <a:xfrm>
            <a:off x="1061195" y="2492896"/>
            <a:ext cx="2447623" cy="115212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Inbound</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5" name="正方形/長方形 1">
            <a:extLst>
              <a:ext uri="{FF2B5EF4-FFF2-40B4-BE49-F238E27FC236}">
                <a16:creationId xmlns:a16="http://schemas.microsoft.com/office/drawing/2014/main" id="{0E588EFA-4949-48E8-9E4C-5D4F233CCCEE}"/>
              </a:ext>
            </a:extLst>
          </p:cNvPr>
          <p:cNvSpPr/>
          <p:nvPr/>
        </p:nvSpPr>
        <p:spPr bwMode="auto">
          <a:xfrm>
            <a:off x="3507669" y="2494610"/>
            <a:ext cx="5476630" cy="1151031"/>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Allow </a:t>
            </a:r>
            <a:r>
              <a:rPr lang="en-US" altLang="ja-JP" sz="1400" dirty="0">
                <a:latin typeface="メイリオ" panose="020B0604030504040204" pitchFamily="50" charset="-128"/>
                <a:ea typeface="メイリオ" panose="020B0604030504040204" pitchFamily="50" charset="-128"/>
              </a:rPr>
              <a:t>HTTP/HTTPS </a:t>
            </a:r>
            <a:r>
              <a:rPr lang="ja-JP" altLang="en-US" sz="1400" dirty="0">
                <a:latin typeface="メイリオ" panose="020B0604030504040204" pitchFamily="50" charset="-128"/>
                <a:ea typeface="メイリオ" panose="020B0604030504040204" pitchFamily="50" charset="-128"/>
              </a:rPr>
              <a:t>traffic from the Internet</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Source </a:t>
            </a:r>
            <a:r>
              <a:rPr lang="en-US" altLang="ja-JP" sz="1400" dirty="0">
                <a:latin typeface="メイリオ" panose="020B0604030504040204" pitchFamily="50" charset="-128"/>
                <a:ea typeface="メイリオ" panose="020B0604030504040204" pitchFamily="50" charset="-128"/>
              </a:rPr>
              <a:t>0.0.0.0/0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for a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web site to be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accessible to everyone</a:t>
            </a:r>
          </a:p>
        </p:txBody>
      </p:sp>
      <p:sp>
        <p:nvSpPr>
          <p:cNvPr id="8" name="正方形/長方形 3">
            <a:extLst>
              <a:ext uri="{FF2B5EF4-FFF2-40B4-BE49-F238E27FC236}">
                <a16:creationId xmlns:a16="http://schemas.microsoft.com/office/drawing/2014/main" id="{408AF54F-9985-4F12-B242-E30B312A24E4}"/>
              </a:ext>
            </a:extLst>
          </p:cNvPr>
          <p:cNvSpPr/>
          <p:nvPr/>
        </p:nvSpPr>
        <p:spPr bwMode="auto">
          <a:xfrm>
            <a:off x="1061195" y="3715318"/>
            <a:ext cx="2447623" cy="115212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Outbound</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9" name="正方形/長方形 1">
            <a:extLst>
              <a:ext uri="{FF2B5EF4-FFF2-40B4-BE49-F238E27FC236}">
                <a16:creationId xmlns:a16="http://schemas.microsoft.com/office/drawing/2014/main" id="{5CA1FBE9-7F43-4062-A3AE-E8B6D325B9B7}"/>
              </a:ext>
            </a:extLst>
          </p:cNvPr>
          <p:cNvSpPr/>
          <p:nvPr/>
        </p:nvSpPr>
        <p:spPr bwMode="auto">
          <a:xfrm>
            <a:off x="3507669" y="3717032"/>
            <a:ext cx="5476630" cy="1151031"/>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Allow only </a:t>
            </a:r>
            <a:r>
              <a:rPr lang="en-US" altLang="ja-JP" sz="1400" dirty="0">
                <a:latin typeface="メイリオ" panose="020B0604030504040204" pitchFamily="50" charset="-128"/>
                <a:ea typeface="メイリオ" panose="020B0604030504040204" pitchFamily="50" charset="-128"/>
              </a:rPr>
              <a:t>HTTP/HTTPS </a:t>
            </a:r>
            <a:r>
              <a:rPr lang="ja-JP" altLang="en-US" sz="1400" dirty="0">
                <a:latin typeface="メイリオ" panose="020B0604030504040204" pitchFamily="50" charset="-128"/>
                <a:ea typeface="メイリオ" panose="020B0604030504040204" pitchFamily="50" charset="-128"/>
              </a:rPr>
              <a:t>traffic from the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server</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 limit access from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web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server, specify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IP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address of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web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server in the source or specify the security group set on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web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server.</a:t>
            </a:r>
          </a:p>
        </p:txBody>
      </p:sp>
    </p:spTree>
    <p:extLst>
      <p:ext uri="{BB962C8B-B14F-4D97-AF65-F5344CB8AC3E}">
        <p14:creationId xmlns:p14="http://schemas.microsoft.com/office/powerpoint/2010/main" val="2740914072"/>
      </p:ext>
    </p:extLst>
  </p:cSld>
  <p:clrMapOvr>
    <a:masterClrMapping/>
  </p:clrMapOvr>
  <mc:AlternateContent xmlns:mc="http://schemas.openxmlformats.org/markup-compatibility/2006" xmlns:p14="http://schemas.microsoft.com/office/powerpoint/2010/main">
    <mc:Choice Requires="p14">
      <p:transition spd="slow" p14:dur="2000" advTm="124643"/>
    </mc:Choice>
    <mc:Fallback xmlns="">
      <p:transition spd="slow" advTm="124643"/>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1916832"/>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39"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2" name="吹き出し: 四角形 11">
            <a:extLst>
              <a:ext uri="{FF2B5EF4-FFF2-40B4-BE49-F238E27FC236}">
                <a16:creationId xmlns:a16="http://schemas.microsoft.com/office/drawing/2014/main" id="{E4A29C0A-F796-4FB3-BF67-CFE629C9D1EE}"/>
              </a:ext>
            </a:extLst>
          </p:cNvPr>
          <p:cNvSpPr/>
          <p:nvPr/>
        </p:nvSpPr>
        <p:spPr bwMode="auto">
          <a:xfrm>
            <a:off x="4808984" y="1701641"/>
            <a:ext cx="4391839" cy="469304"/>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70414"/>
      </p:ext>
    </p:extLst>
  </p:cSld>
  <p:clrMapOvr>
    <a:masterClrMapping/>
  </p:clrMapOvr>
  <mc:AlternateContent xmlns:mc="http://schemas.openxmlformats.org/markup-compatibility/2006" xmlns:p14="http://schemas.microsoft.com/office/powerpoint/2010/main">
    <mc:Choice Requires="p14">
      <p:transition spd="slow" p14:dur="2000" advTm="13414"/>
    </mc:Choice>
    <mc:Fallback xmlns="">
      <p:transition spd="slow" advTm="13414"/>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2170945"/>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47820852"/>
      </p:ext>
    </p:extLst>
  </p:cSld>
  <p:clrMapOvr>
    <a:masterClrMapping/>
  </p:clrMapOvr>
  <mc:AlternateContent xmlns:mc="http://schemas.openxmlformats.org/markup-compatibility/2006" xmlns:p14="http://schemas.microsoft.com/office/powerpoint/2010/main">
    <mc:Choice Requires="p14">
      <p:transition spd="slow" p14:dur="2000" advTm="12403"/>
    </mc:Choice>
    <mc:Fallback xmlns="">
      <p:transition spd="slow" advTm="12403"/>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2386969"/>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2" name="吹き出し: 四角形 11">
            <a:extLst>
              <a:ext uri="{FF2B5EF4-FFF2-40B4-BE49-F238E27FC236}">
                <a16:creationId xmlns:a16="http://schemas.microsoft.com/office/drawing/2014/main" id="{5CBDD62B-472A-47B8-B3EC-877FD156B278}"/>
              </a:ext>
            </a:extLst>
          </p:cNvPr>
          <p:cNvSpPr/>
          <p:nvPr/>
        </p:nvSpPr>
        <p:spPr bwMode="auto">
          <a:xfrm>
            <a:off x="4808984" y="2685389"/>
            <a:ext cx="4391840" cy="397816"/>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42423238"/>
      </p:ext>
    </p:extLst>
  </p:cSld>
  <p:clrMapOvr>
    <a:masterClrMapping/>
  </p:clrMapOvr>
  <mc:AlternateContent xmlns:mc="http://schemas.openxmlformats.org/markup-compatibility/2006" xmlns:p14="http://schemas.microsoft.com/office/powerpoint/2010/main">
    <mc:Choice Requires="p14">
      <p:transition spd="slow" p14:dur="2000" advTm="14882"/>
    </mc:Choice>
    <mc:Fallback xmlns="">
      <p:transition spd="slow" advTm="14882"/>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2675001"/>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2" name="吹き出し: 四角形 11">
            <a:extLst>
              <a:ext uri="{FF2B5EF4-FFF2-40B4-BE49-F238E27FC236}">
                <a16:creationId xmlns:a16="http://schemas.microsoft.com/office/drawing/2014/main" id="{5CBDD62B-472A-47B8-B3EC-877FD156B278}"/>
              </a:ext>
            </a:extLst>
          </p:cNvPr>
          <p:cNvSpPr/>
          <p:nvPr/>
        </p:nvSpPr>
        <p:spPr bwMode="auto">
          <a:xfrm>
            <a:off x="4808984" y="2685388"/>
            <a:ext cx="4391840" cy="355985"/>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吹き出し: 四角形 12">
            <a:extLst>
              <a:ext uri="{FF2B5EF4-FFF2-40B4-BE49-F238E27FC236}">
                <a16:creationId xmlns:a16="http://schemas.microsoft.com/office/drawing/2014/main" id="{1BC48757-6104-40A6-99C1-E782D563BEE1}"/>
              </a:ext>
            </a:extLst>
          </p:cNvPr>
          <p:cNvSpPr/>
          <p:nvPr/>
        </p:nvSpPr>
        <p:spPr bwMode="auto">
          <a:xfrm>
            <a:off x="4808984" y="3061287"/>
            <a:ext cx="4391840" cy="288000"/>
          </a:xfrm>
          <a:prstGeom prst="wedgeRectCallout">
            <a:avLst>
              <a:gd name="adj1" fmla="val -124170"/>
              <a:gd name="adj2" fmla="val -123361"/>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a:t>
            </a:r>
            <a:r>
              <a:rPr kumimoji="1" lang="en-US" altLang="ja-JP"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SAM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version of the serverless app</a:t>
            </a:r>
          </a:p>
        </p:txBody>
      </p:sp>
    </p:spTree>
    <p:extLst>
      <p:ext uri="{BB962C8B-B14F-4D97-AF65-F5344CB8AC3E}">
        <p14:creationId xmlns:p14="http://schemas.microsoft.com/office/powerpoint/2010/main" val="3122693339"/>
      </p:ext>
    </p:extLst>
  </p:cSld>
  <p:clrMapOvr>
    <a:masterClrMapping/>
  </p:clrMapOvr>
  <mc:AlternateContent xmlns:mc="http://schemas.openxmlformats.org/markup-compatibility/2006" xmlns:p14="http://schemas.microsoft.com/office/powerpoint/2010/main">
    <mc:Choice Requires="p14">
      <p:transition spd="slow" p14:dur="2000" advTm="31994"/>
    </mc:Choice>
    <mc:Fallback xmlns="">
      <p:transition spd="slow" advTm="31994"/>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560512" y="2924944"/>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2" name="吹き出し: 四角形 11">
            <a:extLst>
              <a:ext uri="{FF2B5EF4-FFF2-40B4-BE49-F238E27FC236}">
                <a16:creationId xmlns:a16="http://schemas.microsoft.com/office/drawing/2014/main" id="{5CBDD62B-472A-47B8-B3EC-877FD156B278}"/>
              </a:ext>
            </a:extLst>
          </p:cNvPr>
          <p:cNvSpPr/>
          <p:nvPr/>
        </p:nvSpPr>
        <p:spPr bwMode="auto">
          <a:xfrm>
            <a:off x="4808984" y="2685389"/>
            <a:ext cx="4391840" cy="385802"/>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吹き出し: 四角形 12">
            <a:extLst>
              <a:ext uri="{FF2B5EF4-FFF2-40B4-BE49-F238E27FC236}">
                <a16:creationId xmlns:a16="http://schemas.microsoft.com/office/drawing/2014/main" id="{1BC48757-6104-40A6-99C1-E782D563BEE1}"/>
              </a:ext>
            </a:extLst>
          </p:cNvPr>
          <p:cNvSpPr/>
          <p:nvPr/>
        </p:nvSpPr>
        <p:spPr bwMode="auto">
          <a:xfrm>
            <a:off x="4808984" y="3055987"/>
            <a:ext cx="4391840" cy="288000"/>
          </a:xfrm>
          <a:prstGeom prst="wedgeRectCallout">
            <a:avLst>
              <a:gd name="adj1" fmla="val -124170"/>
              <a:gd name="adj2" fmla="val -123361"/>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a:t>
            </a:r>
            <a:r>
              <a:rPr kumimoji="1" lang="en-US" altLang="ja-JP"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SAM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version of the serverless app</a:t>
            </a:r>
          </a:p>
        </p:txBody>
      </p:sp>
      <p:sp>
        <p:nvSpPr>
          <p:cNvPr id="16" name="吹き出し: 四角形 15">
            <a:extLst>
              <a:ext uri="{FF2B5EF4-FFF2-40B4-BE49-F238E27FC236}">
                <a16:creationId xmlns:a16="http://schemas.microsoft.com/office/drawing/2014/main" id="{115DA8A9-5432-4D72-9E07-4F6B2EFE8371}"/>
              </a:ext>
            </a:extLst>
          </p:cNvPr>
          <p:cNvSpPr/>
          <p:nvPr/>
        </p:nvSpPr>
        <p:spPr bwMode="auto">
          <a:xfrm>
            <a:off x="4808984" y="3387864"/>
            <a:ext cx="4391840" cy="468000"/>
          </a:xfrm>
          <a:prstGeom prst="wedgeRectCallout">
            <a:avLst>
              <a:gd name="adj1" fmla="val -124045"/>
              <a:gd name="adj2" fmla="val -112099"/>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actual resources to be generated on the stack and their configuration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69109894"/>
      </p:ext>
    </p:extLst>
  </p:cSld>
  <p:clrMapOvr>
    <a:masterClrMapping/>
  </p:clrMapOvr>
  <mc:AlternateContent xmlns:mc="http://schemas.openxmlformats.org/markup-compatibility/2006" xmlns:p14="http://schemas.microsoft.com/office/powerpoint/2010/main">
    <mc:Choice Requires="p14">
      <p:transition spd="slow" p14:dur="2000" advTm="39970"/>
    </mc:Choice>
    <mc:Fallback xmlns="">
      <p:transition spd="slow" advTm="39970"/>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5" name="四角形: 角を丸くする 4">
            <a:extLst>
              <a:ext uri="{FF2B5EF4-FFF2-40B4-BE49-F238E27FC236}">
                <a16:creationId xmlns:a16="http://schemas.microsoft.com/office/drawing/2014/main" id="{7DD90337-32EE-430C-8DBE-DD0DD1773D7B}"/>
              </a:ext>
            </a:extLst>
          </p:cNvPr>
          <p:cNvSpPr/>
          <p:nvPr/>
        </p:nvSpPr>
        <p:spPr bwMode="auto">
          <a:xfrm>
            <a:off x="704528" y="3140968"/>
            <a:ext cx="2376264" cy="1728191"/>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5" name="吹き出し: 四角形 14">
            <a:extLst>
              <a:ext uri="{FF2B5EF4-FFF2-40B4-BE49-F238E27FC236}">
                <a16:creationId xmlns:a16="http://schemas.microsoft.com/office/drawing/2014/main" id="{42C1810C-F40B-4F38-94E3-B4FD198CA524}"/>
              </a:ext>
            </a:extLst>
          </p:cNvPr>
          <p:cNvSpPr/>
          <p:nvPr/>
        </p:nvSpPr>
        <p:spPr bwMode="auto">
          <a:xfrm>
            <a:off x="4808984" y="3879344"/>
            <a:ext cx="4391840" cy="468000"/>
          </a:xfrm>
          <a:prstGeom prst="wedgeRectCallout">
            <a:avLst>
              <a:gd name="adj1" fmla="val -92253"/>
              <a:gd name="adj2" fmla="val -46581"/>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settings, such as resource names and type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 name="右中かっこ 1">
            <a:extLst>
              <a:ext uri="{FF2B5EF4-FFF2-40B4-BE49-F238E27FC236}">
                <a16:creationId xmlns:a16="http://schemas.microsoft.com/office/drawing/2014/main" id="{FA029A42-DB69-414C-B90E-B7AEB8D40342}"/>
              </a:ext>
            </a:extLst>
          </p:cNvPr>
          <p:cNvSpPr/>
          <p:nvPr/>
        </p:nvSpPr>
        <p:spPr bwMode="auto">
          <a:xfrm>
            <a:off x="2792760" y="3212976"/>
            <a:ext cx="144016" cy="1584176"/>
          </a:xfrm>
          <a:prstGeom prst="rightBrace">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吹き出し: 四角形 16">
            <a:extLst>
              <a:ext uri="{FF2B5EF4-FFF2-40B4-BE49-F238E27FC236}">
                <a16:creationId xmlns:a16="http://schemas.microsoft.com/office/drawing/2014/main" id="{D33705AE-A85F-438D-9216-BC74BE535E9B}"/>
              </a:ext>
            </a:extLst>
          </p:cNvPr>
          <p:cNvSpPr/>
          <p:nvPr/>
        </p:nvSpPr>
        <p:spPr bwMode="auto">
          <a:xfrm>
            <a:off x="4808984" y="2685389"/>
            <a:ext cx="4391840" cy="385802"/>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8" name="吹き出し: 四角形 17">
            <a:extLst>
              <a:ext uri="{FF2B5EF4-FFF2-40B4-BE49-F238E27FC236}">
                <a16:creationId xmlns:a16="http://schemas.microsoft.com/office/drawing/2014/main" id="{89409A64-FE52-45A9-ADDE-91BEE3AE5EA7}"/>
              </a:ext>
            </a:extLst>
          </p:cNvPr>
          <p:cNvSpPr/>
          <p:nvPr/>
        </p:nvSpPr>
        <p:spPr bwMode="auto">
          <a:xfrm>
            <a:off x="4808984" y="3055987"/>
            <a:ext cx="4391840" cy="288000"/>
          </a:xfrm>
          <a:prstGeom prst="wedgeRectCallout">
            <a:avLst>
              <a:gd name="adj1" fmla="val -124170"/>
              <a:gd name="adj2" fmla="val -123361"/>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a:t>
            </a:r>
            <a:r>
              <a:rPr kumimoji="1" lang="en-US" altLang="ja-JP"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SAM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version of the serverless app</a:t>
            </a:r>
          </a:p>
        </p:txBody>
      </p:sp>
      <p:sp>
        <p:nvSpPr>
          <p:cNvPr id="19" name="吹き出し: 四角形 18">
            <a:extLst>
              <a:ext uri="{FF2B5EF4-FFF2-40B4-BE49-F238E27FC236}">
                <a16:creationId xmlns:a16="http://schemas.microsoft.com/office/drawing/2014/main" id="{4C3A8B2F-7BFF-4C54-8254-E6F55C0C88AD}"/>
              </a:ext>
            </a:extLst>
          </p:cNvPr>
          <p:cNvSpPr/>
          <p:nvPr/>
        </p:nvSpPr>
        <p:spPr bwMode="auto">
          <a:xfrm>
            <a:off x="4808984" y="3387864"/>
            <a:ext cx="4391840" cy="468000"/>
          </a:xfrm>
          <a:prstGeom prst="wedgeRectCallout">
            <a:avLst>
              <a:gd name="adj1" fmla="val -124045"/>
              <a:gd name="adj2" fmla="val -112099"/>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actual resources to be generated on the stack and their configuration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4364405"/>
      </p:ext>
    </p:extLst>
  </p:cSld>
  <p:clrMapOvr>
    <a:masterClrMapping/>
  </p:clrMapOvr>
  <mc:AlternateContent xmlns:mc="http://schemas.openxmlformats.org/markup-compatibility/2006" xmlns:p14="http://schemas.microsoft.com/office/powerpoint/2010/main">
    <mc:Choice Requires="p14">
      <p:transition spd="slow" p14:dur="2000" advTm="7391"/>
    </mc:Choice>
    <mc:Fallback xmlns="">
      <p:transition spd="slow" advTm="7391"/>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5" name="吹き出し: 四角形 14">
            <a:extLst>
              <a:ext uri="{FF2B5EF4-FFF2-40B4-BE49-F238E27FC236}">
                <a16:creationId xmlns:a16="http://schemas.microsoft.com/office/drawing/2014/main" id="{42C1810C-F40B-4F38-94E3-B4FD198CA524}"/>
              </a:ext>
            </a:extLst>
          </p:cNvPr>
          <p:cNvSpPr/>
          <p:nvPr/>
        </p:nvSpPr>
        <p:spPr bwMode="auto">
          <a:xfrm>
            <a:off x="4808984" y="3890648"/>
            <a:ext cx="4391840" cy="468000"/>
          </a:xfrm>
          <a:prstGeom prst="wedgeRectCallout">
            <a:avLst>
              <a:gd name="adj1" fmla="val -92253"/>
              <a:gd name="adj2" fmla="val -46581"/>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a:t>
            </a:r>
            <a:r>
              <a:rPr lang="en-US" altLang="ja-JP" sz="1200" dirty="0">
                <a:latin typeface="メイリオ" panose="020B0604030504040204" pitchFamily="50" charset="-128"/>
                <a:ea typeface="メイリオ" panose="020B0604030504040204" pitchFamily="50" charset="-128"/>
              </a:rPr>
              <a:t>e</a:t>
            </a:r>
            <a:r>
              <a:rPr lang="ja-JP" altLang="en-US" sz="1200" dirty="0">
                <a:latin typeface="メイリオ" panose="020B0604030504040204" pitchFamily="50" charset="-128"/>
                <a:ea typeface="メイリオ" panose="020B0604030504040204" pitchFamily="50" charset="-128"/>
              </a:rPr>
              <a:t> the settings, such as resource names and type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 name="右中かっこ 1">
            <a:extLst>
              <a:ext uri="{FF2B5EF4-FFF2-40B4-BE49-F238E27FC236}">
                <a16:creationId xmlns:a16="http://schemas.microsoft.com/office/drawing/2014/main" id="{FA029A42-DB69-414C-B90E-B7AEB8D40342}"/>
              </a:ext>
            </a:extLst>
          </p:cNvPr>
          <p:cNvSpPr/>
          <p:nvPr/>
        </p:nvSpPr>
        <p:spPr bwMode="auto">
          <a:xfrm>
            <a:off x="2792760" y="3212976"/>
            <a:ext cx="144016" cy="1584176"/>
          </a:xfrm>
          <a:prstGeom prst="rightBrace">
            <a:avLst/>
          </a:prstGeom>
          <a:noFill/>
          <a:ln w="1270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四角形: 角を丸くする 16">
            <a:extLst>
              <a:ext uri="{FF2B5EF4-FFF2-40B4-BE49-F238E27FC236}">
                <a16:creationId xmlns:a16="http://schemas.microsoft.com/office/drawing/2014/main" id="{C3FB833C-9188-498E-8CE1-4E6D3A46C746}"/>
              </a:ext>
            </a:extLst>
          </p:cNvPr>
          <p:cNvSpPr/>
          <p:nvPr/>
        </p:nvSpPr>
        <p:spPr bwMode="auto">
          <a:xfrm>
            <a:off x="992560" y="5555321"/>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吹き出し: 四角形 18">
            <a:extLst>
              <a:ext uri="{FF2B5EF4-FFF2-40B4-BE49-F238E27FC236}">
                <a16:creationId xmlns:a16="http://schemas.microsoft.com/office/drawing/2014/main" id="{5FDE4CC8-810B-4CCD-A0DF-2544234E5A0A}"/>
              </a:ext>
            </a:extLst>
          </p:cNvPr>
          <p:cNvSpPr/>
          <p:nvPr/>
        </p:nvSpPr>
        <p:spPr bwMode="auto">
          <a:xfrm>
            <a:off x="4808984" y="4408339"/>
            <a:ext cx="4391840" cy="468000"/>
          </a:xfrm>
          <a:prstGeom prst="wedgeRectCallout">
            <a:avLst>
              <a:gd name="adj1" fmla="val -115567"/>
              <a:gd name="adj2" fmla="val 227246"/>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dependencies between resources</a:t>
            </a:r>
          </a:p>
        </p:txBody>
      </p:sp>
      <p:sp>
        <p:nvSpPr>
          <p:cNvPr id="20" name="吹き出し: 四角形 19">
            <a:extLst>
              <a:ext uri="{FF2B5EF4-FFF2-40B4-BE49-F238E27FC236}">
                <a16:creationId xmlns:a16="http://schemas.microsoft.com/office/drawing/2014/main" id="{5061FB14-45E8-4753-9AA8-FCA2A4B445CF}"/>
              </a:ext>
            </a:extLst>
          </p:cNvPr>
          <p:cNvSpPr/>
          <p:nvPr/>
        </p:nvSpPr>
        <p:spPr bwMode="auto">
          <a:xfrm>
            <a:off x="4808984" y="2685389"/>
            <a:ext cx="4391840" cy="385802"/>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1" name="吹き出し: 四角形 20">
            <a:extLst>
              <a:ext uri="{FF2B5EF4-FFF2-40B4-BE49-F238E27FC236}">
                <a16:creationId xmlns:a16="http://schemas.microsoft.com/office/drawing/2014/main" id="{C2347D07-A4CF-42AF-AAAD-8069E5E795BF}"/>
              </a:ext>
            </a:extLst>
          </p:cNvPr>
          <p:cNvSpPr/>
          <p:nvPr/>
        </p:nvSpPr>
        <p:spPr bwMode="auto">
          <a:xfrm>
            <a:off x="4808984" y="3055987"/>
            <a:ext cx="4391840" cy="288000"/>
          </a:xfrm>
          <a:prstGeom prst="wedgeRectCallout">
            <a:avLst>
              <a:gd name="adj1" fmla="val -124170"/>
              <a:gd name="adj2" fmla="val -123361"/>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a:t>
            </a:r>
            <a:r>
              <a:rPr kumimoji="1" lang="en-US" altLang="ja-JP"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SAM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version of the serverless app</a:t>
            </a:r>
          </a:p>
        </p:txBody>
      </p:sp>
      <p:sp>
        <p:nvSpPr>
          <p:cNvPr id="22" name="吹き出し: 四角形 21">
            <a:extLst>
              <a:ext uri="{FF2B5EF4-FFF2-40B4-BE49-F238E27FC236}">
                <a16:creationId xmlns:a16="http://schemas.microsoft.com/office/drawing/2014/main" id="{141865C2-9470-41DC-802C-F66C9882DE3C}"/>
              </a:ext>
            </a:extLst>
          </p:cNvPr>
          <p:cNvSpPr/>
          <p:nvPr/>
        </p:nvSpPr>
        <p:spPr bwMode="auto">
          <a:xfrm>
            <a:off x="4808984" y="3387864"/>
            <a:ext cx="4391840" cy="468000"/>
          </a:xfrm>
          <a:prstGeom prst="wedgeRectCallout">
            <a:avLst>
              <a:gd name="adj1" fmla="val -124045"/>
              <a:gd name="adj2" fmla="val -112099"/>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actual resources to be generated on the stack and their configuration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60054778"/>
      </p:ext>
    </p:extLst>
  </p:cSld>
  <p:clrMapOvr>
    <a:masterClrMapping/>
  </p:clrMapOvr>
  <mc:AlternateContent xmlns:mc="http://schemas.openxmlformats.org/markup-compatibility/2006" xmlns:p14="http://schemas.microsoft.com/office/powerpoint/2010/main">
    <mc:Choice Requires="p14">
      <p:transition spd="slow" p14:dur="2000" advTm="11776"/>
    </mc:Choice>
    <mc:Fallback xmlns="">
      <p:transition spd="slow" advTm="11776"/>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a:t>
            </a:r>
            <a:r>
              <a:rPr lang="en-US" altLang="ja-JP" dirty="0"/>
              <a:t>! </a:t>
            </a:r>
            <a:r>
              <a:rPr lang="ja-JP" altLang="en-US" dirty="0"/>
              <a:t>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 name="右中かっこ 1">
            <a:extLst>
              <a:ext uri="{FF2B5EF4-FFF2-40B4-BE49-F238E27FC236}">
                <a16:creationId xmlns:a16="http://schemas.microsoft.com/office/drawing/2014/main" id="{FA029A42-DB69-414C-B90E-B7AEB8D40342}"/>
              </a:ext>
            </a:extLst>
          </p:cNvPr>
          <p:cNvSpPr/>
          <p:nvPr/>
        </p:nvSpPr>
        <p:spPr bwMode="auto">
          <a:xfrm>
            <a:off x="2792760" y="3212976"/>
            <a:ext cx="144016" cy="1584176"/>
          </a:xfrm>
          <a:prstGeom prst="rightBrace">
            <a:avLst/>
          </a:prstGeom>
          <a:noFill/>
          <a:ln w="1270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四角形: 角を丸くする 16">
            <a:extLst>
              <a:ext uri="{FF2B5EF4-FFF2-40B4-BE49-F238E27FC236}">
                <a16:creationId xmlns:a16="http://schemas.microsoft.com/office/drawing/2014/main" id="{C3FB833C-9188-498E-8CE1-4E6D3A46C746}"/>
              </a:ext>
            </a:extLst>
          </p:cNvPr>
          <p:cNvSpPr/>
          <p:nvPr/>
        </p:nvSpPr>
        <p:spPr bwMode="auto">
          <a:xfrm>
            <a:off x="1640632" y="5843353"/>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吹き出し: 四角形 19">
            <a:extLst>
              <a:ext uri="{FF2B5EF4-FFF2-40B4-BE49-F238E27FC236}">
                <a16:creationId xmlns:a16="http://schemas.microsoft.com/office/drawing/2014/main" id="{5025C87B-5D1A-44A0-A164-EFA4EA5C4580}"/>
              </a:ext>
            </a:extLst>
          </p:cNvPr>
          <p:cNvSpPr/>
          <p:nvPr/>
        </p:nvSpPr>
        <p:spPr bwMode="auto">
          <a:xfrm>
            <a:off x="4808984" y="3890648"/>
            <a:ext cx="4391840" cy="468000"/>
          </a:xfrm>
          <a:prstGeom prst="wedgeRectCallout">
            <a:avLst>
              <a:gd name="adj1" fmla="val -92253"/>
              <a:gd name="adj2" fmla="val -46581"/>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a:t>
            </a:r>
            <a:r>
              <a:rPr lang="en-US" altLang="ja-JP" sz="1200" dirty="0">
                <a:latin typeface="メイリオ" panose="020B0604030504040204" pitchFamily="50" charset="-128"/>
                <a:ea typeface="メイリオ" panose="020B0604030504040204" pitchFamily="50" charset="-128"/>
              </a:rPr>
              <a:t>e</a:t>
            </a:r>
            <a:r>
              <a:rPr lang="ja-JP" altLang="en-US" sz="1200" dirty="0">
                <a:latin typeface="メイリオ" panose="020B0604030504040204" pitchFamily="50" charset="-128"/>
                <a:ea typeface="メイリオ" panose="020B0604030504040204" pitchFamily="50" charset="-128"/>
              </a:rPr>
              <a:t> the settings, such as resource names and type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1" name="吹き出し: 四角形 20">
            <a:extLst>
              <a:ext uri="{FF2B5EF4-FFF2-40B4-BE49-F238E27FC236}">
                <a16:creationId xmlns:a16="http://schemas.microsoft.com/office/drawing/2014/main" id="{57ECF6DE-1655-4446-B81B-3B570CA09A85}"/>
              </a:ext>
            </a:extLst>
          </p:cNvPr>
          <p:cNvSpPr/>
          <p:nvPr/>
        </p:nvSpPr>
        <p:spPr bwMode="auto">
          <a:xfrm>
            <a:off x="4808984" y="4408339"/>
            <a:ext cx="4391840" cy="468000"/>
          </a:xfrm>
          <a:prstGeom prst="wedgeRectCallout">
            <a:avLst>
              <a:gd name="adj1" fmla="val -115567"/>
              <a:gd name="adj2" fmla="val 227246"/>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dependencies between resources</a:t>
            </a:r>
          </a:p>
        </p:txBody>
      </p:sp>
      <p:sp>
        <p:nvSpPr>
          <p:cNvPr id="22" name="吹き出し: 四角形 21">
            <a:extLst>
              <a:ext uri="{FF2B5EF4-FFF2-40B4-BE49-F238E27FC236}">
                <a16:creationId xmlns:a16="http://schemas.microsoft.com/office/drawing/2014/main" id="{42545BE5-463B-4812-9CC0-8C100C510DD6}"/>
              </a:ext>
            </a:extLst>
          </p:cNvPr>
          <p:cNvSpPr/>
          <p:nvPr/>
        </p:nvSpPr>
        <p:spPr bwMode="auto">
          <a:xfrm>
            <a:off x="4808984" y="2685389"/>
            <a:ext cx="4391840" cy="385802"/>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吹き出し: 四角形 22">
            <a:extLst>
              <a:ext uri="{FF2B5EF4-FFF2-40B4-BE49-F238E27FC236}">
                <a16:creationId xmlns:a16="http://schemas.microsoft.com/office/drawing/2014/main" id="{60CA8FF8-4556-4F2B-9F7E-61393AF4BE9D}"/>
              </a:ext>
            </a:extLst>
          </p:cNvPr>
          <p:cNvSpPr/>
          <p:nvPr/>
        </p:nvSpPr>
        <p:spPr bwMode="auto">
          <a:xfrm>
            <a:off x="4808984" y="3055987"/>
            <a:ext cx="4391840" cy="288000"/>
          </a:xfrm>
          <a:prstGeom prst="wedgeRectCallout">
            <a:avLst>
              <a:gd name="adj1" fmla="val -124170"/>
              <a:gd name="adj2" fmla="val -123361"/>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a:t>
            </a:r>
            <a:r>
              <a:rPr kumimoji="1" lang="en-US" altLang="ja-JP"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SAM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version of the serverless app</a:t>
            </a:r>
          </a:p>
        </p:txBody>
      </p:sp>
      <p:sp>
        <p:nvSpPr>
          <p:cNvPr id="24" name="吹き出し: 四角形 23">
            <a:extLst>
              <a:ext uri="{FF2B5EF4-FFF2-40B4-BE49-F238E27FC236}">
                <a16:creationId xmlns:a16="http://schemas.microsoft.com/office/drawing/2014/main" id="{5DE0A2C7-227C-4FC2-BBA7-C8EE77678697}"/>
              </a:ext>
            </a:extLst>
          </p:cNvPr>
          <p:cNvSpPr/>
          <p:nvPr/>
        </p:nvSpPr>
        <p:spPr bwMode="auto">
          <a:xfrm>
            <a:off x="4808984" y="3387864"/>
            <a:ext cx="4391840" cy="468000"/>
          </a:xfrm>
          <a:prstGeom prst="wedgeRectCallout">
            <a:avLst>
              <a:gd name="adj1" fmla="val -124045"/>
              <a:gd name="adj2" fmla="val -112099"/>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actual resources to be generated on the stack and their configuration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吹き出し: 四角形 18">
            <a:extLst>
              <a:ext uri="{FF2B5EF4-FFF2-40B4-BE49-F238E27FC236}">
                <a16:creationId xmlns:a16="http://schemas.microsoft.com/office/drawing/2014/main" id="{FD7A0F19-24C2-4A22-9B37-35ED88819A78}"/>
              </a:ext>
            </a:extLst>
          </p:cNvPr>
          <p:cNvSpPr/>
          <p:nvPr/>
        </p:nvSpPr>
        <p:spPr bwMode="auto">
          <a:xfrm>
            <a:off x="4808984" y="4922359"/>
            <a:ext cx="4391840" cy="468000"/>
          </a:xfrm>
          <a:prstGeom prst="wedgeRectCallout">
            <a:avLst>
              <a:gd name="adj1" fmla="val -96329"/>
              <a:gd name="adj2" fmla="val 172401"/>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1200" dirty="0">
                <a:latin typeface="メイリオ" panose="020B0604030504040204" pitchFamily="50" charset="-128"/>
                <a:ea typeface="メイリオ" panose="020B0604030504040204" pitchFamily="50" charset="-128"/>
              </a:rPr>
              <a:t>Built-in functions: </a:t>
            </a:r>
            <a:r>
              <a:rPr lang="en-US" altLang="ja-JP" sz="1200" dirty="0">
                <a:latin typeface="メイリオ" panose="020B0604030504040204" pitchFamily="50" charset="-128"/>
                <a:ea typeface="メイリオ" panose="020B0604030504040204" pitchFamily="50" charset="-128"/>
              </a:rPr>
              <a:t>Ref </a:t>
            </a:r>
            <a:r>
              <a:rPr lang="ja-JP" altLang="en-US" sz="1200" dirty="0">
                <a:latin typeface="メイリオ" panose="020B0604030504040204" pitchFamily="50" charset="-128"/>
                <a:ea typeface="メイリオ" panose="020B0604030504040204" pitchFamily="50" charset="-128"/>
              </a:rPr>
              <a:t>and </a:t>
            </a:r>
            <a:r>
              <a:rPr lang="en-US" altLang="ja-JP" sz="1200" dirty="0" err="1">
                <a:latin typeface="メイリオ" panose="020B0604030504040204" pitchFamily="50" charset="-128"/>
                <a:ea typeface="メイリオ" panose="020B0604030504040204" pitchFamily="50" charset="-128"/>
              </a:rPr>
              <a:t>FindInMap, </a:t>
            </a:r>
            <a:r>
              <a:rPr lang="ja-JP" altLang="en-US" sz="1200" dirty="0">
                <a:latin typeface="メイリオ" panose="020B0604030504040204" pitchFamily="50" charset="-128"/>
                <a:ea typeface="メイリオ" panose="020B0604030504040204" pitchFamily="50" charset="-128"/>
              </a:rPr>
              <a:t>etc.</a:t>
            </a:r>
          </a:p>
        </p:txBody>
      </p:sp>
    </p:spTree>
    <p:extLst>
      <p:ext uri="{BB962C8B-B14F-4D97-AF65-F5344CB8AC3E}">
        <p14:creationId xmlns:p14="http://schemas.microsoft.com/office/powerpoint/2010/main" val="1283989825"/>
      </p:ext>
    </p:extLst>
  </p:cSld>
  <p:clrMapOvr>
    <a:masterClrMapping/>
  </p:clrMapOvr>
  <mc:AlternateContent xmlns:mc="http://schemas.openxmlformats.org/markup-compatibility/2006" xmlns:p14="http://schemas.microsoft.com/office/powerpoint/2010/main">
    <mc:Choice Requires="p14">
      <p:transition spd="slow" p14:dur="2000" advTm="9172"/>
    </mc:Choice>
    <mc:Fallback xmlns="">
      <p:transition spd="slow" advTm="9172"/>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Template</a:t>
            </a:r>
            <a:endParaRPr lang="en-US" altLang="ja-JP" sz="3000" dirty="0">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46178E7C-D7AF-4886-AADF-E7199638F45D}"/>
              </a:ext>
            </a:extLst>
          </p:cNvPr>
          <p:cNvSpPr/>
          <p:nvPr/>
        </p:nvSpPr>
        <p:spPr>
          <a:xfrm>
            <a:off x="560512" y="1124744"/>
            <a:ext cx="4953000" cy="5509200"/>
          </a:xfrm>
          <a:prstGeom prst="rect">
            <a:avLst/>
          </a:prstGeom>
        </p:spPr>
        <p:txBody>
          <a:bodyPr>
            <a:spAutoFit/>
          </a:bodyPr>
          <a:lstStyle/>
          <a:p>
            <a:r>
              <a:rPr lang="ja-JP" altLang="en-US" dirty="0"/>
              <a:t>AWSTemplateFormatVersion: '2010-09-09'</a:t>
            </a:r>
            <a:br>
              <a:rPr lang="en-US" altLang="ja-JP" dirty="0"/>
            </a:br>
            <a:r>
              <a:rPr lang="en-US" altLang="ja-JP" dirty="0"/>
              <a:t> Description:</a:t>
            </a:r>
          </a:p>
          <a:p>
            <a:r>
              <a:rPr lang="en-US" altLang="ja-JP" dirty="0"/>
              <a:t>Metadata:</a:t>
            </a:r>
          </a:p>
          <a:p>
            <a:r>
              <a:rPr lang="en-US" altLang="ja-JP" dirty="0"/>
              <a:t>Parameters:</a:t>
            </a:r>
          </a:p>
          <a:p>
            <a:r>
              <a:rPr lang="en-US" altLang="ja-JP" dirty="0"/>
              <a:t>Mappings:</a:t>
            </a:r>
          </a:p>
          <a:p>
            <a:r>
              <a:rPr lang="en-US" altLang="ja-JP" dirty="0"/>
              <a:t>Conditions:</a:t>
            </a:r>
          </a:p>
          <a:p>
            <a:r>
              <a:rPr lang="en-US" altLang="ja-JP" dirty="0"/>
              <a:t>Transform: </a:t>
            </a:r>
            <a:endParaRPr lang="ja-JP" altLang="en-US" dirty="0"/>
          </a:p>
          <a:p>
            <a:r>
              <a:rPr lang="ja-JP" altLang="en-US" dirty="0"/>
              <a:t>Resources:</a:t>
            </a:r>
          </a:p>
          <a:p>
            <a:r>
              <a:rPr lang="ja-JP" altLang="en-US" dirty="0"/>
              <a:t> FirstVPC:</a:t>
            </a:r>
          </a:p>
          <a:p>
            <a:r>
              <a:rPr lang="ja-JP" altLang="en-US" dirty="0"/>
              <a:t>     Type: AWS::EC2::VPC</a:t>
            </a:r>
          </a:p>
          <a:p>
            <a:r>
              <a:rPr lang="ja-JP" altLang="en-US" dirty="0"/>
              <a:t>     Properties:</a:t>
            </a:r>
          </a:p>
          <a:p>
            <a:r>
              <a:rPr lang="ja-JP" altLang="en-US" dirty="0"/>
              <a:t>       CidrBlock: 10.0.0.0.0/16</a:t>
            </a:r>
          </a:p>
          <a:p>
            <a:r>
              <a:rPr lang="ja-JP" altLang="en-US" dirty="0"/>
              <a:t>       Tags: </a:t>
            </a:r>
            <a:endParaRPr lang="ja-JP" altLang="en-US" u="sng" dirty="0"/>
          </a:p>
          <a:p>
            <a:r>
              <a:rPr lang="ja-JP" altLang="en-US" dirty="0"/>
              <a:t>       - Key: Name</a:t>
            </a:r>
          </a:p>
          <a:p>
            <a:r>
              <a:rPr lang="ja-JP" altLang="en-US" dirty="0"/>
              <a:t>         Value: FirstVPC</a:t>
            </a:r>
          </a:p>
          <a:p>
            <a:r>
              <a:rPr lang="ja-JP" altLang="en-US" dirty="0"/>
              <a:t> AttachGateway:</a:t>
            </a:r>
          </a:p>
          <a:p>
            <a:r>
              <a:rPr lang="ja-JP" altLang="en-US" u="sng" dirty="0"/>
              <a:t> </a:t>
            </a:r>
            <a:r>
              <a:rPr lang="ja-JP" altLang="en-US" dirty="0"/>
              <a:t>    Type: AWS::EC2::</a:t>
            </a:r>
            <a:r>
              <a:rPr lang="ja-JP" altLang="en-US" u="sng" dirty="0"/>
              <a:t>VPCGatewayAttachment</a:t>
            </a:r>
          </a:p>
          <a:p>
            <a:r>
              <a:rPr lang="ja-JP" altLang="en-US" dirty="0"/>
              <a:t>     Properties:</a:t>
            </a:r>
            <a:br>
              <a:rPr lang="en-US" altLang="ja-JP" dirty="0"/>
            </a:br>
            <a:r>
              <a:rPr lang="en-US" altLang="ja-JP" dirty="0" err="1"/>
              <a:t> DependOn</a:t>
            </a:r>
            <a:r>
              <a:rPr lang="ja-JP" altLang="en-US" dirty="0"/>
              <a:t>: </a:t>
            </a:r>
            <a:endParaRPr lang="ja-JP" altLang="en-US" b="1" dirty="0"/>
          </a:p>
          <a:p>
            <a:r>
              <a:rPr lang="ja-JP" altLang="en-US" dirty="0"/>
              <a:t>       VpcId: </a:t>
            </a:r>
            <a:r>
              <a:rPr lang="en-US" altLang="ja-JP" dirty="0"/>
              <a:t>! </a:t>
            </a:r>
            <a:r>
              <a:rPr lang="ja-JP" altLang="en-US" dirty="0"/>
              <a:t>Ref FirstVPC</a:t>
            </a:r>
          </a:p>
          <a:p>
            <a:r>
              <a:rPr lang="ja-JP" altLang="en-US" dirty="0"/>
              <a:t>       InternetGatewayId: !Ref InternetGateway </a:t>
            </a:r>
            <a:endParaRPr lang="en-US" altLang="ja-JP" dirty="0"/>
          </a:p>
          <a:p>
            <a:r>
              <a:rPr lang="en-US" altLang="ja-JP" dirty="0"/>
              <a:t>Outputs: </a:t>
            </a:r>
            <a:endParaRPr lang="ja-JP" altLang="en-US" dirty="0"/>
          </a:p>
        </p:txBody>
      </p:sp>
      <p:sp>
        <p:nvSpPr>
          <p:cNvPr id="8" name="吹き出し: 四角形 7">
            <a:extLst>
              <a:ext uri="{FF2B5EF4-FFF2-40B4-BE49-F238E27FC236}">
                <a16:creationId xmlns:a16="http://schemas.microsoft.com/office/drawing/2014/main" id="{D5950EAE-79D8-4359-8411-0BE67A797BED}"/>
              </a:ext>
            </a:extLst>
          </p:cNvPr>
          <p:cNvSpPr/>
          <p:nvPr/>
        </p:nvSpPr>
        <p:spPr bwMode="auto">
          <a:xfrm>
            <a:off x="4808984" y="691898"/>
            <a:ext cx="4391839" cy="288032"/>
          </a:xfrm>
          <a:prstGeom prst="wedgeRectCallout">
            <a:avLst>
              <a:gd name="adj1" fmla="val -63454"/>
              <a:gd name="adj2" fmla="val 11552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Version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吹き出し: 四角形 8">
            <a:extLst>
              <a:ext uri="{FF2B5EF4-FFF2-40B4-BE49-F238E27FC236}">
                <a16:creationId xmlns:a16="http://schemas.microsoft.com/office/drawing/2014/main" id="{AB3FA6D7-C899-4C57-97E1-93FC56C293BE}"/>
              </a:ext>
            </a:extLst>
          </p:cNvPr>
          <p:cNvSpPr/>
          <p:nvPr/>
        </p:nvSpPr>
        <p:spPr bwMode="auto">
          <a:xfrm>
            <a:off x="4808984" y="1025361"/>
            <a:ext cx="4391839" cy="288032"/>
          </a:xfrm>
          <a:prstGeom prst="wedgeRectCallout">
            <a:avLst>
              <a:gd name="adj1" fmla="val -122674"/>
              <a:gd name="adj2" fmla="val 141475"/>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Template Description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吹き出し: 四角形 9">
            <a:extLst>
              <a:ext uri="{FF2B5EF4-FFF2-40B4-BE49-F238E27FC236}">
                <a16:creationId xmlns:a16="http://schemas.microsoft.com/office/drawing/2014/main" id="{03AC48A0-3D3A-4538-9175-561F2E0127CF}"/>
              </a:ext>
            </a:extLst>
          </p:cNvPr>
          <p:cNvSpPr/>
          <p:nvPr/>
        </p:nvSpPr>
        <p:spPr bwMode="auto">
          <a:xfrm>
            <a:off x="4808984" y="1363501"/>
            <a:ext cx="4391840" cy="288032"/>
          </a:xfrm>
          <a:prstGeom prst="wedgeRectCallout">
            <a:avLst>
              <a:gd name="adj1" fmla="val -125541"/>
              <a:gd name="adj2" fmla="val 10725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Additional information about the template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吹き出し: 四角形 10">
            <a:extLst>
              <a:ext uri="{FF2B5EF4-FFF2-40B4-BE49-F238E27FC236}">
                <a16:creationId xmlns:a16="http://schemas.microsoft.com/office/drawing/2014/main" id="{F6416EE4-2CF6-4C15-BE4E-BB113F770870}"/>
              </a:ext>
            </a:extLst>
          </p:cNvPr>
          <p:cNvSpPr/>
          <p:nvPr/>
        </p:nvSpPr>
        <p:spPr bwMode="auto">
          <a:xfrm>
            <a:off x="4808984" y="1701641"/>
            <a:ext cx="4391839" cy="468000"/>
          </a:xfrm>
          <a:prstGeom prst="wedgeRectCallout">
            <a:avLst>
              <a:gd name="adj1" fmla="val -124419"/>
              <a:gd name="adj2" fmla="val 31037"/>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a:t>
            </a:r>
            <a:r>
              <a:rPr lang="en-US" altLang="ja-JP" sz="1200" dirty="0">
                <a:latin typeface="メイリオ" panose="020B0604030504040204" pitchFamily="50" charset="-128"/>
                <a:ea typeface="メイリオ" panose="020B0604030504040204" pitchFamily="50" charset="-128"/>
              </a:rPr>
              <a:t>keypairs</a:t>
            </a:r>
            <a:r>
              <a:rPr lang="ja-JP" altLang="en-US" sz="1200" dirty="0">
                <a:latin typeface="メイリオ" panose="020B0604030504040204" pitchFamily="50" charset="-128"/>
                <a:ea typeface="メイリオ" panose="020B0604030504040204" pitchFamily="50" charset="-128"/>
              </a:rPr>
              <a:t>, user names, etc. as parameters required at runtime</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吹き出し: 四角形 13">
            <a:extLst>
              <a:ext uri="{FF2B5EF4-FFF2-40B4-BE49-F238E27FC236}">
                <a16:creationId xmlns:a16="http://schemas.microsoft.com/office/drawing/2014/main" id="{0A762FD1-AC00-4466-AB91-CCC05B9FCB31}"/>
              </a:ext>
            </a:extLst>
          </p:cNvPr>
          <p:cNvSpPr/>
          <p:nvPr/>
        </p:nvSpPr>
        <p:spPr bwMode="auto">
          <a:xfrm>
            <a:off x="4808984" y="2194410"/>
            <a:ext cx="4391840" cy="468000"/>
          </a:xfrm>
          <a:prstGeom prst="wedgeRectCallout">
            <a:avLst>
              <a:gd name="adj1" fmla="val -124793"/>
              <a:gd name="adj2" fmla="val -19672"/>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mapping of keys and values for specifying conditional parameter values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 name="右中かっこ 1">
            <a:extLst>
              <a:ext uri="{FF2B5EF4-FFF2-40B4-BE49-F238E27FC236}">
                <a16:creationId xmlns:a16="http://schemas.microsoft.com/office/drawing/2014/main" id="{FA029A42-DB69-414C-B90E-B7AEB8D40342}"/>
              </a:ext>
            </a:extLst>
          </p:cNvPr>
          <p:cNvSpPr/>
          <p:nvPr/>
        </p:nvSpPr>
        <p:spPr bwMode="auto">
          <a:xfrm>
            <a:off x="2792760" y="3212976"/>
            <a:ext cx="144016" cy="1584176"/>
          </a:xfrm>
          <a:prstGeom prst="rightBrace">
            <a:avLst/>
          </a:prstGeom>
          <a:noFill/>
          <a:ln w="1270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四角形: 角を丸くする 16">
            <a:extLst>
              <a:ext uri="{FF2B5EF4-FFF2-40B4-BE49-F238E27FC236}">
                <a16:creationId xmlns:a16="http://schemas.microsoft.com/office/drawing/2014/main" id="{C3FB833C-9188-498E-8CE1-4E6D3A46C746}"/>
              </a:ext>
            </a:extLst>
          </p:cNvPr>
          <p:cNvSpPr/>
          <p:nvPr/>
        </p:nvSpPr>
        <p:spPr bwMode="auto">
          <a:xfrm>
            <a:off x="1640632" y="5843353"/>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四角形: 角を丸くする 19">
            <a:extLst>
              <a:ext uri="{FF2B5EF4-FFF2-40B4-BE49-F238E27FC236}">
                <a16:creationId xmlns:a16="http://schemas.microsoft.com/office/drawing/2014/main" id="{304FD054-52D0-48D9-B915-15FA855F4F96}"/>
              </a:ext>
            </a:extLst>
          </p:cNvPr>
          <p:cNvSpPr/>
          <p:nvPr/>
        </p:nvSpPr>
        <p:spPr bwMode="auto">
          <a:xfrm>
            <a:off x="560512" y="6301958"/>
            <a:ext cx="1296144" cy="249943"/>
          </a:xfrm>
          <a:prstGeom prst="roundRect">
            <a:avLst/>
          </a:prstGeom>
          <a:noFill/>
          <a:ln w="28575"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1" name="吹き出し: 四角形 20">
            <a:extLst>
              <a:ext uri="{FF2B5EF4-FFF2-40B4-BE49-F238E27FC236}">
                <a16:creationId xmlns:a16="http://schemas.microsoft.com/office/drawing/2014/main" id="{DE487BA0-3142-47BA-A556-FCD2738EC02C}"/>
              </a:ext>
            </a:extLst>
          </p:cNvPr>
          <p:cNvSpPr/>
          <p:nvPr/>
        </p:nvSpPr>
        <p:spPr bwMode="auto">
          <a:xfrm>
            <a:off x="4808984" y="6166102"/>
            <a:ext cx="4391840" cy="441944"/>
          </a:xfrm>
          <a:prstGeom prst="wedgeRectCallout">
            <a:avLst>
              <a:gd name="adj1" fmla="val -129032"/>
              <a:gd name="adj2" fmla="val -7240"/>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values and destinations to be output after building the stack</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2" name="吹き出し: 四角形 21">
            <a:extLst>
              <a:ext uri="{FF2B5EF4-FFF2-40B4-BE49-F238E27FC236}">
                <a16:creationId xmlns:a16="http://schemas.microsoft.com/office/drawing/2014/main" id="{CF3AE9A0-9635-484A-BD29-62ACF5473B9D}"/>
              </a:ext>
            </a:extLst>
          </p:cNvPr>
          <p:cNvSpPr/>
          <p:nvPr/>
        </p:nvSpPr>
        <p:spPr bwMode="auto">
          <a:xfrm>
            <a:off x="4808984" y="3890648"/>
            <a:ext cx="4391840" cy="468000"/>
          </a:xfrm>
          <a:prstGeom prst="wedgeRectCallout">
            <a:avLst>
              <a:gd name="adj1" fmla="val -92253"/>
              <a:gd name="adj2" fmla="val -46581"/>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a:t>
            </a:r>
            <a:r>
              <a:rPr lang="en-US" altLang="ja-JP" sz="1200" dirty="0">
                <a:latin typeface="メイリオ" panose="020B0604030504040204" pitchFamily="50" charset="-128"/>
                <a:ea typeface="メイリオ" panose="020B0604030504040204" pitchFamily="50" charset="-128"/>
              </a:rPr>
              <a:t>e</a:t>
            </a:r>
            <a:r>
              <a:rPr lang="ja-JP" altLang="en-US" sz="1200" dirty="0">
                <a:latin typeface="メイリオ" panose="020B0604030504040204" pitchFamily="50" charset="-128"/>
                <a:ea typeface="メイリオ" panose="020B0604030504040204" pitchFamily="50" charset="-128"/>
              </a:rPr>
              <a:t> the settings, such as resource names and type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吹き出し: 四角形 22">
            <a:extLst>
              <a:ext uri="{FF2B5EF4-FFF2-40B4-BE49-F238E27FC236}">
                <a16:creationId xmlns:a16="http://schemas.microsoft.com/office/drawing/2014/main" id="{C47E75A0-5F68-48CB-BF91-A3F730ED54AC}"/>
              </a:ext>
            </a:extLst>
          </p:cNvPr>
          <p:cNvSpPr/>
          <p:nvPr/>
        </p:nvSpPr>
        <p:spPr bwMode="auto">
          <a:xfrm>
            <a:off x="4808984" y="4408339"/>
            <a:ext cx="4391840" cy="468000"/>
          </a:xfrm>
          <a:prstGeom prst="wedgeRectCallout">
            <a:avLst>
              <a:gd name="adj1" fmla="val -115567"/>
              <a:gd name="adj2" fmla="val 227246"/>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dependencies between resources</a:t>
            </a:r>
          </a:p>
        </p:txBody>
      </p:sp>
      <p:sp>
        <p:nvSpPr>
          <p:cNvPr id="24" name="吹き出し: 四角形 23">
            <a:extLst>
              <a:ext uri="{FF2B5EF4-FFF2-40B4-BE49-F238E27FC236}">
                <a16:creationId xmlns:a16="http://schemas.microsoft.com/office/drawing/2014/main" id="{E4223DCF-E793-4684-B500-2824661A789D}"/>
              </a:ext>
            </a:extLst>
          </p:cNvPr>
          <p:cNvSpPr/>
          <p:nvPr/>
        </p:nvSpPr>
        <p:spPr bwMode="auto">
          <a:xfrm>
            <a:off x="4808984" y="2685389"/>
            <a:ext cx="4391840" cy="385802"/>
          </a:xfrm>
          <a:prstGeom prst="wedgeRectCallout">
            <a:avLst>
              <a:gd name="adj1" fmla="val -124045"/>
              <a:gd name="adj2" fmla="val -104349"/>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condition name and conditional content at the time of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 </a:t>
            </a:r>
            <a:r>
              <a:rPr lang="ja-JP" altLang="en-US" sz="1200" dirty="0">
                <a:latin typeface="メイリオ" panose="020B0604030504040204" pitchFamily="50" charset="-128"/>
                <a:ea typeface="メイリオ" panose="020B0604030504040204" pitchFamily="50" charset="-128"/>
              </a:rPr>
              <a:t>creation</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5" name="吹き出し: 四角形 24">
            <a:extLst>
              <a:ext uri="{FF2B5EF4-FFF2-40B4-BE49-F238E27FC236}">
                <a16:creationId xmlns:a16="http://schemas.microsoft.com/office/drawing/2014/main" id="{273312E2-88F6-4131-A065-CC2DBA9D6144}"/>
              </a:ext>
            </a:extLst>
          </p:cNvPr>
          <p:cNvSpPr/>
          <p:nvPr/>
        </p:nvSpPr>
        <p:spPr bwMode="auto">
          <a:xfrm>
            <a:off x="4808984" y="3055987"/>
            <a:ext cx="4391840" cy="288000"/>
          </a:xfrm>
          <a:prstGeom prst="wedgeRectCallout">
            <a:avLst>
              <a:gd name="adj1" fmla="val -124170"/>
              <a:gd name="adj2" fmla="val -123361"/>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Describe the </a:t>
            </a:r>
            <a:r>
              <a:rPr kumimoji="1" lang="en-US" altLang="ja-JP"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SAM </a:t>
            </a:r>
            <a:r>
              <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version of the serverless app</a:t>
            </a:r>
          </a:p>
        </p:txBody>
      </p:sp>
      <p:sp>
        <p:nvSpPr>
          <p:cNvPr id="26" name="吹き出し: 四角形 25">
            <a:extLst>
              <a:ext uri="{FF2B5EF4-FFF2-40B4-BE49-F238E27FC236}">
                <a16:creationId xmlns:a16="http://schemas.microsoft.com/office/drawing/2014/main" id="{E37C120E-9842-4D09-AC9C-5F7A1A5B9E39}"/>
              </a:ext>
            </a:extLst>
          </p:cNvPr>
          <p:cNvSpPr/>
          <p:nvPr/>
        </p:nvSpPr>
        <p:spPr bwMode="auto">
          <a:xfrm>
            <a:off x="4808984" y="3387864"/>
            <a:ext cx="4391840" cy="468000"/>
          </a:xfrm>
          <a:prstGeom prst="wedgeRectCallout">
            <a:avLst>
              <a:gd name="adj1" fmla="val -124045"/>
              <a:gd name="adj2" fmla="val -112099"/>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Describe the actual resources to be generated on the stack and their configuration properties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8" name="吹き出し: 四角形 27">
            <a:extLst>
              <a:ext uri="{FF2B5EF4-FFF2-40B4-BE49-F238E27FC236}">
                <a16:creationId xmlns:a16="http://schemas.microsoft.com/office/drawing/2014/main" id="{5AF34793-6B89-46D8-B06E-7D3C9D7FF230}"/>
              </a:ext>
            </a:extLst>
          </p:cNvPr>
          <p:cNvSpPr/>
          <p:nvPr/>
        </p:nvSpPr>
        <p:spPr bwMode="auto">
          <a:xfrm>
            <a:off x="4808984" y="4922359"/>
            <a:ext cx="4391840" cy="468000"/>
          </a:xfrm>
          <a:prstGeom prst="wedgeRectCallout">
            <a:avLst>
              <a:gd name="adj1" fmla="val -96329"/>
              <a:gd name="adj2" fmla="val 172401"/>
            </a:avLst>
          </a:pr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1200" dirty="0">
                <a:latin typeface="メイリオ" panose="020B0604030504040204" pitchFamily="50" charset="-128"/>
                <a:ea typeface="メイリオ" panose="020B0604030504040204" pitchFamily="50" charset="-128"/>
              </a:rPr>
              <a:t>Built-in functions: </a:t>
            </a:r>
            <a:r>
              <a:rPr lang="en-US" altLang="ja-JP" sz="1200" dirty="0">
                <a:latin typeface="メイリオ" panose="020B0604030504040204" pitchFamily="50" charset="-128"/>
                <a:ea typeface="メイリオ" panose="020B0604030504040204" pitchFamily="50" charset="-128"/>
              </a:rPr>
              <a:t>Ref </a:t>
            </a:r>
            <a:r>
              <a:rPr lang="ja-JP" altLang="en-US" sz="1200" dirty="0">
                <a:latin typeface="メイリオ" panose="020B0604030504040204" pitchFamily="50" charset="-128"/>
                <a:ea typeface="メイリオ" panose="020B0604030504040204" pitchFamily="50" charset="-128"/>
              </a:rPr>
              <a:t>and </a:t>
            </a:r>
            <a:r>
              <a:rPr lang="en-US" altLang="ja-JP" sz="1200" dirty="0" err="1">
                <a:latin typeface="メイリオ" panose="020B0604030504040204" pitchFamily="50" charset="-128"/>
                <a:ea typeface="メイリオ" panose="020B0604030504040204" pitchFamily="50" charset="-128"/>
              </a:rPr>
              <a:t>FindInMap, </a:t>
            </a:r>
            <a:r>
              <a:rPr lang="ja-JP" altLang="en-US" sz="1200" dirty="0">
                <a:latin typeface="メイリオ" panose="020B0604030504040204" pitchFamily="50" charset="-128"/>
                <a:ea typeface="メイリオ" panose="020B0604030504040204" pitchFamily="50" charset="-128"/>
              </a:rPr>
              <a:t>etc.</a:t>
            </a:r>
          </a:p>
        </p:txBody>
      </p:sp>
    </p:spTree>
    <p:extLst>
      <p:ext uri="{BB962C8B-B14F-4D97-AF65-F5344CB8AC3E}">
        <p14:creationId xmlns:p14="http://schemas.microsoft.com/office/powerpoint/2010/main" val="3935094568"/>
      </p:ext>
    </p:extLst>
  </p:cSld>
  <p:clrMapOvr>
    <a:masterClrMapping/>
  </p:clrMapOvr>
  <mc:AlternateContent xmlns:mc="http://schemas.openxmlformats.org/markup-compatibility/2006" xmlns:p14="http://schemas.microsoft.com/office/powerpoint/2010/main">
    <mc:Choice Requires="p14">
      <p:transition spd="slow" p14:dur="2000" advTm="24090"/>
    </mc:Choice>
    <mc:Fallback xmlns="">
      <p:transition spd="slow" advTm="24090"/>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scope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of</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ECS</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941242503"/>
      </p:ext>
    </p:extLst>
  </p:cSld>
  <p:clrMapOvr>
    <a:masterClrMapping/>
  </p:clrMapOvr>
  <mc:AlternateContent xmlns:mc="http://schemas.openxmlformats.org/markup-compatibility/2006" xmlns:p14="http://schemas.microsoft.com/office/powerpoint/2010/main">
    <mc:Choice Requires="p14">
      <p:transition spd="slow" p14:dur="2000" advTm="7519"/>
    </mc:Choice>
    <mc:Fallback xmlns="">
      <p:transition spd="slow" advTm="751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en-US" altLang="ja-JP" sz="3000" dirty="0">
                <a:solidFill>
                  <a:srgbClr val="000000"/>
                </a:solidFill>
                <a:latin typeface="メイリオ" pitchFamily="50" charset="-128"/>
                <a:ea typeface="メイリオ" pitchFamily="50" charset="-128"/>
                <a:cs typeface="メイリオ" pitchFamily="50" charset="-128"/>
              </a:rPr>
              <a:t>RDS </a:t>
            </a:r>
            <a:r>
              <a:rPr kumimoji="0" lang="ja-JP" altLang="en-US" sz="3000" dirty="0">
                <a:solidFill>
                  <a:srgbClr val="000000"/>
                </a:solidFill>
                <a:latin typeface="メイリオ" pitchFamily="50" charset="-128"/>
                <a:ea typeface="メイリオ" pitchFamily="50" charset="-128"/>
                <a:cs typeface="メイリオ" pitchFamily="50" charset="-128"/>
              </a:rPr>
              <a:t>security group settings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50920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a:t>
            </a:r>
            <a:r>
              <a:rPr lang="en-US" altLang="ja-JP" dirty="0">
                <a:latin typeface="メイリオ" panose="020B0604030504040204" pitchFamily="50" charset="-128"/>
                <a:ea typeface="メイリオ" panose="020B0604030504040204" pitchFamily="50" charset="-128"/>
              </a:rPr>
              <a:t>e-commerce </a:t>
            </a:r>
            <a:r>
              <a:rPr lang="ja-JP" altLang="en-US" dirty="0">
                <a:latin typeface="メイリオ" panose="020B0604030504040204" pitchFamily="50" charset="-128"/>
                <a:ea typeface="メイリオ" panose="020B0604030504040204" pitchFamily="50" charset="-128"/>
              </a:rPr>
              <a:t>site uses multiple on-demand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build its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is deployed in a public subnet and the </a:t>
            </a:r>
            <a:r>
              <a:rPr lang="en-US" altLang="ja-JP" dirty="0">
                <a:latin typeface="メイリオ" panose="020B0604030504040204" pitchFamily="50" charset="-128"/>
                <a:ea typeface="メイリオ" panose="020B0604030504040204" pitchFamily="50" charset="-128"/>
              </a:rPr>
              <a:t>RDS PostgreSQL </a:t>
            </a:r>
            <a:r>
              <a:rPr lang="ja-JP" altLang="en-US" dirty="0">
                <a:latin typeface="メイリオ" panose="020B0604030504040204" pitchFamily="50" charset="-128"/>
                <a:ea typeface="メイリオ" panose="020B0604030504040204" pitchFamily="50" charset="-128"/>
              </a:rPr>
              <a:t>database is deployed in a private subnet and security groups are set up. Traffic from the Internet is distributed to the EC2 instance by the </a:t>
            </a:r>
            <a:r>
              <a:rPr lang="en-US" altLang="ja-JP" dirty="0">
                <a:latin typeface="メイリオ" panose="020B0604030504040204" pitchFamily="50" charset="-128"/>
                <a:ea typeface="メイリオ" panose="020B0604030504040204" pitchFamily="50" charset="-128"/>
              </a:rPr>
              <a:t>ALB</a:t>
            </a:r>
            <a:r>
              <a:rPr lang="ja-JP" altLang="en-US" dirty="0">
                <a:latin typeface="メイリオ" panose="020B0604030504040204" pitchFamily="50" charset="-128"/>
                <a:ea typeface="メイリオ" panose="020B0604030504040204" pitchFamily="50" charset="-128"/>
              </a:rPr>
              <a:t>, allowing only </a:t>
            </a:r>
            <a:r>
              <a:rPr lang="en-US" altLang="ja-JP" dirty="0">
                <a:latin typeface="メイリオ" panose="020B0604030504040204" pitchFamily="50" charset="-128"/>
                <a:ea typeface="メイリオ" panose="020B0604030504040204" pitchFamily="50" charset="-128"/>
              </a:rPr>
              <a:t>HTTPS </a:t>
            </a:r>
            <a:r>
              <a:rPr lang="ja-JP" altLang="en-US" dirty="0">
                <a:latin typeface="メイリオ" panose="020B0604030504040204" pitchFamily="50" charset="-128"/>
                <a:ea typeface="メイリオ" panose="020B0604030504040204" pitchFamily="50" charset="-128"/>
              </a:rPr>
              <a:t>access from the Internet, and the </a:t>
            </a:r>
            <a:r>
              <a:rPr lang="en-US" altLang="ja-JP" dirty="0">
                <a:latin typeface="メイリオ" panose="020B0604030504040204" pitchFamily="50" charset="-128"/>
                <a:ea typeface="メイリオ" panose="020B0604030504040204" pitchFamily="50" charset="-128"/>
              </a:rPr>
              <a:t>SSL </a:t>
            </a:r>
            <a:r>
              <a:rPr lang="ja-JP" altLang="en-US" dirty="0">
                <a:latin typeface="メイリオ" panose="020B0604030504040204" pitchFamily="50" charset="-128"/>
                <a:ea typeface="メイリオ" panose="020B0604030504040204" pitchFamily="50" charset="-128"/>
              </a:rPr>
              <a:t>configuration is configured to terminate at the </a:t>
            </a:r>
            <a:r>
              <a:rPr lang="en-US" altLang="ja-JP" dirty="0">
                <a:latin typeface="メイリオ" panose="020B0604030504040204" pitchFamily="50" charset="-128"/>
                <a:ea typeface="メイリオ" panose="020B0604030504040204" pitchFamily="50" charset="-128"/>
              </a:rPr>
              <a:t>ALB.</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do you need to configure the security group to increase safety?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three</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en-US" altLang="ja-JP" dirty="0">
                <a:latin typeface="メイリオ" panose="020B0604030504040204" pitchFamily="50" charset="-128"/>
                <a:ea typeface="メイリオ" panose="020B0604030504040204" pitchFamily="50" charset="-128"/>
              </a:rPr>
              <a:t>Set the RDS security group to an inbound rule from the security group for the EC2 instance on port 5432.</a:t>
            </a:r>
          </a:p>
          <a:p>
            <a:pPr marL="342900" indent="-342900">
              <a:buAutoNum type="arabicParenR"/>
            </a:pPr>
            <a:r>
              <a:rPr lang="en-US" altLang="ja-JP" dirty="0">
                <a:latin typeface="メイリオ" panose="020B0604030504040204" pitchFamily="50" charset="-128"/>
                <a:ea typeface="メイリオ" panose="020B0604030504040204" pitchFamily="50" charset="-128"/>
              </a:rPr>
              <a:t>Set the security group of the EC2 instance to the inbound rule from the security group of ALB on port 80.</a:t>
            </a:r>
          </a:p>
          <a:p>
            <a:pPr marL="342900" indent="-342900">
              <a:buAutoNum type="arabicParenR"/>
            </a:pPr>
            <a:r>
              <a:rPr lang="en-US" altLang="ja-JP" dirty="0">
                <a:latin typeface="メイリオ" panose="020B0604030504040204" pitchFamily="50" charset="-128"/>
                <a:ea typeface="メイリオ" panose="020B0604030504040204" pitchFamily="50" charset="-128"/>
              </a:rPr>
              <a:t>Set the inbound rule from source 0.0.0.0/0 on port 443 and port 80 in the ALB security group.</a:t>
            </a:r>
          </a:p>
          <a:p>
            <a:pPr marL="342900" indent="-342900">
              <a:buAutoNum type="arabicParenR"/>
            </a:pPr>
            <a:r>
              <a:rPr lang="en-US" altLang="ja-JP" dirty="0">
                <a:latin typeface="メイリオ" panose="020B0604030504040204" pitchFamily="50" charset="-128"/>
                <a:ea typeface="メイリオ" panose="020B0604030504040204" pitchFamily="50" charset="-128"/>
              </a:rPr>
              <a:t>For the RDS security group, set inbound rules from the security group of the EC2 instance on port 443 and port 80.</a:t>
            </a:r>
          </a:p>
          <a:p>
            <a:pPr marL="342900" indent="-342900">
              <a:buAutoNum type="arabicParenR"/>
            </a:pPr>
            <a:r>
              <a:rPr lang="en-US" altLang="ja-JP" dirty="0">
                <a:latin typeface="メイリオ" panose="020B0604030504040204" pitchFamily="50" charset="-128"/>
                <a:ea typeface="メイリオ" panose="020B0604030504040204" pitchFamily="50" charset="-128"/>
              </a:rPr>
              <a:t>Set the security group of the EC2 instance to the inbound rule from the security group of ALB on port 443.</a:t>
            </a:r>
          </a:p>
          <a:p>
            <a:pPr marL="342900" indent="-342900">
              <a:buAutoNum type="arabicParenR"/>
            </a:pPr>
            <a:r>
              <a:rPr lang="en-US" altLang="ja-JP" dirty="0">
                <a:latin typeface="メイリオ" panose="020B0604030504040204" pitchFamily="50" charset="-128"/>
                <a:ea typeface="メイリオ" panose="020B0604030504040204" pitchFamily="50" charset="-128"/>
              </a:rPr>
              <a:t>Set the inbound rule from source 0.0.0.0/0 on port 443 in the ALB security group..</a:t>
            </a:r>
          </a:p>
        </p:txBody>
      </p:sp>
    </p:spTree>
    <p:extLst>
      <p:ext uri="{BB962C8B-B14F-4D97-AF65-F5344CB8AC3E}">
        <p14:creationId xmlns:p14="http://schemas.microsoft.com/office/powerpoint/2010/main" val="892859051"/>
      </p:ext>
    </p:extLst>
  </p:cSld>
  <p:clrMapOvr>
    <a:masterClrMapping/>
  </p:clrMapOvr>
  <mc:AlternateContent xmlns:mc="http://schemas.openxmlformats.org/markup-compatibility/2006" xmlns:p14="http://schemas.microsoft.com/office/powerpoint/2010/main">
    <mc:Choice Requires="p14">
      <p:transition spd="slow" p14:dur="2000" advTm="13366"/>
    </mc:Choice>
    <mc:Fallback xmlns="">
      <p:transition spd="slow" advTm="13366"/>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velopers guide to using Amazon EFS with Amazon ECS and AWS Fargate – Part  1 | Containers">
            <a:extLst>
              <a:ext uri="{FF2B5EF4-FFF2-40B4-BE49-F238E27FC236}">
                <a16:creationId xmlns:a16="http://schemas.microsoft.com/office/drawing/2014/main" id="{86C300F1-665C-4618-B5A0-71CE18B99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351" y="1226281"/>
            <a:ext cx="6096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Amazon ECS?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to enable the building of container applications with </a:t>
            </a:r>
            <a:r>
              <a:rPr lang="en-US" altLang="ja-JP" sz="2400" dirty="0">
                <a:solidFill>
                  <a:srgbClr val="002060"/>
                </a:solidFill>
                <a:latin typeface="メイリオ" panose="020B0604030504040204" pitchFamily="50" charset="-128"/>
                <a:ea typeface="メイリオ" panose="020B0604030504040204" pitchFamily="50" charset="-128"/>
              </a:rPr>
              <a:t>Docker </a:t>
            </a:r>
            <a:r>
              <a:rPr lang="ja-JP" altLang="en-US" sz="2400" dirty="0">
                <a:solidFill>
                  <a:srgbClr val="002060"/>
                </a:solidFill>
                <a:latin typeface="メイリオ" panose="020B0604030504040204" pitchFamily="50" charset="-128"/>
                <a:ea typeface="メイリオ" panose="020B0604030504040204" pitchFamily="50" charset="-128"/>
              </a:rPr>
              <a:t>in </a:t>
            </a:r>
            <a:r>
              <a:rPr lang="en-US" altLang="ja-JP" sz="2400" dirty="0">
                <a:solidFill>
                  <a:srgbClr val="002060"/>
                </a:solidFill>
                <a:latin typeface="メイリオ" panose="020B0604030504040204" pitchFamily="50" charset="-128"/>
                <a:ea typeface="メイリオ" panose="020B0604030504040204" pitchFamily="50" charset="-128"/>
              </a:rPr>
              <a:t>AWS</a:t>
            </a:r>
          </a:p>
        </p:txBody>
      </p:sp>
      <p:sp>
        <p:nvSpPr>
          <p:cNvPr id="6" name="TextBox 5">
            <a:extLst>
              <a:ext uri="{FF2B5EF4-FFF2-40B4-BE49-F238E27FC236}">
                <a16:creationId xmlns:a16="http://schemas.microsoft.com/office/drawing/2014/main" id="{50D3F047-4AE9-4888-99F4-F82250040B8A}"/>
              </a:ext>
            </a:extLst>
          </p:cNvPr>
          <p:cNvSpPr txBox="1"/>
          <p:nvPr/>
        </p:nvSpPr>
        <p:spPr>
          <a:xfrm>
            <a:off x="1531971" y="5950877"/>
            <a:ext cx="6840760" cy="215444"/>
          </a:xfrm>
          <a:prstGeom prst="rect">
            <a:avLst/>
          </a:prstGeom>
          <a:noFill/>
        </p:spPr>
        <p:txBody>
          <a:bodyPr wrap="square">
            <a:spAutoFit/>
          </a:bodyPr>
          <a:lstStyle/>
          <a:p>
            <a:r>
              <a:rPr lang="en-US" altLang="ja-JP" sz="800" dirty="0"/>
              <a:t>Reference: </a:t>
            </a:r>
            <a:r>
              <a:rPr lang="ja-JP" altLang="en-US" sz="800" dirty="0"/>
              <a:t>https://aws.amazon.com/jp/blogs/containers/developers-guide-to-using-amazon-efs-with-amazon-ecs-and-aws-fargate-part-1/</a:t>
            </a:r>
          </a:p>
        </p:txBody>
      </p:sp>
    </p:spTree>
    <p:extLst>
      <p:ext uri="{BB962C8B-B14F-4D97-AF65-F5344CB8AC3E}">
        <p14:creationId xmlns:p14="http://schemas.microsoft.com/office/powerpoint/2010/main" val="2163043973"/>
      </p:ext>
    </p:extLst>
  </p:cSld>
  <p:clrMapOvr>
    <a:masterClrMapping/>
  </p:clrMapOvr>
  <mc:AlternateContent xmlns:mc="http://schemas.openxmlformats.org/markup-compatibility/2006" xmlns:p14="http://schemas.microsoft.com/office/powerpoint/2010/main">
    <mc:Choice Requires="p14">
      <p:transition spd="slow" p14:dur="2000" advTm="17832"/>
    </mc:Choice>
    <mc:Fallback xmlns="">
      <p:transition spd="slow" advTm="17832"/>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scope</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of</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ECS </a:t>
            </a:r>
            <a:r>
              <a:rPr kumimoji="0" lang="ja-JP" altLang="en-US" sz="3000" dirty="0">
                <a:solidFill>
                  <a:srgbClr val="000000"/>
                </a:solidFill>
                <a:latin typeface="メイリオ" pitchFamily="50" charset="-128"/>
                <a:ea typeface="メイリオ" pitchFamily="50" charset="-128"/>
                <a:cs typeface="メイリオ"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to </a:t>
            </a:r>
            <a:r>
              <a:rPr lang="en-US" altLang="ja-JP" sz="1400" dirty="0">
                <a:latin typeface="メイリオ" panose="020B0604030504040204" pitchFamily="50" charset="-128"/>
                <a:ea typeface="メイリオ" panose="020B0604030504040204" pitchFamily="50" charset="-128"/>
              </a:rPr>
              <a:t>select</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 service to use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Docker</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ECS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the choice of the appropriate launch type when configuring </a:t>
            </a:r>
            <a:r>
              <a:rPr lang="en-US" altLang="ja-JP" sz="1400" dirty="0">
                <a:latin typeface="メイリオ" panose="020B0604030504040204" pitchFamily="50" charset="-128"/>
                <a:ea typeface="メイリオ" panose="020B0604030504040204" pitchFamily="50" charset="-128"/>
              </a:rPr>
              <a:t>ECS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Launch type</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When using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ECS</a:t>
            </a:r>
            <a:r>
              <a:rPr lang="ja-JP" altLang="en-US" sz="1400" dirty="0">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the elements that </a:t>
            </a:r>
            <a:r>
              <a:rPr lang="en-US" altLang="ja-JP" sz="1400" dirty="0">
                <a:latin typeface="メイリオ" panose="020B0604030504040204" pitchFamily="50" charset="-128"/>
                <a:ea typeface="メイリオ" panose="020B0604030504040204" pitchFamily="50" charset="-128"/>
              </a:rPr>
              <a:t>affect cost</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ECS Cost</a:t>
            </a: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how to use</a:t>
            </a:r>
            <a:r>
              <a:rPr lang="ja-JP" altLang="en-US" sz="1400" b="0" i="0" dirty="0">
                <a:solidFill>
                  <a:srgbClr val="333333"/>
                </a:solidFill>
                <a:effectLst/>
                <a:latin typeface="メイリオ" panose="020B0604030504040204" pitchFamily="50" charset="-128"/>
                <a:ea typeface="メイリオ" panose="020B0604030504040204" pitchFamily="50" charset="-128"/>
              </a:rPr>
              <a:t> task definitions during implementation </a:t>
            </a:r>
            <a:r>
              <a:rPr lang="en-US" altLang="ja-JP" sz="1400" dirty="0">
                <a:solidFill>
                  <a:srgbClr val="333333"/>
                </a:solidFill>
                <a:latin typeface="メイリオ" panose="020B0604030504040204" pitchFamily="50" charset="-128"/>
                <a:ea typeface="メイリオ" panose="020B0604030504040204" pitchFamily="50" charset="-128"/>
              </a:rPr>
              <a:t>of</a:t>
            </a:r>
            <a:r>
              <a:rPr lang="ja-JP" altLang="en-US" sz="1400" b="0" i="0" dirty="0">
                <a:solidFill>
                  <a:srgbClr val="333333"/>
                </a:solidFill>
                <a:effectLst/>
                <a:latin typeface="メイリオ" panose="020B0604030504040204" pitchFamily="50" charset="-128"/>
                <a:ea typeface="メイリオ" panose="020B0604030504040204" pitchFamily="50" charset="-128"/>
              </a:rPr>
              <a:t> </a:t>
            </a:r>
            <a:r>
              <a:rPr lang="en-US" altLang="ja-JP" sz="1400" b="0" i="0" dirty="0">
                <a:solidFill>
                  <a:srgbClr val="333333"/>
                </a:solidFill>
                <a:effectLst/>
                <a:latin typeface="メイリオ" panose="020B0604030504040204" pitchFamily="50" charset="-128"/>
                <a:ea typeface="メイリオ" panose="020B0604030504040204" pitchFamily="50" charset="-128"/>
              </a:rPr>
              <a:t>Amazon ECS.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Task definition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en-US" altLang="ja-JP" sz="1400" dirty="0">
                <a:latin typeface="メイリオ" panose="020B0604030504040204" pitchFamily="50" charset="-128"/>
                <a:ea typeface="メイリオ" panose="020B0604030504040204" pitchFamily="50" charset="-128"/>
              </a:rPr>
              <a:t>h</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ow to set permissions for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ECS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tasks to use other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resources.</a:t>
            </a: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ECS </a:t>
            </a:r>
            <a:r>
              <a:rPr lang="ja-JP" altLang="en-US" dirty="0">
                <a:solidFill>
                  <a:schemeClr val="bg1"/>
                </a:solidFill>
                <a:latin typeface="メイリオ" panose="020B0604030504040204" pitchFamily="50" charset="-128"/>
                <a:ea typeface="メイリオ" panose="020B0604030504040204" pitchFamily="50" charset="-128"/>
              </a:rPr>
              <a:t>Authorization Settings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6162497"/>
      </p:ext>
    </p:extLst>
  </p:cSld>
  <p:clrMapOvr>
    <a:masterClrMapping/>
  </p:clrMapOvr>
  <mc:AlternateContent xmlns:mc="http://schemas.openxmlformats.org/markup-compatibility/2006" xmlns:p14="http://schemas.microsoft.com/office/powerpoint/2010/main">
    <mc:Choice Requires="p14">
      <p:transition spd="slow" p14:dur="2000" advTm="46674"/>
    </mc:Choice>
    <mc:Fallback xmlns="">
      <p:transition spd="slow" advTm="46674"/>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scope</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of</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ECS </a:t>
            </a:r>
            <a:r>
              <a:rPr kumimoji="0" lang="ja-JP" altLang="en-US" sz="3000" dirty="0">
                <a:solidFill>
                  <a:srgbClr val="000000"/>
                </a:solidFill>
                <a:latin typeface="メイリオ" pitchFamily="50" charset="-128"/>
                <a:ea typeface="メイリオ" pitchFamily="50" charset="-128"/>
                <a:cs typeface="メイリオ"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how to set up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ECS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container </a:t>
            </a:r>
            <a:r>
              <a:rPr lang="ja-JP" altLang="en-US" sz="1400" dirty="0">
                <a:latin typeface="メイリオ" panose="020B0604030504040204" pitchFamily="50" charset="-128"/>
                <a:ea typeface="メイリオ" panose="020B0604030504040204" pitchFamily="50" charset="-128"/>
              </a:rPr>
              <a:t>when configuring it with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ALB.</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ALB and ECS </a:t>
            </a:r>
          </a:p>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t</a:t>
            </a:r>
            <a:r>
              <a:rPr lang="ja-JP" altLang="en-US" sz="1400" dirty="0">
                <a:latin typeface="メイリオ" panose="020B0604030504040204" pitchFamily="50" charset="-128"/>
                <a:ea typeface="メイリオ" panose="020B0604030504040204" pitchFamily="50" charset="-128"/>
              </a:rPr>
              <a:t>he basic </a:t>
            </a:r>
            <a:r>
              <a:rPr lang="en-US" altLang="ja-JP" sz="1400" dirty="0">
                <a:latin typeface="メイリオ" panose="020B0604030504040204" pitchFamily="50" charset="-128"/>
                <a:ea typeface="メイリオ" panose="020B0604030504040204" pitchFamily="50" charset="-128"/>
              </a:rPr>
              <a:t>ECS </a:t>
            </a:r>
            <a:r>
              <a:rPr lang="ja-JP" altLang="en-US" sz="1400" dirty="0">
                <a:latin typeface="メイリオ" panose="020B0604030504040204" pitchFamily="50" charset="-128"/>
                <a:ea typeface="メイリオ" panose="020B0604030504040204" pitchFamily="50" charset="-128"/>
              </a:rPr>
              <a:t>configuration when running multiple jobs using </a:t>
            </a:r>
            <a:r>
              <a:rPr lang="en-US" altLang="ja-JP" sz="1400" dirty="0">
                <a:latin typeface="メイリオ" panose="020B0604030504040204" pitchFamily="50" charset="-128"/>
                <a:ea typeface="メイリオ" panose="020B0604030504040204" pitchFamily="50" charset="-128"/>
              </a:rPr>
              <a:t>ECS.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ECS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35751330"/>
      </p:ext>
    </p:extLst>
  </p:cSld>
  <p:clrMapOvr>
    <a:masterClrMapping/>
  </p:clrMapOvr>
  <mc:AlternateContent xmlns:mc="http://schemas.openxmlformats.org/markup-compatibility/2006" xmlns:p14="http://schemas.microsoft.com/office/powerpoint/2010/main">
    <mc:Choice Requires="p14">
      <p:transition spd="slow" p14:dur="2000" advTm="18829"/>
    </mc:Choice>
    <mc:Fallback xmlns="">
      <p:transition spd="slow" advTm="18829"/>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ECS </a:t>
            </a:r>
            <a:r>
              <a:rPr kumimoji="0" lang="ja-JP" altLang="en-US" sz="3000" dirty="0">
                <a:solidFill>
                  <a:srgbClr val="000000"/>
                </a:solidFill>
                <a:latin typeface="メイリオ" pitchFamily="50" charset="-128"/>
                <a:ea typeface="メイリオ" pitchFamily="50" charset="-128"/>
                <a:cs typeface="メイリオ" pitchFamily="50" charset="-128"/>
              </a:rPr>
              <a:t>selection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Now c</a:t>
            </a:r>
            <a:r>
              <a:rPr lang="ja-JP" altLang="en-US" dirty="0">
                <a:latin typeface="メイリオ" panose="020B0604030504040204" pitchFamily="50" charset="-128"/>
                <a:ea typeface="メイリオ" panose="020B0604030504040204" pitchFamily="50" charset="-128"/>
              </a:rPr>
              <a:t>ompany </a:t>
            </a:r>
            <a:r>
              <a:rPr lang="en-US" altLang="ja-JP" dirty="0">
                <a:latin typeface="メイリオ" panose="020B0604030504040204" pitchFamily="50" charset="-128"/>
                <a:ea typeface="メイリオ" panose="020B0604030504040204" pitchFamily="50" charset="-128"/>
              </a:rPr>
              <a:t>X is </a:t>
            </a:r>
            <a:r>
              <a:rPr lang="ja-JP" altLang="en-US" dirty="0">
                <a:latin typeface="メイリオ" panose="020B0604030504040204" pitchFamily="50" charset="-128"/>
                <a:ea typeface="メイリオ" panose="020B0604030504040204" pitchFamily="50" charset="-128"/>
              </a:rPr>
              <a:t>planning to build an application using </a:t>
            </a:r>
            <a:r>
              <a:rPr lang="en-US" altLang="ja-JP" dirty="0">
                <a:latin typeface="メイリオ" panose="020B0604030504040204" pitchFamily="50" charset="-128"/>
                <a:ea typeface="メイリオ" panose="020B0604030504040204" pitchFamily="50" charset="-128"/>
              </a:rPr>
              <a:t>AWS, and </a:t>
            </a:r>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X has a CI/CD </a:t>
            </a:r>
            <a:r>
              <a:rPr lang="ja-JP" altLang="en-US" dirty="0">
                <a:latin typeface="メイリオ" panose="020B0604030504040204" pitchFamily="50" charset="-128"/>
                <a:ea typeface="メイリオ" panose="020B0604030504040204" pitchFamily="50" charset="-128"/>
              </a:rPr>
              <a:t>environment that uses </a:t>
            </a:r>
            <a:r>
              <a:rPr lang="en-US" altLang="ja-JP" dirty="0">
                <a:latin typeface="メイリオ" panose="020B0604030504040204" pitchFamily="50" charset="-128"/>
                <a:ea typeface="メイリオ" panose="020B0604030504040204" pitchFamily="50" charset="-128"/>
              </a:rPr>
              <a:t>Docker to </a:t>
            </a:r>
            <a:r>
              <a:rPr lang="ja-JP" altLang="en-US" dirty="0">
                <a:latin typeface="メイリオ" panose="020B0604030504040204" pitchFamily="50" charset="-128"/>
                <a:ea typeface="メイリオ" panose="020B0604030504040204" pitchFamily="50" charset="-128"/>
              </a:rPr>
              <a:t>build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applications. Company </a:t>
            </a:r>
            <a:r>
              <a:rPr lang="en-US" altLang="ja-JP" dirty="0">
                <a:latin typeface="メイリオ" panose="020B0604030504040204" pitchFamily="50" charset="-128"/>
                <a:ea typeface="メイリオ" panose="020B0604030504040204" pitchFamily="50" charset="-128"/>
              </a:rPr>
              <a:t>X is not using Docker</a:t>
            </a:r>
            <a:r>
              <a:rPr lang="ja-JP" altLang="en-US" dirty="0">
                <a:latin typeface="メイリオ" panose="020B0604030504040204" pitchFamily="50" charset="-128"/>
                <a:ea typeface="メイリオ" panose="020B0604030504040204" pitchFamily="50" charset="-128"/>
              </a:rPr>
              <a:t>'s open source mechanism and will not be using it in the future.</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 solution that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ECS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EKS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ECR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Fargate</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3892130"/>
      </p:ext>
    </p:extLst>
  </p:cSld>
  <p:clrMapOvr>
    <a:masterClrMapping/>
  </p:clrMapOvr>
  <mc:AlternateContent xmlns:mc="http://schemas.openxmlformats.org/markup-compatibility/2006" xmlns:p14="http://schemas.microsoft.com/office/powerpoint/2010/main">
    <mc:Choice Requires="p14">
      <p:transition spd="slow" p14:dur="2000" advTm="13667"/>
    </mc:Choice>
    <mc:Fallback xmlns="">
      <p:transition spd="slow" advTm="13667"/>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solidFill>
                  <a:schemeClr val="tx1"/>
                </a:solidFill>
                <a:latin typeface="メイリオ" panose="020B0604030504040204" pitchFamily="50" charset="-128"/>
                <a:ea typeface="メイリオ" panose="020B0604030504040204" pitchFamily="50" charset="-128"/>
              </a:rPr>
              <a:t>Amazon </a:t>
            </a:r>
            <a:r>
              <a:rPr lang="ja-JP" altLang="en-US" sz="3000" kern="0" dirty="0">
                <a:solidFill>
                  <a:schemeClr val="tx1"/>
                </a:solidFill>
                <a:latin typeface="メイリオ" panose="020B0604030504040204" pitchFamily="50" charset="-128"/>
                <a:ea typeface="メイリオ" panose="020B0604030504040204" pitchFamily="50" charset="-128"/>
              </a:rPr>
              <a:t>Container Services</a:t>
            </a:r>
            <a:endParaRPr lang="en-US" altLang="ja-JP" sz="3000" kern="0" dirty="0">
              <a:solidFill>
                <a:schemeClr val="tx1"/>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928C3099-07D4-41B5-8A3C-228BC1AF7AD0}"/>
              </a:ext>
            </a:extLst>
          </p:cNvPr>
          <p:cNvSpPr txBox="1">
            <a:spLocks/>
          </p:cNvSpPr>
          <p:nvPr/>
        </p:nvSpPr>
        <p:spPr bwMode="auto">
          <a:xfrm>
            <a:off x="776536" y="2492896"/>
            <a:ext cx="266429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Registry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58545D5D-8BA0-4BAF-B00E-38F276DBDC33}"/>
              </a:ext>
            </a:extLst>
          </p:cNvPr>
          <p:cNvSpPr txBox="1">
            <a:spLocks/>
          </p:cNvSpPr>
          <p:nvPr/>
        </p:nvSpPr>
        <p:spPr bwMode="auto">
          <a:xfrm>
            <a:off x="3668090" y="2492896"/>
            <a:ext cx="266429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Control plane</a:t>
            </a:r>
          </a:p>
        </p:txBody>
      </p:sp>
      <p:sp>
        <p:nvSpPr>
          <p:cNvPr id="6" name="コンテンツ プレースホルダー 2">
            <a:extLst>
              <a:ext uri="{FF2B5EF4-FFF2-40B4-BE49-F238E27FC236}">
                <a16:creationId xmlns:a16="http://schemas.microsoft.com/office/drawing/2014/main" id="{AC10E44E-D9A4-42BF-9CEA-54A157ECD9E7}"/>
              </a:ext>
            </a:extLst>
          </p:cNvPr>
          <p:cNvSpPr txBox="1">
            <a:spLocks/>
          </p:cNvSpPr>
          <p:nvPr/>
        </p:nvSpPr>
        <p:spPr bwMode="auto">
          <a:xfrm>
            <a:off x="6560159" y="2492896"/>
            <a:ext cx="266429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Data Plane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5862EFC6-0F33-4D94-A136-49E7F3B03C55}"/>
              </a:ext>
            </a:extLst>
          </p:cNvPr>
          <p:cNvSpPr txBox="1">
            <a:spLocks/>
          </p:cNvSpPr>
          <p:nvPr/>
        </p:nvSpPr>
        <p:spPr bwMode="auto">
          <a:xfrm>
            <a:off x="776536" y="3429000"/>
            <a:ext cx="2664296" cy="1872208"/>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latin typeface="メイリオ" panose="020B0604030504040204" pitchFamily="50" charset="-128"/>
                <a:ea typeface="メイリオ" panose="020B0604030504040204" pitchFamily="50" charset="-128"/>
              </a:rPr>
              <a:t>Amazon ECR</a:t>
            </a:r>
          </a:p>
        </p:txBody>
      </p:sp>
      <p:sp>
        <p:nvSpPr>
          <p:cNvPr id="8" name="コンテンツ プレースホルダー 2">
            <a:extLst>
              <a:ext uri="{FF2B5EF4-FFF2-40B4-BE49-F238E27FC236}">
                <a16:creationId xmlns:a16="http://schemas.microsoft.com/office/drawing/2014/main" id="{DB481217-F06F-4FB4-834C-70E776D15048}"/>
              </a:ext>
            </a:extLst>
          </p:cNvPr>
          <p:cNvSpPr txBox="1">
            <a:spLocks/>
          </p:cNvSpPr>
          <p:nvPr/>
        </p:nvSpPr>
        <p:spPr bwMode="auto">
          <a:xfrm>
            <a:off x="3668090" y="3429000"/>
            <a:ext cx="2664296" cy="1872208"/>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latin typeface="メイリオ" panose="020B0604030504040204" pitchFamily="50" charset="-128"/>
                <a:ea typeface="メイリオ" panose="020B0604030504040204" pitchFamily="50" charset="-128"/>
              </a:rPr>
              <a:t>Amazon ECS</a:t>
            </a:r>
          </a:p>
          <a:p>
            <a:pPr algn="ctr"/>
            <a:r>
              <a:rPr lang="en-US" altLang="ja-JP" sz="2000" b="1" kern="0" dirty="0">
                <a:latin typeface="メイリオ" panose="020B0604030504040204" pitchFamily="50" charset="-128"/>
                <a:ea typeface="メイリオ" panose="020B0604030504040204" pitchFamily="50" charset="-128"/>
              </a:rPr>
              <a:t>Amazon EKS</a:t>
            </a:r>
          </a:p>
        </p:txBody>
      </p:sp>
      <p:sp>
        <p:nvSpPr>
          <p:cNvPr id="9" name="コンテンツ プレースホルダー 2">
            <a:extLst>
              <a:ext uri="{FF2B5EF4-FFF2-40B4-BE49-F238E27FC236}">
                <a16:creationId xmlns:a16="http://schemas.microsoft.com/office/drawing/2014/main" id="{DEEE0A31-2BE4-47B7-9EF9-AA2ECA41981C}"/>
              </a:ext>
            </a:extLst>
          </p:cNvPr>
          <p:cNvSpPr txBox="1">
            <a:spLocks/>
          </p:cNvSpPr>
          <p:nvPr/>
        </p:nvSpPr>
        <p:spPr bwMode="auto">
          <a:xfrm>
            <a:off x="6560159" y="3429000"/>
            <a:ext cx="2664296" cy="1872208"/>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latin typeface="メイリオ" panose="020B0604030504040204" pitchFamily="50" charset="-128"/>
                <a:ea typeface="メイリオ" panose="020B0604030504040204" pitchFamily="50" charset="-128"/>
              </a:rPr>
              <a:t>AWS </a:t>
            </a:r>
            <a:r>
              <a:rPr lang="en-US" altLang="ja-JP" sz="2000" b="1" kern="0" dirty="0" err="1">
                <a:latin typeface="メイリオ" panose="020B0604030504040204" pitchFamily="50" charset="-128"/>
                <a:ea typeface="メイリオ" panose="020B0604030504040204" pitchFamily="50" charset="-128"/>
              </a:rPr>
              <a:t>Fargate</a:t>
            </a:r>
            <a:endParaRPr lang="en-US" altLang="ja-JP" sz="2000" b="1" kern="0" dirty="0">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953F03EC-4367-41F3-A89C-12DE06D338B7}"/>
              </a:ext>
            </a:extLst>
          </p:cNvPr>
          <p:cNvSpPr/>
          <p:nvPr/>
        </p:nvSpPr>
        <p:spPr>
          <a:xfrm>
            <a:off x="776536" y="3428181"/>
            <a:ext cx="2664296" cy="523220"/>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The place where the images run to the container engine will be stored</a:t>
            </a:r>
          </a:p>
        </p:txBody>
      </p:sp>
      <p:sp>
        <p:nvSpPr>
          <p:cNvPr id="11" name="正方形/長方形 10">
            <a:extLst>
              <a:ext uri="{FF2B5EF4-FFF2-40B4-BE49-F238E27FC236}">
                <a16:creationId xmlns:a16="http://schemas.microsoft.com/office/drawing/2014/main" id="{79C4ECDC-BADB-4706-AA39-257E41BD8F03}"/>
              </a:ext>
            </a:extLst>
          </p:cNvPr>
          <p:cNvSpPr/>
          <p:nvPr/>
        </p:nvSpPr>
        <p:spPr>
          <a:xfrm>
            <a:off x="3668090" y="3428181"/>
            <a:ext cx="2664296"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Services to manage containers</a:t>
            </a:r>
          </a:p>
        </p:txBody>
      </p:sp>
      <p:sp>
        <p:nvSpPr>
          <p:cNvPr id="12" name="正方形/長方形 11">
            <a:extLst>
              <a:ext uri="{FF2B5EF4-FFF2-40B4-BE49-F238E27FC236}">
                <a16:creationId xmlns:a16="http://schemas.microsoft.com/office/drawing/2014/main" id="{DEB8FA3F-A1C1-44BF-9DC6-D0D2DC05FC81}"/>
              </a:ext>
            </a:extLst>
          </p:cNvPr>
          <p:cNvSpPr/>
          <p:nvPr/>
        </p:nvSpPr>
        <p:spPr>
          <a:xfrm>
            <a:off x="6560159" y="3428181"/>
            <a:ext cx="2664296" cy="307777"/>
          </a:xfrm>
          <a:prstGeom prst="rect">
            <a:avLst/>
          </a:prstGeom>
        </p:spPr>
        <p:txBody>
          <a:bodyPr wrap="square">
            <a:spAutoFit/>
          </a:bodyPr>
          <a:lstStyle/>
          <a:p>
            <a:r>
              <a:rPr lang="ja-JP" altLang="en-US" sz="1400" dirty="0">
                <a:latin typeface="メイリオ" panose="020B0604030504040204" pitchFamily="50" charset="-128"/>
                <a:ea typeface="メイリオ" panose="020B0604030504040204" pitchFamily="50" charset="-128"/>
              </a:rPr>
              <a:t>The environment in which the container is run</a:t>
            </a:r>
          </a:p>
        </p:txBody>
      </p:sp>
      <p:sp>
        <p:nvSpPr>
          <p:cNvPr id="13" name="コンテンツ プレースホルダー 2">
            <a:extLst>
              <a:ext uri="{FF2B5EF4-FFF2-40B4-BE49-F238E27FC236}">
                <a16:creationId xmlns:a16="http://schemas.microsoft.com/office/drawing/2014/main" id="{4BEC4DE6-9EE9-4DAF-B94A-D259E8B1F9A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There are four related services in ECS</a:t>
            </a:r>
          </a:p>
        </p:txBody>
      </p:sp>
    </p:spTree>
    <p:extLst>
      <p:ext uri="{BB962C8B-B14F-4D97-AF65-F5344CB8AC3E}">
        <p14:creationId xmlns:p14="http://schemas.microsoft.com/office/powerpoint/2010/main" val="1852241192"/>
      </p:ext>
    </p:extLst>
  </p:cSld>
  <p:clrMapOvr>
    <a:masterClrMapping/>
  </p:clrMapOvr>
  <mc:AlternateContent xmlns:mc="http://schemas.openxmlformats.org/markup-compatibility/2006" xmlns:p14="http://schemas.microsoft.com/office/powerpoint/2010/main">
    <mc:Choice Requires="p14">
      <p:transition spd="slow" p14:dur="2000" advTm="76266"/>
    </mc:Choice>
    <mc:Fallback xmlns="">
      <p:transition spd="slow" advTm="76266"/>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Elastic Container Service (ECS)</a:t>
            </a:r>
            <a:endParaRPr lang="en-US" altLang="ja-JP" sz="3000" kern="0" dirty="0">
              <a:solidFill>
                <a:schemeClr val="tx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Scalable and high-performance container orchestration services to support </a:t>
            </a:r>
            <a:r>
              <a:rPr lang="en-US" altLang="ja-JP" sz="2400" dirty="0">
                <a:solidFill>
                  <a:srgbClr val="002060"/>
                </a:solidFill>
                <a:latin typeface="メイリオ" panose="020B0604030504040204" pitchFamily="50" charset="-128"/>
                <a:ea typeface="メイリオ" panose="020B0604030504040204" pitchFamily="50" charset="-128"/>
              </a:rPr>
              <a:t>Docker </a:t>
            </a:r>
            <a:r>
              <a:rPr lang="ja-JP" altLang="en-US" sz="2400" dirty="0">
                <a:solidFill>
                  <a:srgbClr val="002060"/>
                </a:solidFill>
                <a:latin typeface="メイリオ" panose="020B0604030504040204" pitchFamily="50" charset="-128"/>
                <a:ea typeface="メイリオ" panose="020B0604030504040204" pitchFamily="50" charset="-128"/>
              </a:rPr>
              <a:t>containers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8C254F17-9BD3-4AD5-BCA6-5E5AC4392684}"/>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Containerized apps can be easily run and scaled in </a:t>
            </a:r>
            <a:r>
              <a:rPr lang="en-US" altLang="ja-JP" sz="1400" dirty="0">
                <a:latin typeface="メイリオ" panose="020B0604030504040204" pitchFamily="50" charset="-128"/>
                <a:ea typeface="メイリオ" panose="020B0604030504040204" pitchFamily="50" charset="-128"/>
              </a:rPr>
              <a:t>AWS</a:t>
            </a: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Deploying and managing containers with </a:t>
            </a:r>
            <a:r>
              <a:rPr lang="en-US" altLang="ja-JP" sz="1400" dirty="0" err="1">
                <a:latin typeface="メイリオ" panose="020B0604030504040204" pitchFamily="50" charset="-128"/>
                <a:ea typeface="メイリオ" panose="020B0604030504040204" pitchFamily="50" charset="-128"/>
              </a:rPr>
              <a:t>Fargate </a:t>
            </a:r>
            <a:r>
              <a:rPr lang="ja-JP" altLang="en-US" sz="1400" dirty="0">
                <a:latin typeface="メイリオ" panose="020B0604030504040204" pitchFamily="50" charset="-128"/>
                <a:ea typeface="メイリオ" panose="020B0604030504040204" pitchFamily="50" charset="-128"/>
              </a:rPr>
              <a:t>requires no server provisioning or management</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All kinds of containerized applications can be created easily.</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Easily launched in seconds whether there are dozens or tens of thousands of </a:t>
            </a:r>
            <a:r>
              <a:rPr lang="en-US" altLang="ja-JP" sz="1400" dirty="0">
                <a:latin typeface="メイリオ" panose="020B0604030504040204" pitchFamily="50" charset="-128"/>
                <a:ea typeface="メイリオ" panose="020B0604030504040204" pitchFamily="50" charset="-128"/>
              </a:rPr>
              <a:t>Docker </a:t>
            </a:r>
            <a:r>
              <a:rPr lang="ja-JP" altLang="en-US" sz="1400" dirty="0">
                <a:latin typeface="メイリオ" panose="020B0604030504040204" pitchFamily="50" charset="-128"/>
                <a:ea typeface="メイリオ" panose="020B0604030504040204" pitchFamily="50" charset="-128"/>
              </a:rPr>
              <a:t>containers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ELB </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VPC </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IAM </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ECR </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CloudWatch </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CloudFormation / CloudTrail </a:t>
            </a:r>
            <a:r>
              <a:rPr lang="ja-JP" altLang="en-US" sz="1400" dirty="0">
                <a:latin typeface="メイリオ" panose="020B0604030504040204" pitchFamily="50" charset="-128"/>
                <a:ea typeface="メイリオ" panose="020B0604030504040204" pitchFamily="50" charset="-128"/>
              </a:rPr>
              <a:t>and other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services are available </a:t>
            </a:r>
            <a:r>
              <a:rPr lang="en-US" altLang="ja-JP" sz="1400" dirty="0">
                <a:latin typeface="メイリオ" panose="020B0604030504040204" pitchFamily="50" charset="-128"/>
                <a:ea typeface="メイリオ" panose="020B0604030504040204" pitchFamily="50" charset="-128"/>
              </a:rPr>
              <a:t>for ECS</a:t>
            </a: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Automatic assignment of </a:t>
            </a:r>
            <a:r>
              <a:rPr lang="en-US" altLang="ja-JP" sz="1400" dirty="0">
                <a:latin typeface="メイリオ" panose="020B0604030504040204" pitchFamily="50" charset="-128"/>
                <a:ea typeface="メイリオ" panose="020B0604030504040204" pitchFamily="50" charset="-128"/>
              </a:rPr>
              <a:t>ENI </a:t>
            </a:r>
            <a:r>
              <a:rPr lang="ja-JP" altLang="en-US" sz="1400" dirty="0">
                <a:latin typeface="メイリオ" panose="020B0604030504040204" pitchFamily="50" charset="-128"/>
                <a:ea typeface="メイリオ" panose="020B0604030504040204" pitchFamily="50" charset="-128"/>
              </a:rPr>
              <a:t>per </a:t>
            </a:r>
            <a:r>
              <a:rPr lang="en-US" altLang="ja-JP" sz="1400" dirty="0">
                <a:latin typeface="メイリオ" panose="020B0604030504040204" pitchFamily="50" charset="-128"/>
                <a:ea typeface="メイリオ" panose="020B0604030504040204" pitchFamily="50" charset="-128"/>
              </a:rPr>
              <a:t>task </a:t>
            </a:r>
            <a:r>
              <a:rPr lang="ja-JP" altLang="en-US" sz="1400" dirty="0">
                <a:latin typeface="メイリオ" panose="020B0604030504040204" pitchFamily="50" charset="-128"/>
                <a:ea typeface="メイリオ" panose="020B0604030504040204" pitchFamily="50" charset="-128"/>
              </a:rPr>
              <a:t>in </a:t>
            </a:r>
            <a:r>
              <a:rPr lang="en-US" altLang="ja-JP" sz="1400" dirty="0">
                <a:latin typeface="メイリオ" panose="020B0604030504040204" pitchFamily="50" charset="-128"/>
                <a:ea typeface="メイリオ" panose="020B0604030504040204" pitchFamily="50" charset="-128"/>
              </a:rPr>
              <a:t>VPC </a:t>
            </a:r>
            <a:r>
              <a:rPr lang="ja-JP" altLang="en-US" sz="1400" dirty="0">
                <a:latin typeface="メイリオ" panose="020B0604030504040204" pitchFamily="50" charset="-128"/>
                <a:ea typeface="メイリオ" panose="020B0604030504040204" pitchFamily="50" charset="-128"/>
              </a:rPr>
              <a:t>network mode; </a:t>
            </a:r>
            <a:r>
              <a:rPr lang="en-US" altLang="ja-JP" sz="1400" dirty="0">
                <a:latin typeface="メイリオ" panose="020B0604030504040204" pitchFamily="50" charset="-128"/>
                <a:ea typeface="メイリオ" panose="020B0604030504040204" pitchFamily="50" charset="-128"/>
              </a:rPr>
              <a:t>Security Group </a:t>
            </a:r>
            <a:r>
              <a:rPr lang="ja-JP" altLang="en-US" sz="1400" dirty="0">
                <a:latin typeface="メイリオ" panose="020B0604030504040204" pitchFamily="50" charset="-128"/>
                <a:ea typeface="メイリオ" panose="020B0604030504040204" pitchFamily="50" charset="-128"/>
              </a:rPr>
              <a:t>can be configured per </a:t>
            </a:r>
            <a:r>
              <a:rPr lang="en-US" altLang="ja-JP" sz="1400" dirty="0">
                <a:latin typeface="メイリオ" panose="020B0604030504040204" pitchFamily="50" charset="-128"/>
                <a:ea typeface="メイリオ" panose="020B0604030504040204" pitchFamily="50" charset="-128"/>
              </a:rPr>
              <a:t>task</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Private IP </a:t>
            </a:r>
            <a:r>
              <a:rPr lang="ja-JP" altLang="en-US" sz="1400" dirty="0">
                <a:latin typeface="メイリオ" panose="020B0604030504040204" pitchFamily="50" charset="-128"/>
                <a:ea typeface="メイリオ" panose="020B0604030504040204" pitchFamily="50" charset="-128"/>
              </a:rPr>
              <a:t>communication to other resources in the </a:t>
            </a:r>
            <a:r>
              <a:rPr lang="en-US" altLang="ja-JP" sz="1400" dirty="0">
                <a:latin typeface="メイリオ" panose="020B0604030504040204" pitchFamily="50" charset="-128"/>
                <a:ea typeface="メイリオ" panose="020B0604030504040204" pitchFamily="50" charset="-128"/>
              </a:rPr>
              <a:t>VPC is </a:t>
            </a:r>
            <a:r>
              <a:rPr lang="ja-JP" altLang="en-US" sz="1400" dirty="0">
                <a:latin typeface="メイリオ" panose="020B0604030504040204" pitchFamily="50" charset="-128"/>
                <a:ea typeface="メイリオ" panose="020B0604030504040204" pitchFamily="50" charset="-128"/>
              </a:rPr>
              <a:t>possible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There are </a:t>
            </a:r>
            <a:r>
              <a:rPr lang="en-US" altLang="ja-JP" sz="1400" dirty="0">
                <a:latin typeface="メイリオ" panose="020B0604030504040204" pitchFamily="50" charset="-128"/>
                <a:ea typeface="メイリオ" panose="020B0604030504040204" pitchFamily="50" charset="-128"/>
              </a:rPr>
              <a:t>two launch type</a:t>
            </a:r>
            <a:r>
              <a:rPr lang="ja-JP" altLang="en-US"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Fargate</a:t>
            </a:r>
            <a:r>
              <a:rPr lang="en-US" altLang="ja-JP" sz="1400" dirty="0">
                <a:latin typeface="メイリオ" panose="020B0604030504040204" pitchFamily="50" charset="-128"/>
                <a:ea typeface="メイリオ" panose="020B0604030504040204" pitchFamily="50" charset="-128"/>
              </a:rPr>
              <a:t> launch </a:t>
            </a:r>
            <a:r>
              <a:rPr lang="ja-JP" altLang="en-US" sz="1400" dirty="0">
                <a:latin typeface="メイリオ" panose="020B0604030504040204" pitchFamily="50" charset="-128"/>
                <a:ea typeface="メイリオ" panose="020B0604030504040204" pitchFamily="50" charset="-128"/>
              </a:rPr>
              <a:t>type and </a:t>
            </a:r>
            <a:r>
              <a:rPr lang="en-US" altLang="ja-JP" sz="1400" dirty="0">
                <a:latin typeface="メイリオ" panose="020B0604030504040204" pitchFamily="50" charset="-128"/>
                <a:ea typeface="メイリオ" panose="020B0604030504040204" pitchFamily="50" charset="-128"/>
              </a:rPr>
              <a:t>EC2 launch</a:t>
            </a:r>
            <a:r>
              <a:rPr lang="ja-JP" altLang="en-US" sz="1400" dirty="0">
                <a:latin typeface="メイリオ" panose="020B0604030504040204" pitchFamily="50" charset="-128"/>
                <a:ea typeface="メイリオ" panose="020B0604030504040204" pitchFamily="50" charset="-128"/>
              </a:rPr>
              <a:t> type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76392340"/>
      </p:ext>
    </p:extLst>
  </p:cSld>
  <p:clrMapOvr>
    <a:masterClrMapping/>
  </p:clrMapOvr>
  <mc:AlternateContent xmlns:mc="http://schemas.openxmlformats.org/markup-compatibility/2006" xmlns:p14="http://schemas.microsoft.com/office/powerpoint/2010/main">
    <mc:Choice Requires="p14">
      <p:transition spd="slow" p14:dur="2000" advTm="88743"/>
    </mc:Choice>
    <mc:Fallback xmlns="">
      <p:transition spd="slow" advTm="88743"/>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Amazon Elastic Kubernetes Service (EKS)</a:t>
            </a:r>
            <a:endParaRPr lang="en-US" altLang="ja-JP" sz="3000" kern="0" dirty="0">
              <a:solidFill>
                <a:schemeClr val="tx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to deploy, manage and scale containerized applications using open source </a:t>
            </a:r>
            <a:r>
              <a:rPr lang="en-US" altLang="ja-JP" sz="2400" dirty="0">
                <a:solidFill>
                  <a:srgbClr val="002060"/>
                </a:solidFill>
                <a:latin typeface="メイリオ" panose="020B0604030504040204" pitchFamily="50" charset="-128"/>
                <a:ea typeface="メイリオ" panose="020B0604030504040204" pitchFamily="50" charset="-128"/>
              </a:rPr>
              <a:t>Kubernetes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894CD803-D5F3-48E8-B074-AC9B7AA2D000}"/>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Kubernetes is an </a:t>
            </a:r>
            <a:r>
              <a:rPr lang="ja-JP" altLang="en-US" dirty="0">
                <a:latin typeface="メイリオ" panose="020B0604030504040204" pitchFamily="50" charset="-128"/>
                <a:ea typeface="メイリオ" panose="020B0604030504040204" pitchFamily="50" charset="-128"/>
              </a:rPr>
              <a:t>open source platform designed for automated deployment, scaling, and operational automation of app containers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Ability to use existing plugins and tools created by </a:t>
            </a:r>
            <a:r>
              <a:rPr lang="en-US" altLang="ja-JP" dirty="0">
                <a:latin typeface="メイリオ" panose="020B0604030504040204" pitchFamily="50" charset="-128"/>
                <a:ea typeface="メイリオ" panose="020B0604030504040204" pitchFamily="50" charset="-128"/>
              </a:rPr>
              <a:t>Kubernetes </a:t>
            </a:r>
            <a:r>
              <a:rPr lang="ja-JP" altLang="en-US" dirty="0">
                <a:latin typeface="メイリオ" panose="020B0604030504040204" pitchFamily="50" charset="-128"/>
                <a:ea typeface="メイリオ" panose="020B0604030504040204" pitchFamily="50" charset="-128"/>
              </a:rPr>
              <a:t>partners and the community</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As it is a managed service, there is no need to manage the control plane.</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Automatically set up an encrypted, secure communication channel between worker nodes and the managed control plane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Full compatibility with applications managed in a </a:t>
            </a:r>
            <a:r>
              <a:rPr lang="en-US" altLang="ja-JP" dirty="0">
                <a:latin typeface="メイリオ" panose="020B0604030504040204" pitchFamily="50" charset="-128"/>
                <a:ea typeface="メイリオ" panose="020B0604030504040204" pitchFamily="50" charset="-128"/>
              </a:rPr>
              <a:t>Kubernetes </a:t>
            </a:r>
            <a:r>
              <a:rPr lang="ja-JP" altLang="en-US" dirty="0">
                <a:latin typeface="メイリオ" panose="020B0604030504040204" pitchFamily="50" charset="-128"/>
                <a:ea typeface="メイリオ" panose="020B0604030504040204" pitchFamily="50" charset="-128"/>
              </a:rPr>
              <a:t>environment</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48826829"/>
      </p:ext>
    </p:extLst>
  </p:cSld>
  <p:clrMapOvr>
    <a:masterClrMapping/>
  </p:clrMapOvr>
  <mc:AlternateContent xmlns:mc="http://schemas.openxmlformats.org/markup-compatibility/2006" xmlns:p14="http://schemas.microsoft.com/office/powerpoint/2010/main">
    <mc:Choice Requires="p14">
      <p:transition spd="slow" p14:dur="2000" advTm="70547"/>
    </mc:Choice>
    <mc:Fallback xmlns="">
      <p:transition spd="slow" advTm="70547"/>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solidFill>
                  <a:schemeClr val="tx1"/>
                </a:solidFill>
                <a:latin typeface="メイリオ" panose="020B0604030504040204" pitchFamily="50" charset="-128"/>
                <a:ea typeface="メイリオ" panose="020B0604030504040204" pitchFamily="50" charset="-128"/>
              </a:rPr>
              <a:t>Elastic Container Registry (ECR)</a:t>
            </a: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rPr>
              <a:t>Easily store, manage and deploy </a:t>
            </a:r>
            <a:r>
              <a:rPr lang="en-US" altLang="ja-JP" sz="2400" dirty="0">
                <a:latin typeface="メイリオ" panose="020B0604030504040204" pitchFamily="50" charset="-128"/>
                <a:ea typeface="メイリオ" panose="020B0604030504040204" pitchFamily="50" charset="-128"/>
              </a:rPr>
              <a:t>Docker </a:t>
            </a:r>
            <a:r>
              <a:rPr lang="ja-JP" altLang="en-US" sz="2400" dirty="0">
                <a:latin typeface="メイリオ" panose="020B0604030504040204" pitchFamily="50" charset="-128"/>
                <a:ea typeface="メイリオ" panose="020B0604030504040204" pitchFamily="50" charset="-128"/>
              </a:rPr>
              <a:t>container images with a fully managed registry service</a:t>
            </a:r>
            <a:endParaRPr lang="en-US" altLang="ja-JP" sz="2400" dirty="0">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7AAC7E9F-B531-44D0-AB59-2FD27E24F0A8}"/>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Integrated with </a:t>
            </a:r>
            <a:r>
              <a:rPr lang="en-US" altLang="ja-JP" dirty="0">
                <a:latin typeface="メイリオ" panose="020B0604030504040204" pitchFamily="50" charset="-128"/>
                <a:ea typeface="メイリオ" panose="020B0604030504040204" pitchFamily="50" charset="-128"/>
              </a:rPr>
              <a:t>ECS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Docker CLI </a:t>
            </a:r>
            <a:r>
              <a:rPr lang="ja-JP" altLang="en-US" dirty="0">
                <a:latin typeface="メイリオ" panose="020B0604030504040204" pitchFamily="50" charset="-128"/>
                <a:ea typeface="メイリオ" panose="020B0604030504040204" pitchFamily="50" charset="-128"/>
              </a:rPr>
              <a:t>to simplify the workflow from development to production</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Strong certification management mechanism by </a:t>
            </a:r>
            <a:r>
              <a:rPr lang="en-US" altLang="ja-JP" dirty="0">
                <a:latin typeface="メイリオ" panose="020B0604030504040204" pitchFamily="50" charset="-128"/>
                <a:ea typeface="メイリオ" panose="020B0604030504040204" pitchFamily="50" charset="-128"/>
              </a:rPr>
              <a:t>IAM</a:t>
            </a: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Available from outside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if you can access the endpoint</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Automatic cleanup of images </a:t>
            </a:r>
            <a:r>
              <a:rPr lang="en-US" altLang="ja-JP" dirty="0">
                <a:latin typeface="メイリオ" panose="020B0604030504040204" pitchFamily="50" charset="-128"/>
                <a:ea typeface="メイリオ" panose="020B0604030504040204" pitchFamily="50" charset="-128"/>
              </a:rPr>
              <a:t>by</a:t>
            </a:r>
            <a:r>
              <a:rPr lang="ja-JP" altLang="en-US" dirty="0">
                <a:latin typeface="メイリオ" panose="020B0604030504040204" pitchFamily="50" charset="-128"/>
                <a:ea typeface="メイリオ" panose="020B0604030504040204" pitchFamily="50" charset="-128"/>
              </a:rPr>
              <a:t> lifecycle policy</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Automatic assignment of </a:t>
            </a:r>
            <a:r>
              <a:rPr lang="en-US" altLang="ja-JP" dirty="0">
                <a:latin typeface="メイリオ" panose="020B0604030504040204" pitchFamily="50" charset="-128"/>
                <a:ea typeface="メイリオ" panose="020B0604030504040204" pitchFamily="50" charset="-128"/>
              </a:rPr>
              <a:t>ENIs </a:t>
            </a:r>
            <a:r>
              <a:rPr lang="ja-JP" altLang="en-US" dirty="0">
                <a:latin typeface="メイリオ" panose="020B0604030504040204" pitchFamily="50" charset="-128"/>
                <a:ea typeface="メイリオ" panose="020B0604030504040204" pitchFamily="50" charset="-128"/>
              </a:rPr>
              <a:t>per task in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network mode, and security groups can be configured for each task</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6092166"/>
      </p:ext>
    </p:extLst>
  </p:cSld>
  <p:clrMapOvr>
    <a:masterClrMapping/>
  </p:clrMapOvr>
  <mc:AlternateContent xmlns:mc="http://schemas.openxmlformats.org/markup-compatibility/2006" xmlns:p14="http://schemas.microsoft.com/office/powerpoint/2010/main">
    <mc:Choice Requires="p14">
      <p:transition spd="slow" p14:dur="2000" advTm="23043"/>
    </mc:Choice>
    <mc:Fallback xmlns="">
      <p:transition spd="slow" advTm="23043"/>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L</a:t>
            </a:r>
            <a:r>
              <a:rPr kumimoji="0" lang="ja-JP" altLang="en-US" sz="3000" dirty="0">
                <a:solidFill>
                  <a:srgbClr val="000000"/>
                </a:solidFill>
                <a:latin typeface="メイリオ" pitchFamily="50" charset="-128"/>
                <a:ea typeface="メイリオ" pitchFamily="50" charset="-128"/>
                <a:cs typeface="メイリオ" pitchFamily="50" charset="-128"/>
              </a:rPr>
              <a:t>aunch type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24731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 are a solution architect and you are building a new application composed of multiple components in a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container. Running a container requires a way to choose an instance type, manage cluster scheduling, etc. without having to implement it.</a:t>
            </a: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should I configure a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container? (Please select </a:t>
            </a:r>
            <a:r>
              <a:rPr lang="en-US" altLang="ja-JP" dirty="0">
                <a:latin typeface="メイリオ" panose="020B0604030504040204" pitchFamily="50" charset="-128"/>
                <a:ea typeface="メイリオ" panose="020B0604030504040204" pitchFamily="50" charset="-128"/>
              </a:rPr>
              <a:t>two</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Launch Type on </a:t>
            </a:r>
            <a:r>
              <a:rPr lang="en-US" altLang="ja-JP" dirty="0">
                <a:latin typeface="メイリオ" panose="020B0604030504040204" pitchFamily="50" charset="-128"/>
                <a:ea typeface="メイリオ" panose="020B0604030504040204" pitchFamily="50" charset="-128"/>
              </a:rPr>
              <a:t>Amazon EKS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Launch Type in </a:t>
            </a:r>
            <a:r>
              <a:rPr lang="en-US" altLang="ja-JP" dirty="0">
                <a:latin typeface="メイリオ" panose="020B0604030504040204" pitchFamily="50" charset="-128"/>
                <a:ea typeface="メイリオ" panose="020B0604030504040204" pitchFamily="50" charset="-128"/>
              </a:rPr>
              <a:t>Amazon ECS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a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application with </a:t>
            </a:r>
            <a:r>
              <a:rPr lang="en-US" altLang="ja-JP" dirty="0">
                <a:latin typeface="メイリオ" panose="020B0604030504040204" pitchFamily="50" charset="-128"/>
                <a:ea typeface="メイリオ" panose="020B0604030504040204" pitchFamily="50" charset="-128"/>
              </a:rPr>
              <a:t>AWS Elastic </a:t>
            </a:r>
            <a:r>
              <a:rPr lang="en-US" altLang="ja-JP" dirty="0" err="1">
                <a:latin typeface="メイリオ" panose="020B0604030504040204" pitchFamily="50" charset="-128"/>
                <a:ea typeface="メイリオ" panose="020B0604030504040204" pitchFamily="50" charset="-128"/>
              </a:rPr>
              <a:t>BeansStalk.</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err="1">
                <a:latin typeface="メイリオ" panose="020B0604030504040204" pitchFamily="50" charset="-128"/>
                <a:ea typeface="メイリオ" panose="020B0604030504040204" pitchFamily="50" charset="-128"/>
              </a:rPr>
              <a:t>Fargate </a:t>
            </a:r>
            <a:r>
              <a:rPr lang="ja-JP" altLang="en-US" dirty="0">
                <a:latin typeface="メイリオ" panose="020B0604030504040204" pitchFamily="50" charset="-128"/>
                <a:ea typeface="メイリオ" panose="020B0604030504040204" pitchFamily="50" charset="-128"/>
              </a:rPr>
              <a:t>Launch Type in </a:t>
            </a:r>
            <a:r>
              <a:rPr lang="en-US" altLang="ja-JP" dirty="0">
                <a:latin typeface="メイリオ" panose="020B0604030504040204" pitchFamily="50" charset="-128"/>
                <a:ea typeface="メイリオ" panose="020B0604030504040204" pitchFamily="50" charset="-128"/>
              </a:rPr>
              <a:t>Amazon ECS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Placing the container image to </a:t>
            </a:r>
            <a:r>
              <a:rPr lang="en-US" altLang="ja-JP" dirty="0">
                <a:latin typeface="メイリオ" panose="020B0604030504040204" pitchFamily="50" charset="-128"/>
                <a:ea typeface="メイリオ" panose="020B0604030504040204" pitchFamily="50" charset="-128"/>
              </a:rPr>
              <a:t>Amazon ECR</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31981960"/>
      </p:ext>
    </p:extLst>
  </p:cSld>
  <p:clrMapOvr>
    <a:masterClrMapping/>
  </p:clrMapOvr>
  <mc:AlternateContent xmlns:mc="http://schemas.openxmlformats.org/markup-compatibility/2006" xmlns:p14="http://schemas.microsoft.com/office/powerpoint/2010/main">
    <mc:Choice Requires="p14">
      <p:transition spd="slow" p14:dur="2000" advTm="9415"/>
    </mc:Choice>
    <mc:Fallback xmlns="">
      <p:transition spd="slow" advTm="9415"/>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2800" dirty="0">
                <a:solidFill>
                  <a:srgbClr val="000000"/>
                </a:solidFill>
                <a:latin typeface="メイリオ" pitchFamily="50" charset="-128"/>
                <a:ea typeface="メイリオ" pitchFamily="50" charset="-128"/>
                <a:cs typeface="メイリオ" pitchFamily="50" charset="-128"/>
              </a:rPr>
              <a:t>Launch type</a:t>
            </a:r>
            <a:endParaRPr lang="en-US" altLang="ja-JP" sz="2800" dirty="0">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ECS-compatible computing engine to run containers without the management of servers or clusters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C411DDF6-E2BA-4C7B-B9AE-25F2AB1D4E88}"/>
              </a:ext>
            </a:extLst>
          </p:cNvPr>
          <p:cNvSpPr txBox="1">
            <a:spLocks/>
          </p:cNvSpPr>
          <p:nvPr/>
        </p:nvSpPr>
        <p:spPr>
          <a:xfrm>
            <a:off x="776536" y="2738091"/>
            <a:ext cx="4176464" cy="3643237"/>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Launching an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 with </a:t>
            </a:r>
            <a:r>
              <a:rPr lang="en-US" altLang="ja-JP" sz="1400" dirty="0">
                <a:latin typeface="メイリオ" panose="020B0604030504040204" pitchFamily="50" charset="-128"/>
                <a:ea typeface="メイリオ" panose="020B0604030504040204" pitchFamily="50" charset="-128"/>
              </a:rPr>
              <a:t>ECS</a:t>
            </a: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Capable of performing detailed server-level control over the infrastructure of running container applications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Manage server clusters and schedule container placement on the server</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A wide range of customization options in the server cluster are available</a:t>
            </a:r>
            <a:endParaRPr lang="en-US" altLang="ja-JP" sz="1400"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9838D777-A7B9-4699-940B-F829867FFF98}"/>
              </a:ext>
            </a:extLst>
          </p:cNvPr>
          <p:cNvSpPr txBox="1">
            <a:spLocks/>
          </p:cNvSpPr>
          <p:nvPr/>
        </p:nvSpPr>
        <p:spPr bwMode="auto">
          <a:xfrm>
            <a:off x="776536" y="1891712"/>
            <a:ext cx="417646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EC2 Launch</a:t>
            </a:r>
            <a:r>
              <a:rPr lang="ja-JP" altLang="en-US" sz="2000" b="1" kern="0" dirty="0">
                <a:solidFill>
                  <a:schemeClr val="bg1"/>
                </a:solidFill>
                <a:latin typeface="メイリオ" panose="020B0604030504040204" pitchFamily="50" charset="-128"/>
                <a:ea typeface="メイリオ" panose="020B0604030504040204" pitchFamily="50" charset="-128"/>
              </a:rPr>
              <a:t> mode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2E3AE977-7830-4939-83A7-E2DCD1D0E986}"/>
              </a:ext>
            </a:extLst>
          </p:cNvPr>
          <p:cNvSpPr txBox="1">
            <a:spLocks/>
          </p:cNvSpPr>
          <p:nvPr/>
        </p:nvSpPr>
        <p:spPr bwMode="auto">
          <a:xfrm>
            <a:off x="5097016" y="1879019"/>
            <a:ext cx="417646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err="1">
                <a:solidFill>
                  <a:schemeClr val="bg1"/>
                </a:solidFill>
                <a:latin typeface="メイリオ" panose="020B0604030504040204" pitchFamily="50" charset="-128"/>
                <a:ea typeface="メイリオ" panose="020B0604030504040204" pitchFamily="50" charset="-128"/>
              </a:rPr>
              <a:t>Fargate </a:t>
            </a:r>
            <a:r>
              <a:rPr lang="ja-JP" altLang="en-US" sz="2000" b="1" dirty="0">
                <a:solidFill>
                  <a:schemeClr val="bg1"/>
                </a:solidFill>
                <a:latin typeface="メイリオ" panose="020B0604030504040204" pitchFamily="50" charset="-128"/>
                <a:ea typeface="メイリオ" panose="020B0604030504040204" pitchFamily="50" charset="-128"/>
              </a:rPr>
              <a:t>Launch Mode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486221BE-B966-460A-9E2F-DE47FE6699D7}"/>
              </a:ext>
            </a:extLst>
          </p:cNvPr>
          <p:cNvSpPr txBox="1">
            <a:spLocks/>
          </p:cNvSpPr>
          <p:nvPr/>
        </p:nvSpPr>
        <p:spPr>
          <a:xfrm>
            <a:off x="5097016" y="2738091"/>
            <a:ext cx="4176464" cy="3643237"/>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Dedicated computing engines that can be installed in </a:t>
            </a:r>
            <a:r>
              <a:rPr lang="en-US" altLang="ja-JP" sz="1400" dirty="0">
                <a:latin typeface="メイリオ" panose="020B0604030504040204" pitchFamily="50" charset="-128"/>
                <a:ea typeface="メイリオ" panose="020B0604030504040204" pitchFamily="50" charset="-128"/>
              </a:rPr>
              <a:t>ECS and EKS</a:t>
            </a: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No need to manage a cluster of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No need to select an instance type, manage cluster scheduling, and optimize the use of clusters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Define the app requirements for </a:t>
            </a:r>
            <a:r>
              <a:rPr lang="en-US" altLang="ja-JP" sz="1400" dirty="0">
                <a:latin typeface="メイリオ" panose="020B0604030504040204" pitchFamily="50" charset="-128"/>
                <a:ea typeface="メイリオ" panose="020B0604030504040204" pitchFamily="50" charset="-128"/>
              </a:rPr>
              <a:t>CPU</a:t>
            </a:r>
            <a:r>
              <a:rPr lang="ja-JP" altLang="en-US" sz="1400" dirty="0" err="1">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memory, etc., and the necessary scaling and infrastructure will be managed by </a:t>
            </a:r>
            <a:r>
              <a:rPr lang="en-US" altLang="ja-JP" sz="1400" dirty="0" err="1">
                <a:latin typeface="メイリオ" panose="020B0604030504040204" pitchFamily="50" charset="-128"/>
                <a:ea typeface="メイリオ" panose="020B0604030504040204" pitchFamily="50" charset="-128"/>
              </a:rPr>
              <a:t>Fargate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Launch tens of thousands of containers in seconds</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62352967"/>
      </p:ext>
    </p:extLst>
  </p:cSld>
  <p:clrMapOvr>
    <a:masterClrMapping/>
  </p:clrMapOvr>
  <mc:AlternateContent xmlns:mc="http://schemas.openxmlformats.org/markup-compatibility/2006" xmlns:p14="http://schemas.microsoft.com/office/powerpoint/2010/main">
    <mc:Choice Requires="p14">
      <p:transition spd="slow" p14:dur="2000" advTm="85974"/>
    </mc:Choice>
    <mc:Fallback xmlns="">
      <p:transition spd="slow" advTm="8597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RDS </a:t>
            </a:r>
            <a:r>
              <a:rPr kumimoji="0" lang="ja-JP" altLang="en-US" sz="3000" dirty="0">
                <a:solidFill>
                  <a:srgbClr val="000000"/>
                </a:solidFill>
                <a:latin typeface="メイリオ" pitchFamily="50" charset="-128"/>
                <a:ea typeface="メイリオ" pitchFamily="50" charset="-128"/>
              </a:rPr>
              <a:t>security group settings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Set the protocol and port number used by the database in the RDS security group.</a:t>
            </a:r>
          </a:p>
        </p:txBody>
      </p:sp>
      <p:sp>
        <p:nvSpPr>
          <p:cNvPr id="3" name="正方形/長方形 3">
            <a:extLst>
              <a:ext uri="{FF2B5EF4-FFF2-40B4-BE49-F238E27FC236}">
                <a16:creationId xmlns:a16="http://schemas.microsoft.com/office/drawing/2014/main" id="{DB083037-CA6F-43CB-9835-7147877130F8}"/>
              </a:ext>
            </a:extLst>
          </p:cNvPr>
          <p:cNvSpPr/>
          <p:nvPr/>
        </p:nvSpPr>
        <p:spPr bwMode="auto">
          <a:xfrm>
            <a:off x="1061195" y="2132856"/>
            <a:ext cx="2447623" cy="115212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ALB</a:t>
            </a:r>
            <a:br>
              <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b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Security Group</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5" name="正方形/長方形 1">
            <a:extLst>
              <a:ext uri="{FF2B5EF4-FFF2-40B4-BE49-F238E27FC236}">
                <a16:creationId xmlns:a16="http://schemas.microsoft.com/office/drawing/2014/main" id="{0E588EFA-4949-48E8-9E4C-5D4F233CCCEE}"/>
              </a:ext>
            </a:extLst>
          </p:cNvPr>
          <p:cNvSpPr/>
          <p:nvPr/>
        </p:nvSpPr>
        <p:spPr bwMode="auto">
          <a:xfrm>
            <a:off x="3507669" y="2134570"/>
            <a:ext cx="5476630" cy="1151031"/>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Allow traffic over </a:t>
            </a:r>
            <a:r>
              <a:rPr lang="en-US" altLang="ja-JP" sz="1400" dirty="0">
                <a:latin typeface="メイリオ" panose="020B0604030504040204" pitchFamily="50" charset="-128"/>
                <a:ea typeface="メイリオ" panose="020B0604030504040204" pitchFamily="50" charset="-128"/>
              </a:rPr>
              <a:t>HTTPS </a:t>
            </a:r>
            <a:r>
              <a:rPr lang="ja-JP" altLang="en-US" sz="1400" dirty="0">
                <a:latin typeface="メイリオ" panose="020B0604030504040204" pitchFamily="50" charset="-128"/>
                <a:ea typeface="メイリオ" panose="020B0604030504040204" pitchFamily="50" charset="-128"/>
              </a:rPr>
              <a:t>or </a:t>
            </a:r>
            <a:r>
              <a:rPr lang="en-US" altLang="ja-JP" sz="1400" dirty="0">
                <a:latin typeface="メイリオ" panose="020B0604030504040204" pitchFamily="50" charset="-128"/>
                <a:ea typeface="メイリオ" panose="020B0604030504040204" pitchFamily="50" charset="-128"/>
              </a:rPr>
              <a:t>HTTP </a:t>
            </a:r>
            <a:r>
              <a:rPr lang="ja-JP" altLang="en-US" sz="1400" dirty="0">
                <a:latin typeface="メイリオ" panose="020B0604030504040204" pitchFamily="50" charset="-128"/>
                <a:ea typeface="メイリオ" panose="020B0604030504040204" pitchFamily="50" charset="-128"/>
              </a:rPr>
              <a:t>from the Internet and specify </a:t>
            </a:r>
            <a:r>
              <a:rPr lang="en-US" altLang="ja-JP" sz="1400" dirty="0">
                <a:latin typeface="メイリオ" panose="020B0604030504040204" pitchFamily="50" charset="-128"/>
                <a:ea typeface="メイリオ" panose="020B0604030504040204" pitchFamily="50" charset="-128"/>
              </a:rPr>
              <a:t>0.0.0.0/0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 the source.</a:t>
            </a:r>
          </a:p>
        </p:txBody>
      </p:sp>
      <p:sp>
        <p:nvSpPr>
          <p:cNvPr id="8" name="正方形/長方形 3">
            <a:extLst>
              <a:ext uri="{FF2B5EF4-FFF2-40B4-BE49-F238E27FC236}">
                <a16:creationId xmlns:a16="http://schemas.microsoft.com/office/drawing/2014/main" id="{408AF54F-9985-4F12-B242-E30B312A24E4}"/>
              </a:ext>
            </a:extLst>
          </p:cNvPr>
          <p:cNvSpPr/>
          <p:nvPr/>
        </p:nvSpPr>
        <p:spPr bwMode="auto">
          <a:xfrm>
            <a:off x="1061195" y="3355278"/>
            <a:ext cx="2447623" cy="115212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EC2</a:t>
            </a:r>
            <a:endParaRPr lang="en-US" altLang="ja-JP" sz="1800" b="1" dirty="0">
              <a:solidFill>
                <a:schemeClr val="bg1"/>
              </a:solidFill>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Security Group</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9" name="正方形/長方形 1">
            <a:extLst>
              <a:ext uri="{FF2B5EF4-FFF2-40B4-BE49-F238E27FC236}">
                <a16:creationId xmlns:a16="http://schemas.microsoft.com/office/drawing/2014/main" id="{5CA1FBE9-7F43-4062-A3AE-E8B6D325B9B7}"/>
              </a:ext>
            </a:extLst>
          </p:cNvPr>
          <p:cNvSpPr/>
          <p:nvPr/>
        </p:nvSpPr>
        <p:spPr bwMode="auto">
          <a:xfrm>
            <a:off x="3507669" y="3356992"/>
            <a:ext cx="5476630" cy="1151031"/>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 allow inbound access from the </a:t>
            </a:r>
            <a:r>
              <a:rPr lang="en-US" altLang="ja-JP" sz="1400" dirty="0">
                <a:latin typeface="メイリオ" panose="020B0604030504040204" pitchFamily="50" charset="-128"/>
                <a:ea typeface="メイリオ" panose="020B0604030504040204" pitchFamily="50" charset="-128"/>
              </a:rPr>
              <a:t>ALB </a:t>
            </a:r>
            <a:r>
              <a:rPr lang="ja-JP" altLang="en-US" sz="1400" dirty="0">
                <a:latin typeface="メイリオ" panose="020B0604030504040204" pitchFamily="50" charset="-128"/>
                <a:ea typeface="メイリオ" panose="020B0604030504040204" pitchFamily="50" charset="-128"/>
              </a:rPr>
              <a:t>via </a:t>
            </a:r>
            <a:r>
              <a:rPr lang="en-US" altLang="ja-JP" sz="1400" dirty="0">
                <a:latin typeface="メイリオ" panose="020B0604030504040204" pitchFamily="50" charset="-128"/>
                <a:ea typeface="メイリオ" panose="020B0604030504040204" pitchFamily="50" charset="-128"/>
              </a:rPr>
              <a:t>HTTPS </a:t>
            </a:r>
            <a:r>
              <a:rPr lang="ja-JP" altLang="en-US" sz="1400" dirty="0">
                <a:latin typeface="メイリオ" panose="020B0604030504040204" pitchFamily="50" charset="-128"/>
                <a:ea typeface="メイリオ" panose="020B0604030504040204" pitchFamily="50" charset="-128"/>
              </a:rPr>
              <a:t>or </a:t>
            </a:r>
            <a:r>
              <a:rPr lang="en-US" altLang="ja-JP" sz="1400" dirty="0">
                <a:latin typeface="メイリオ" panose="020B0604030504040204" pitchFamily="50" charset="-128"/>
                <a:ea typeface="メイリオ" panose="020B0604030504040204" pitchFamily="50" charset="-128"/>
              </a:rPr>
              <a:t>HTTP </a:t>
            </a:r>
            <a:r>
              <a:rPr lang="ja-JP" altLang="en-US" sz="1400" dirty="0">
                <a:latin typeface="メイリオ" panose="020B0604030504040204" pitchFamily="50" charset="-128"/>
                <a:ea typeface="メイリオ" panose="020B0604030504040204" pitchFamily="50" charset="-128"/>
              </a:rPr>
              <a:t>and specify the </a:t>
            </a:r>
            <a:r>
              <a:rPr lang="en-US" altLang="ja-JP" sz="1400" dirty="0">
                <a:latin typeface="メイリオ" panose="020B0604030504040204" pitchFamily="50" charset="-128"/>
                <a:ea typeface="メイリオ" panose="020B0604030504040204" pitchFamily="50" charset="-128"/>
              </a:rPr>
              <a:t>ALB </a:t>
            </a:r>
            <a:r>
              <a:rPr lang="ja-JP" altLang="en-US" sz="1400" dirty="0">
                <a:latin typeface="メイリオ" panose="020B0604030504040204" pitchFamily="50" charset="-128"/>
                <a:ea typeface="メイリオ" panose="020B0604030504040204" pitchFamily="50" charset="-128"/>
              </a:rPr>
              <a:t>security group at the source.</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0" name="正方形/長方形 3">
            <a:extLst>
              <a:ext uri="{FF2B5EF4-FFF2-40B4-BE49-F238E27FC236}">
                <a16:creationId xmlns:a16="http://schemas.microsoft.com/office/drawing/2014/main" id="{E59B0442-2228-42AA-A31E-1804DB88F5C8}"/>
              </a:ext>
            </a:extLst>
          </p:cNvPr>
          <p:cNvSpPr/>
          <p:nvPr/>
        </p:nvSpPr>
        <p:spPr bwMode="auto">
          <a:xfrm>
            <a:off x="1061195" y="4582357"/>
            <a:ext cx="2447623" cy="115212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RDS</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Security Group</a:t>
            </a:r>
            <a:endParaRPr kumimoji="1" lang="en-US" altLang="ja-JP" sz="1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1" name="正方形/長方形 1">
            <a:extLst>
              <a:ext uri="{FF2B5EF4-FFF2-40B4-BE49-F238E27FC236}">
                <a16:creationId xmlns:a16="http://schemas.microsoft.com/office/drawing/2014/main" id="{2752499F-B5A0-40E0-AE76-F3366A77E37A}"/>
              </a:ext>
            </a:extLst>
          </p:cNvPr>
          <p:cNvSpPr/>
          <p:nvPr/>
        </p:nvSpPr>
        <p:spPr bwMode="auto">
          <a:xfrm>
            <a:off x="3507669" y="4584071"/>
            <a:ext cx="5476630" cy="1151031"/>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Allow port </a:t>
            </a:r>
            <a:r>
              <a:rPr lang="en-US" altLang="ja-JP" sz="1400" dirty="0">
                <a:latin typeface="メイリオ" panose="020B0604030504040204" pitchFamily="50" charset="-128"/>
                <a:ea typeface="メイリオ" panose="020B0604030504040204" pitchFamily="50" charset="-128"/>
              </a:rPr>
              <a:t>5432 </a:t>
            </a:r>
            <a:r>
              <a:rPr lang="ja-JP" altLang="en-US" sz="1400" dirty="0">
                <a:latin typeface="メイリオ" panose="020B0604030504040204" pitchFamily="50" charset="-128"/>
                <a:ea typeface="メイリオ" panose="020B0604030504040204" pitchFamily="50" charset="-128"/>
              </a:rPr>
              <a:t>for communication with </a:t>
            </a:r>
            <a:r>
              <a:rPr lang="en-US" altLang="ja-JP" sz="1400" dirty="0">
                <a:latin typeface="メイリオ" panose="020B0604030504040204" pitchFamily="50" charset="-128"/>
                <a:ea typeface="メイリオ" panose="020B0604030504040204" pitchFamily="50" charset="-128"/>
              </a:rPr>
              <a:t>PostgreSQL </a:t>
            </a:r>
            <a:r>
              <a:rPr lang="ja-JP" altLang="en-US" sz="1400" dirty="0">
                <a:latin typeface="メイリオ" panose="020B0604030504040204" pitchFamily="50" charset="-128"/>
                <a:ea typeface="メイリオ" panose="020B0604030504040204" pitchFamily="50" charset="-128"/>
              </a:rPr>
              <a:t>from the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 that will be the </a:t>
            </a:r>
            <a:r>
              <a:rPr lang="en-US" altLang="ja-JP" sz="1400" dirty="0">
                <a:latin typeface="メイリオ" panose="020B0604030504040204" pitchFamily="50" charset="-128"/>
                <a:ea typeface="メイリオ" panose="020B0604030504040204" pitchFamily="50" charset="-128"/>
              </a:rPr>
              <a:t>web </a:t>
            </a:r>
            <a:r>
              <a:rPr lang="ja-JP" altLang="en-US" sz="1400" dirty="0">
                <a:latin typeface="メイリオ" panose="020B0604030504040204" pitchFamily="50" charset="-128"/>
                <a:ea typeface="メイリオ" panose="020B0604030504040204" pitchFamily="50" charset="-128"/>
              </a:rPr>
              <a:t>server.</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The source specifies the security group of the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a:t>
            </a:r>
            <a:endParaRPr lang="en-US" altLang="ja-JP" sz="1400" dirty="0">
              <a:latin typeface="メイリオ" panose="020B0604030504040204" pitchFamily="50" charset="-128"/>
              <a:ea typeface="メイリオ" panose="020B0604030504040204" pitchFamily="50" charset="-128"/>
            </a:endParaRPr>
          </a:p>
          <a:p>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56519290"/>
      </p:ext>
    </p:extLst>
  </p:cSld>
  <p:clrMapOvr>
    <a:masterClrMapping/>
  </p:clrMapOvr>
  <mc:AlternateContent xmlns:mc="http://schemas.openxmlformats.org/markup-compatibility/2006" xmlns:p14="http://schemas.microsoft.com/office/powerpoint/2010/main">
    <mc:Choice Requires="p14">
      <p:transition spd="slow" p14:dur="2000" advTm="133180"/>
    </mc:Choice>
    <mc:Fallback xmlns="">
      <p:transition spd="slow" advTm="133180"/>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en-US" altLang="ja-JP" sz="3000" dirty="0">
                <a:latin typeface="メイリオ" panose="020B0604030504040204" pitchFamily="50" charset="-128"/>
                <a:ea typeface="メイリオ" panose="020B0604030504040204" pitchFamily="50" charset="-128"/>
              </a:rPr>
              <a:t>ECS </a:t>
            </a:r>
            <a:r>
              <a:rPr lang="ja-JP" altLang="en-US" sz="3000" dirty="0">
                <a:latin typeface="メイリオ" panose="020B0604030504040204" pitchFamily="50" charset="-128"/>
                <a:ea typeface="メイリオ" panose="020B0604030504040204" pitchFamily="50" charset="-128"/>
              </a:rPr>
              <a:t>Cost</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86287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you're building a new application composed of multiple components in a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container, and you're considering whether to use the </a:t>
            </a:r>
            <a:r>
              <a:rPr lang="en-US" altLang="ja-JP" dirty="0" err="1">
                <a:latin typeface="メイリオ" panose="020B0604030504040204" pitchFamily="50" charset="-128"/>
                <a:ea typeface="メイリオ" panose="020B0604030504040204" pitchFamily="50" charset="-128"/>
              </a:rPr>
              <a:t>Fargate </a:t>
            </a:r>
            <a:r>
              <a:rPr lang="ja-JP" altLang="en-US" dirty="0">
                <a:latin typeface="メイリオ" panose="020B0604030504040204" pitchFamily="50" charset="-128"/>
                <a:ea typeface="メイリオ" panose="020B0604030504040204" pitchFamily="50" charset="-128"/>
              </a:rPr>
              <a:t>or </a:t>
            </a:r>
            <a:r>
              <a:rPr lang="en-US" altLang="ja-JP" dirty="0">
                <a:latin typeface="メイリオ" panose="020B0604030504040204" pitchFamily="50" charset="-128"/>
                <a:ea typeface="メイリオ" panose="020B0604030504040204" pitchFamily="50" charset="-128"/>
              </a:rPr>
              <a:t>EC2 launch </a:t>
            </a:r>
            <a:r>
              <a:rPr lang="ja-JP" altLang="en-US" dirty="0">
                <a:latin typeface="メイリオ" panose="020B0604030504040204" pitchFamily="50" charset="-128"/>
                <a:ea typeface="メイリオ" panose="020B0604030504040204" pitchFamily="50" charset="-128"/>
              </a:rPr>
              <a:t>type with </a:t>
            </a:r>
            <a:r>
              <a:rPr lang="en-US" altLang="ja-JP" dirty="0">
                <a:latin typeface="メイリオ" panose="020B0604030504040204" pitchFamily="50" charset="-128"/>
                <a:ea typeface="メイリオ" panose="020B0604030504040204" pitchFamily="50" charset="-128"/>
              </a:rPr>
              <a:t>Amazon ECS.</a:t>
            </a: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correct content as the billing for </a:t>
            </a:r>
            <a:r>
              <a:rPr lang="en-US" altLang="ja-JP" dirty="0">
                <a:latin typeface="メイリオ" panose="020B0604030504040204" pitchFamily="50" charset="-128"/>
                <a:ea typeface="メイリオ" panose="020B0604030504040204" pitchFamily="50" charset="-128"/>
              </a:rPr>
              <a:t>Amazon ECS.</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Fargate</a:t>
            </a:r>
            <a:r>
              <a:rPr lang="en-US" altLang="ja-JP" dirty="0">
                <a:latin typeface="メイリオ" panose="020B0604030504040204" pitchFamily="50" charset="-128"/>
                <a:ea typeface="メイリオ" panose="020B0604030504040204" pitchFamily="50" charset="-128"/>
              </a:rPr>
              <a:t> launch</a:t>
            </a:r>
            <a:r>
              <a:rPr lang="ja-JP" altLang="en-US" dirty="0">
                <a:latin typeface="メイリオ" panose="020B0604030504040204" pitchFamily="50" charset="-128"/>
                <a:ea typeface="メイリオ" panose="020B0604030504040204" pitchFamily="50" charset="-128"/>
              </a:rPr>
              <a:t> types are charged based on the number of </a:t>
            </a:r>
            <a:r>
              <a:rPr lang="en-US" altLang="ja-JP" dirty="0">
                <a:latin typeface="メイリオ" panose="020B0604030504040204" pitchFamily="50" charset="-128"/>
                <a:ea typeface="メイリオ" panose="020B0604030504040204" pitchFamily="50" charset="-128"/>
              </a:rPr>
              <a:t>CPUs </a:t>
            </a:r>
            <a:r>
              <a:rPr lang="ja-JP" altLang="en-US" dirty="0">
                <a:latin typeface="メイリオ" panose="020B0604030504040204" pitchFamily="50" charset="-128"/>
                <a:ea typeface="メイリオ" panose="020B0604030504040204" pitchFamily="50" charset="-128"/>
              </a:rPr>
              <a:t>and memory resources.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EC2 launch</a:t>
            </a:r>
            <a:r>
              <a:rPr lang="ja-JP" altLang="en-US" dirty="0">
                <a:latin typeface="メイリオ" panose="020B0604030504040204" pitchFamily="50" charset="-128"/>
                <a:ea typeface="メイリオ" panose="020B0604030504040204" pitchFamily="50" charset="-128"/>
              </a:rPr>
              <a:t> types are charged based on the number of </a:t>
            </a:r>
            <a:r>
              <a:rPr lang="en-US" altLang="ja-JP" dirty="0">
                <a:latin typeface="メイリオ" panose="020B0604030504040204" pitchFamily="50" charset="-128"/>
                <a:ea typeface="メイリオ" panose="020B0604030504040204" pitchFamily="50" charset="-128"/>
              </a:rPr>
              <a:t>CPUs </a:t>
            </a:r>
            <a:r>
              <a:rPr lang="ja-JP" altLang="en-US" dirty="0">
                <a:latin typeface="メイリオ" panose="020B0604030504040204" pitchFamily="50" charset="-128"/>
                <a:ea typeface="メイリオ" panose="020B0604030504040204" pitchFamily="50" charset="-128"/>
              </a:rPr>
              <a:t>and memory resources.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Both the </a:t>
            </a:r>
            <a:r>
              <a:rPr lang="en-US" altLang="ja-JP" dirty="0" err="1">
                <a:latin typeface="メイリオ" panose="020B0604030504040204" pitchFamily="50" charset="-128"/>
                <a:ea typeface="メイリオ" panose="020B0604030504040204" pitchFamily="50" charset="-128"/>
              </a:rPr>
              <a:t>Fargate </a:t>
            </a:r>
            <a:r>
              <a:rPr lang="ja-JP" altLang="en-US" dirty="0">
                <a:latin typeface="メイリオ" panose="020B0604030504040204" pitchFamily="50" charset="-128"/>
                <a:ea typeface="メイリオ" panose="020B0604030504040204" pitchFamily="50" charset="-128"/>
              </a:rPr>
              <a:t>launch type and the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launch type are charged based on the number of </a:t>
            </a:r>
            <a:r>
              <a:rPr lang="en-US" altLang="ja-JP" dirty="0">
                <a:latin typeface="メイリオ" panose="020B0604030504040204" pitchFamily="50" charset="-128"/>
                <a:ea typeface="メイリオ" panose="020B0604030504040204" pitchFamily="50" charset="-128"/>
              </a:rPr>
              <a:t>CPUs </a:t>
            </a:r>
            <a:r>
              <a:rPr lang="ja-JP" altLang="en-US" dirty="0">
                <a:latin typeface="メイリオ" panose="020B0604030504040204" pitchFamily="50" charset="-128"/>
                <a:ea typeface="メイリオ" panose="020B0604030504040204" pitchFamily="50" charset="-128"/>
              </a:rPr>
              <a:t>and memory resources.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launch type is charged based on the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and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volume used.</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5078309"/>
      </p:ext>
    </p:extLst>
  </p:cSld>
  <p:clrMapOvr>
    <a:masterClrMapping/>
  </p:clrMapOvr>
  <mc:AlternateContent xmlns:mc="http://schemas.openxmlformats.org/markup-compatibility/2006" xmlns:p14="http://schemas.microsoft.com/office/powerpoint/2010/main">
    <mc:Choice Requires="p14">
      <p:transition spd="slow" p14:dur="2000" advTm="8300"/>
    </mc:Choice>
    <mc:Fallback xmlns="">
      <p:transition spd="slow" advTm="830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ECS Cost</a:t>
            </a: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ECS incurs EC2 instance usage fees or </a:t>
            </a:r>
            <a:r>
              <a:rPr lang="en-US" altLang="ja-JP" sz="2400" dirty="0" err="1">
                <a:solidFill>
                  <a:srgbClr val="002060"/>
                </a:solidFill>
                <a:latin typeface="メイリオ" panose="020B0604030504040204" pitchFamily="50" charset="-128"/>
                <a:ea typeface="メイリオ" panose="020B0604030504040204" pitchFamily="50" charset="-128"/>
              </a:rPr>
              <a:t>Fargate</a:t>
            </a:r>
            <a:r>
              <a:rPr lang="en-US" altLang="ja-JP" sz="2400" dirty="0">
                <a:solidFill>
                  <a:srgbClr val="002060"/>
                </a:solidFill>
                <a:latin typeface="メイリオ" panose="020B0604030504040204" pitchFamily="50" charset="-128"/>
                <a:ea typeface="メイリオ" panose="020B0604030504040204" pitchFamily="50" charset="-128"/>
              </a:rPr>
              <a:t> usage fees.</a:t>
            </a:r>
          </a:p>
        </p:txBody>
      </p:sp>
      <p:sp>
        <p:nvSpPr>
          <p:cNvPr id="5" name="コンテンツ プレースホルダー 2">
            <a:extLst>
              <a:ext uri="{FF2B5EF4-FFF2-40B4-BE49-F238E27FC236}">
                <a16:creationId xmlns:a16="http://schemas.microsoft.com/office/drawing/2014/main" id="{EE2888B3-270F-421D-8648-3B13D7F2024C}"/>
              </a:ext>
            </a:extLst>
          </p:cNvPr>
          <p:cNvSpPr txBox="1">
            <a:spLocks/>
          </p:cNvSpPr>
          <p:nvPr/>
        </p:nvSpPr>
        <p:spPr>
          <a:xfrm>
            <a:off x="776536" y="2738091"/>
            <a:ext cx="4176464" cy="2635125"/>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Only charge for </a:t>
            </a:r>
            <a:r>
              <a:rPr lang="en-US" altLang="ja-JP" b="0" i="0" dirty="0">
                <a:solidFill>
                  <a:srgbClr val="333333"/>
                </a:solidFill>
                <a:effectLst/>
                <a:latin typeface="メイリオ" panose="020B0604030504040204" pitchFamily="50" charset="-128"/>
                <a:ea typeface="メイリオ" panose="020B0604030504040204" pitchFamily="50" charset="-128"/>
              </a:rPr>
              <a:t>AWS </a:t>
            </a:r>
            <a:r>
              <a:rPr lang="ja-JP" altLang="en-US" b="0" i="0" dirty="0">
                <a:solidFill>
                  <a:srgbClr val="333333"/>
                </a:solidFill>
                <a:effectLst/>
                <a:latin typeface="メイリオ" panose="020B0604030504040204" pitchFamily="50" charset="-128"/>
                <a:ea typeface="メイリオ" panose="020B0604030504040204" pitchFamily="50" charset="-128"/>
              </a:rPr>
              <a:t>resources </a:t>
            </a:r>
            <a:r>
              <a:rPr lang="en-US" altLang="ja-JP" b="0" i="0" dirty="0">
                <a:solidFill>
                  <a:srgbClr val="333333"/>
                </a:solidFill>
                <a:effectLst/>
                <a:latin typeface="メイリオ" panose="020B0604030504040204" pitchFamily="50" charset="-128"/>
                <a:ea typeface="メイリオ" panose="020B0604030504040204" pitchFamily="50" charset="-128"/>
              </a:rPr>
              <a:t>(EC2 </a:t>
            </a:r>
            <a:r>
              <a:rPr lang="ja-JP" altLang="en-US" b="0" i="0" dirty="0">
                <a:solidFill>
                  <a:srgbClr val="333333"/>
                </a:solidFill>
                <a:effectLst/>
                <a:latin typeface="メイリオ" panose="020B0604030504040204" pitchFamily="50" charset="-128"/>
                <a:ea typeface="メイリオ" panose="020B0604030504040204" pitchFamily="50" charset="-128"/>
              </a:rPr>
              <a:t>instances, </a:t>
            </a:r>
            <a:r>
              <a:rPr lang="en-US" altLang="ja-JP" b="0" i="0" dirty="0">
                <a:solidFill>
                  <a:srgbClr val="333333"/>
                </a:solidFill>
                <a:effectLst/>
                <a:latin typeface="メイリオ" panose="020B0604030504040204" pitchFamily="50" charset="-128"/>
                <a:ea typeface="メイリオ" panose="020B0604030504040204" pitchFamily="50" charset="-128"/>
              </a:rPr>
              <a:t>EBS </a:t>
            </a:r>
            <a:r>
              <a:rPr lang="ja-JP" altLang="en-US" b="0" i="0" dirty="0">
                <a:solidFill>
                  <a:srgbClr val="333333"/>
                </a:solidFill>
                <a:effectLst/>
                <a:latin typeface="メイリオ" panose="020B0604030504040204" pitchFamily="50" charset="-128"/>
                <a:ea typeface="メイリオ" panose="020B0604030504040204" pitchFamily="50" charset="-128"/>
              </a:rPr>
              <a:t>volumes, etc.</a:t>
            </a:r>
            <a:r>
              <a:rPr lang="en-US" altLang="ja-JP" b="0" i="0" dirty="0">
                <a:solidFill>
                  <a:srgbClr val="333333"/>
                </a:solidFill>
                <a:effectLst/>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DBDCAD95-F6B4-48AA-9FFC-84C0C2EEE366}"/>
              </a:ext>
            </a:extLst>
          </p:cNvPr>
          <p:cNvSpPr txBox="1">
            <a:spLocks/>
          </p:cNvSpPr>
          <p:nvPr/>
        </p:nvSpPr>
        <p:spPr bwMode="auto">
          <a:xfrm>
            <a:off x="776536" y="1891712"/>
            <a:ext cx="417646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EC2 Launch type </a:t>
            </a:r>
            <a:r>
              <a:rPr lang="ja-JP" altLang="en-US" sz="2000" b="1" kern="0" dirty="0">
                <a:solidFill>
                  <a:schemeClr val="bg1"/>
                </a:solidFill>
                <a:latin typeface="メイリオ" panose="020B0604030504040204" pitchFamily="50" charset="-128"/>
                <a:ea typeface="メイリオ" panose="020B0604030504040204" pitchFamily="50" charset="-128"/>
              </a:rPr>
              <a:t>charges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A5FAFAD3-CE64-43B9-AEAB-BD56C53F95A1}"/>
              </a:ext>
            </a:extLst>
          </p:cNvPr>
          <p:cNvSpPr txBox="1">
            <a:spLocks/>
          </p:cNvSpPr>
          <p:nvPr/>
        </p:nvSpPr>
        <p:spPr bwMode="auto">
          <a:xfrm>
            <a:off x="5097016" y="1879019"/>
            <a:ext cx="417646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err="1">
                <a:solidFill>
                  <a:schemeClr val="bg1"/>
                </a:solidFill>
                <a:latin typeface="メイリオ" panose="020B0604030504040204" pitchFamily="50" charset="-128"/>
                <a:ea typeface="メイリオ" panose="020B0604030504040204" pitchFamily="50" charset="-128"/>
              </a:rPr>
              <a:t>Fargate</a:t>
            </a:r>
            <a:r>
              <a:rPr lang="en-US" altLang="ja-JP" sz="2000" b="1" kern="0" dirty="0">
                <a:solidFill>
                  <a:schemeClr val="bg1"/>
                </a:solidFill>
                <a:latin typeface="メイリオ" panose="020B0604030504040204" pitchFamily="50" charset="-128"/>
                <a:ea typeface="メイリオ" panose="020B0604030504040204" pitchFamily="50" charset="-128"/>
              </a:rPr>
              <a:t> Launch type </a:t>
            </a:r>
            <a:r>
              <a:rPr lang="ja-JP" altLang="en-US" sz="2000" b="1" kern="0" dirty="0">
                <a:solidFill>
                  <a:schemeClr val="bg1"/>
                </a:solidFill>
                <a:latin typeface="メイリオ" panose="020B0604030504040204" pitchFamily="50" charset="-128"/>
                <a:ea typeface="メイリオ" panose="020B0604030504040204" pitchFamily="50" charset="-128"/>
              </a:rPr>
              <a:t>charges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D1205F86-20FA-4063-981F-D67432481EDE}"/>
              </a:ext>
            </a:extLst>
          </p:cNvPr>
          <p:cNvSpPr txBox="1">
            <a:spLocks/>
          </p:cNvSpPr>
          <p:nvPr/>
        </p:nvSpPr>
        <p:spPr>
          <a:xfrm>
            <a:off x="5097016" y="2738091"/>
            <a:ext cx="4176464" cy="2635125"/>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There is a charge for the </a:t>
            </a:r>
            <a:r>
              <a:rPr lang="en-US" altLang="ja-JP" b="0" i="0" dirty="0">
                <a:solidFill>
                  <a:srgbClr val="333333"/>
                </a:solidFill>
                <a:effectLst/>
                <a:latin typeface="メイリオ" panose="020B0604030504040204" pitchFamily="50" charset="-128"/>
                <a:ea typeface="メイリオ" panose="020B0604030504040204" pitchFamily="50" charset="-128"/>
              </a:rPr>
              <a:t>vCPU </a:t>
            </a:r>
            <a:r>
              <a:rPr lang="ja-JP" altLang="en-US" b="0" i="0" dirty="0">
                <a:solidFill>
                  <a:srgbClr val="333333"/>
                </a:solidFill>
                <a:effectLst/>
                <a:latin typeface="メイリオ" panose="020B0604030504040204" pitchFamily="50" charset="-128"/>
                <a:ea typeface="メイリオ" panose="020B0604030504040204" pitchFamily="50" charset="-128"/>
              </a:rPr>
              <a:t>and memory resources required for containerized applications.</a:t>
            </a:r>
            <a:endParaRPr lang="en-US" altLang="ja-JP" b="0" i="0" dirty="0">
              <a:solidFill>
                <a:srgbClr val="333333"/>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A one-minute minimum fee applies.</a:t>
            </a:r>
            <a:endParaRPr lang="en-US" altLang="ja-JP" dirty="0">
              <a:latin typeface="メイリオ" panose="020B0604030504040204" pitchFamily="50" charset="-128"/>
              <a:ea typeface="メイリオ" panose="020B0604030504040204" pitchFamily="50" charset="-128"/>
            </a:endParaRPr>
          </a:p>
        </p:txBody>
      </p:sp>
      <p:sp>
        <p:nvSpPr>
          <p:cNvPr id="15" name="TextBox 14">
            <a:extLst>
              <a:ext uri="{FF2B5EF4-FFF2-40B4-BE49-F238E27FC236}">
                <a16:creationId xmlns:a16="http://schemas.microsoft.com/office/drawing/2014/main" id="{87F9EBF9-B0C9-45D9-8522-575507C46F71}"/>
              </a:ext>
            </a:extLst>
          </p:cNvPr>
          <p:cNvSpPr txBox="1"/>
          <p:nvPr/>
        </p:nvSpPr>
        <p:spPr>
          <a:xfrm>
            <a:off x="776536" y="5647513"/>
            <a:ext cx="4952526" cy="584775"/>
          </a:xfrm>
          <a:prstGeom prst="rect">
            <a:avLst/>
          </a:prstGeom>
          <a:noFill/>
        </p:spPr>
        <p:txBody>
          <a:bodyPr wrap="square">
            <a:spAutoFit/>
          </a:bodyPr>
          <a:lstStyle/>
          <a:p>
            <a:r>
              <a:rPr lang="en-US" altLang="ja-JP" b="0" i="0" dirty="0">
                <a:solidFill>
                  <a:schemeClr val="bg2"/>
                </a:solidFill>
                <a:effectLst/>
                <a:latin typeface="メイリオ" panose="020B0604030504040204" pitchFamily="50" charset="-128"/>
                <a:ea typeface="メイリオ" panose="020B0604030504040204" pitchFamily="50" charset="-128"/>
              </a:rPr>
              <a:t>ECR </a:t>
            </a:r>
            <a:r>
              <a:rPr lang="ja-JP" altLang="en-US" b="0" i="0" dirty="0">
                <a:solidFill>
                  <a:schemeClr val="bg2"/>
                </a:solidFill>
                <a:effectLst/>
                <a:latin typeface="メイリオ" panose="020B0604030504040204" pitchFamily="50" charset="-128"/>
                <a:ea typeface="メイリオ" panose="020B0604030504040204" pitchFamily="50" charset="-128"/>
              </a:rPr>
              <a:t>charges for the amount of data stored in the repository and transferred to the Internet</a:t>
            </a:r>
            <a:endParaRPr lang="ja-JP" altLang="en-US" dirty="0">
              <a:solidFill>
                <a:schemeClr val="bg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8617156"/>
      </p:ext>
    </p:extLst>
  </p:cSld>
  <p:clrMapOvr>
    <a:masterClrMapping/>
  </p:clrMapOvr>
  <mc:AlternateContent xmlns:mc="http://schemas.openxmlformats.org/markup-compatibility/2006" xmlns:p14="http://schemas.microsoft.com/office/powerpoint/2010/main">
    <mc:Choice Requires="p14">
      <p:transition spd="slow" p14:dur="2000" advTm="47577"/>
    </mc:Choice>
    <mc:Fallback xmlns="">
      <p:transition spd="slow" advTm="47577"/>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Task definition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01621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We are building a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application in our company. We want to grant additional permissions to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application containers on an </a:t>
            </a:r>
            <a:r>
              <a:rPr lang="en-US" altLang="ja-JP" dirty="0">
                <a:latin typeface="メイリオ" panose="020B0604030504040204" pitchFamily="50" charset="-128"/>
                <a:ea typeface="メイリオ" panose="020B0604030504040204" pitchFamily="50" charset="-128"/>
              </a:rPr>
              <a:t>ECS cluster </a:t>
            </a:r>
            <a:r>
              <a:rPr lang="ja-JP" altLang="en-US" dirty="0">
                <a:latin typeface="メイリオ" panose="020B0604030504040204" pitchFamily="50" charset="-128"/>
                <a:ea typeface="メイリオ" panose="020B0604030504040204" pitchFamily="50" charset="-128"/>
              </a:rPr>
              <a:t>that we have already deployed and want to add new tasks.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a:t>
            </a:r>
            <a:r>
              <a:rPr lang="en-US" altLang="ja-JP" dirty="0">
                <a:latin typeface="メイリオ" panose="020B0604030504040204" pitchFamily="50" charset="-128"/>
                <a:ea typeface="メイリオ" panose="020B0604030504040204" pitchFamily="50" charset="-128"/>
              </a:rPr>
              <a:t>Amazon ECS </a:t>
            </a:r>
            <a:r>
              <a:rPr lang="ja-JP" altLang="en-US" dirty="0">
                <a:latin typeface="メイリオ" panose="020B0604030504040204" pitchFamily="50" charset="-128"/>
                <a:ea typeface="メイリオ" panose="020B0604030504040204" pitchFamily="50" charset="-128"/>
              </a:rPr>
              <a:t>configuration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Define a separate task role for the container with the same task definition.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 the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role on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set to </a:t>
            </a:r>
            <a:r>
              <a:rPr lang="en-US" altLang="ja-JP" dirty="0">
                <a:latin typeface="メイリオ" panose="020B0604030504040204" pitchFamily="50" charset="-128"/>
                <a:ea typeface="メイリオ" panose="020B0604030504040204" pitchFamily="50" charset="-128"/>
              </a:rPr>
              <a:t>ECS.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Launch another container cluster with </a:t>
            </a:r>
            <a:r>
              <a:rPr lang="en-US" altLang="ja-JP" dirty="0">
                <a:latin typeface="メイリオ" panose="020B0604030504040204" pitchFamily="50" charset="-128"/>
                <a:ea typeface="メイリオ" panose="020B0604030504040204" pitchFamily="50" charset="-128"/>
              </a:rPr>
              <a:t>ECS </a:t>
            </a:r>
            <a:r>
              <a:rPr lang="ja-JP" altLang="en-US" dirty="0">
                <a:latin typeface="メイリオ" panose="020B0604030504040204" pitchFamily="50" charset="-128"/>
                <a:ea typeface="メイリオ" panose="020B0604030504040204" pitchFamily="50" charset="-128"/>
              </a:rPr>
              <a:t>and define the task.</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Create a separate task definition for a container for different task roles.</a:t>
            </a:r>
          </a:p>
        </p:txBody>
      </p:sp>
    </p:spTree>
    <p:extLst>
      <p:ext uri="{BB962C8B-B14F-4D97-AF65-F5344CB8AC3E}">
        <p14:creationId xmlns:p14="http://schemas.microsoft.com/office/powerpoint/2010/main" val="3980850629"/>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Task Definition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When running a </a:t>
            </a:r>
            <a:r>
              <a:rPr lang="en-US" altLang="ja-JP" sz="2400" dirty="0">
                <a:solidFill>
                  <a:srgbClr val="002060"/>
                </a:solidFill>
                <a:latin typeface="メイリオ" panose="020B0604030504040204" pitchFamily="50" charset="-128"/>
                <a:ea typeface="メイリオ" panose="020B0604030504040204" pitchFamily="50" charset="-128"/>
              </a:rPr>
              <a:t>Docker </a:t>
            </a:r>
            <a:r>
              <a:rPr lang="ja-JP" altLang="en-US" sz="2400" dirty="0">
                <a:solidFill>
                  <a:srgbClr val="002060"/>
                </a:solidFill>
                <a:latin typeface="メイリオ" panose="020B0604030504040204" pitchFamily="50" charset="-128"/>
                <a:ea typeface="メイリオ" panose="020B0604030504040204" pitchFamily="50" charset="-128"/>
              </a:rPr>
              <a:t>container in </a:t>
            </a:r>
            <a:r>
              <a:rPr lang="en-US" altLang="ja-JP" sz="2400" dirty="0">
                <a:solidFill>
                  <a:srgbClr val="002060"/>
                </a:solidFill>
                <a:latin typeface="メイリオ" panose="020B0604030504040204" pitchFamily="50" charset="-128"/>
                <a:ea typeface="メイリオ" panose="020B0604030504040204" pitchFamily="50" charset="-128"/>
              </a:rPr>
              <a:t>ECS, you </a:t>
            </a:r>
            <a:r>
              <a:rPr lang="ja-JP" altLang="en-US" sz="2400" dirty="0">
                <a:solidFill>
                  <a:srgbClr val="002060"/>
                </a:solidFill>
                <a:latin typeface="メイリオ" panose="020B0604030504040204" pitchFamily="50" charset="-128"/>
                <a:ea typeface="メイリオ" panose="020B0604030504040204" pitchFamily="50" charset="-128"/>
              </a:rPr>
              <a:t>define a task to run the container.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2050" name="Picture 2" descr="Amazon Elastic Container Service とは - Amazon Elastic Container Service">
            <a:extLst>
              <a:ext uri="{FF2B5EF4-FFF2-40B4-BE49-F238E27FC236}">
                <a16:creationId xmlns:a16="http://schemas.microsoft.com/office/drawing/2014/main" id="{D317C6F4-5479-477C-850A-52063BD91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8" y="1628800"/>
            <a:ext cx="4968552" cy="45281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D0F129-7B0E-41AC-9A78-56DD6371EA21}"/>
              </a:ext>
            </a:extLst>
          </p:cNvPr>
          <p:cNvSpPr txBox="1"/>
          <p:nvPr/>
        </p:nvSpPr>
        <p:spPr>
          <a:xfrm>
            <a:off x="6058340" y="3789040"/>
            <a:ext cx="2952328" cy="1815882"/>
          </a:xfrm>
          <a:prstGeom prst="rect">
            <a:avLst/>
          </a:prstGeom>
          <a:noFill/>
          <a:ln w="25400">
            <a:solidFill>
              <a:srgbClr val="FF0000"/>
            </a:solidFill>
          </a:ln>
        </p:spPr>
        <p:txBody>
          <a:bodyPr wrap="square">
            <a:spAutoFit/>
          </a:bodyPr>
          <a:lstStyle/>
          <a:p>
            <a:pPr algn="ctr"/>
            <a:r>
              <a:rPr lang="ja-JP" altLang="en-US" b="1" i="0" dirty="0">
                <a:solidFill>
                  <a:srgbClr val="222222"/>
                </a:solidFill>
                <a:effectLst/>
                <a:latin typeface="メイリオ" panose="020B0604030504040204" pitchFamily="50" charset="-128"/>
                <a:ea typeface="メイリオ" panose="020B0604030504040204" pitchFamily="50" charset="-128"/>
              </a:rPr>
              <a:t>Task Definition</a:t>
            </a:r>
            <a:endParaRPr lang="en-US" altLang="ja-JP" b="1" dirty="0">
              <a:solidFill>
                <a:srgbClr val="222222"/>
              </a:solidFill>
              <a:latin typeface="メイリオ" panose="020B0604030504040204" pitchFamily="50" charset="-128"/>
              <a:ea typeface="メイリオ" panose="020B0604030504040204" pitchFamily="50" charset="-128"/>
            </a:endParaRPr>
          </a:p>
          <a:p>
            <a:r>
              <a:rPr lang="ja-JP" altLang="en-US" b="0" i="0" dirty="0">
                <a:solidFill>
                  <a:srgbClr val="222222"/>
                </a:solidFill>
                <a:effectLst/>
                <a:latin typeface="メイリオ" panose="020B0604030504040204" pitchFamily="50" charset="-128"/>
                <a:ea typeface="メイリオ" panose="020B0604030504040204" pitchFamily="50" charset="-128"/>
              </a:rPr>
              <a:t>Determine the resource usage of the task, information about the </a:t>
            </a:r>
            <a:r>
              <a:rPr lang="en-US" altLang="ja-JP" b="0" i="0" dirty="0">
                <a:solidFill>
                  <a:srgbClr val="222222"/>
                </a:solidFill>
                <a:effectLst/>
                <a:latin typeface="メイリオ" panose="020B0604030504040204" pitchFamily="50" charset="-128"/>
                <a:ea typeface="メイリオ" panose="020B0604030504040204" pitchFamily="50" charset="-128"/>
              </a:rPr>
              <a:t>docker </a:t>
            </a:r>
            <a:r>
              <a:rPr lang="ja-JP" altLang="en-US" b="0" i="0" dirty="0">
                <a:solidFill>
                  <a:srgbClr val="222222"/>
                </a:solidFill>
                <a:effectLst/>
                <a:latin typeface="メイリオ" panose="020B0604030504040204" pitchFamily="50" charset="-128"/>
                <a:ea typeface="メイリオ" panose="020B0604030504040204" pitchFamily="50" charset="-128"/>
              </a:rPr>
              <a:t>container to run on the task, etc.</a:t>
            </a:r>
            <a:endParaRPr lang="en-US" altLang="ja-JP" b="0" i="0" dirty="0">
              <a:solidFill>
                <a:srgbClr val="222222"/>
              </a:solidFill>
              <a:effectLst/>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cxnSp>
        <p:nvCxnSpPr>
          <p:cNvPr id="8" name="Straight Arrow Connector 7">
            <a:extLst>
              <a:ext uri="{FF2B5EF4-FFF2-40B4-BE49-F238E27FC236}">
                <a16:creationId xmlns:a16="http://schemas.microsoft.com/office/drawing/2014/main" id="{4AD43AB6-6EA1-4FB7-A0D9-5FCA98DB3E07}"/>
              </a:ext>
            </a:extLst>
          </p:cNvPr>
          <p:cNvCxnSpPr>
            <a:cxnSpLocks/>
            <a:stCxn id="6" idx="1"/>
          </p:cNvCxnSpPr>
          <p:nvPr/>
        </p:nvCxnSpPr>
        <p:spPr bwMode="auto">
          <a:xfrm flipH="1">
            <a:off x="4952352" y="4696981"/>
            <a:ext cx="1105988" cy="316195"/>
          </a:xfrm>
          <a:prstGeom prst="straightConnector1">
            <a:avLst/>
          </a:prstGeom>
          <a:noFill/>
          <a:ln w="25400" cap="flat" cmpd="sng" algn="ctr">
            <a:solidFill>
              <a:srgbClr val="FF0000"/>
            </a:solidFill>
            <a:prstDash val="solid"/>
            <a:round/>
            <a:headEnd type="none" w="med" len="med"/>
            <a:tailEnd type="triangle"/>
          </a:ln>
          <a:effectLst/>
        </p:spPr>
      </p:cxnSp>
      <p:sp>
        <p:nvSpPr>
          <p:cNvPr id="9" name="TextBox 8">
            <a:extLst>
              <a:ext uri="{FF2B5EF4-FFF2-40B4-BE49-F238E27FC236}">
                <a16:creationId xmlns:a16="http://schemas.microsoft.com/office/drawing/2014/main" id="{39CBF3E3-72A6-44CA-ABA7-38B41534D61E}"/>
              </a:ext>
            </a:extLst>
          </p:cNvPr>
          <p:cNvSpPr txBox="1"/>
          <p:nvPr/>
        </p:nvSpPr>
        <p:spPr>
          <a:xfrm>
            <a:off x="992560" y="6233903"/>
            <a:ext cx="4952526" cy="215444"/>
          </a:xfrm>
          <a:prstGeom prst="rect">
            <a:avLst/>
          </a:prstGeom>
          <a:noFill/>
        </p:spPr>
        <p:txBody>
          <a:bodyPr wrap="square">
            <a:spAutoFit/>
          </a:bodyPr>
          <a:lstStyle/>
          <a:p>
            <a:r>
              <a:rPr lang="en-US" altLang="ja-JP" sz="800" dirty="0"/>
              <a:t>Reference: </a:t>
            </a:r>
            <a:r>
              <a:rPr lang="ja-JP" altLang="en-US" sz="800" dirty="0"/>
              <a:t>https://docs.aws.amazon.com/ja_jp/AmazonECS/latest/developerguide/Welcome.html</a:t>
            </a:r>
          </a:p>
        </p:txBody>
      </p:sp>
    </p:spTree>
    <p:extLst>
      <p:ext uri="{BB962C8B-B14F-4D97-AF65-F5344CB8AC3E}">
        <p14:creationId xmlns:p14="http://schemas.microsoft.com/office/powerpoint/2010/main" val="1788202839"/>
      </p:ext>
    </p:extLst>
  </p:cSld>
  <p:clrMapOvr>
    <a:masterClrMapping/>
  </p:clrMapOvr>
  <mc:AlternateContent xmlns:mc="http://schemas.openxmlformats.org/markup-compatibility/2006" xmlns:p14="http://schemas.microsoft.com/office/powerpoint/2010/main">
    <mc:Choice Requires="p14">
      <p:transition spd="slow" p14:dur="2000" advTm="35647"/>
    </mc:Choice>
    <mc:Fallback xmlns="">
      <p:transition spd="slow" advTm="35647"/>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ECS Authorization Settings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86287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architect, you are implementing an application utilizing the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launch type of </a:t>
            </a:r>
            <a:r>
              <a:rPr lang="en-US" altLang="ja-JP" dirty="0">
                <a:latin typeface="メイリオ" panose="020B0604030504040204" pitchFamily="50" charset="-128"/>
                <a:ea typeface="メイリオ" panose="020B0604030504040204" pitchFamily="50" charset="-128"/>
              </a:rPr>
              <a:t>Amazon ECS. </a:t>
            </a:r>
            <a:r>
              <a:rPr lang="ja-JP" altLang="en-US" dirty="0">
                <a:latin typeface="メイリオ" panose="020B0604030504040204" pitchFamily="50" charset="-128"/>
                <a:ea typeface="メイリオ" panose="020B0604030504040204" pitchFamily="50" charset="-128"/>
              </a:rPr>
              <a:t>This application requires permissions to write data to </a:t>
            </a:r>
            <a:r>
              <a:rPr lang="en-US" altLang="ja-JP" dirty="0">
                <a:latin typeface="メイリオ" panose="020B0604030504040204" pitchFamily="50" charset="-128"/>
                <a:ea typeface="メイリオ" panose="020B0604030504040204" pitchFamily="50" charset="-128"/>
              </a:rPr>
              <a:t>Amazon DynamoDB.</a:t>
            </a: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do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assign </a:t>
            </a: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permissions to certain </a:t>
            </a:r>
            <a:r>
              <a:rPr lang="en-US" altLang="ja-JP" dirty="0">
                <a:latin typeface="メイリオ" panose="020B0604030504040204" pitchFamily="50" charset="-128"/>
                <a:ea typeface="メイリオ" panose="020B0604030504040204" pitchFamily="50" charset="-128"/>
              </a:rPr>
              <a:t>ECS </a:t>
            </a:r>
            <a:r>
              <a:rPr lang="ja-JP" altLang="en-US" dirty="0">
                <a:latin typeface="メイリオ" panose="020B0604030504040204" pitchFamily="50" charset="-128"/>
                <a:ea typeface="メイリオ" panose="020B0604030504040204" pitchFamily="50" charset="-128"/>
              </a:rPr>
              <a:t>tasks only?</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with access permissions to </a:t>
            </a: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and attach it to the container instance.</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with access permissions to </a:t>
            </a:r>
            <a:r>
              <a:rPr lang="en-US" altLang="ja-JP" dirty="0">
                <a:latin typeface="メイリオ" panose="020B0604030504040204" pitchFamily="50" charset="-128"/>
                <a:ea typeface="メイリオ" panose="020B0604030504040204" pitchFamily="50" charset="-128"/>
              </a:rPr>
              <a:t>DynamoDB</a:t>
            </a:r>
            <a:r>
              <a:rPr lang="ja-JP" altLang="en-US" dirty="0">
                <a:latin typeface="メイリオ" panose="020B0604030504040204" pitchFamily="50" charset="-128"/>
                <a:ea typeface="メイリオ" panose="020B0604030504040204" pitchFamily="50" charset="-128"/>
              </a:rPr>
              <a:t>, assign it to 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role and set that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role to </a:t>
            </a:r>
            <a:r>
              <a:rPr lang="en-US" altLang="ja-JP" dirty="0">
                <a:latin typeface="メイリオ" panose="020B0604030504040204" pitchFamily="50" charset="-128"/>
                <a:ea typeface="メイリオ" panose="020B0604030504040204" pitchFamily="50" charset="-128"/>
              </a:rPr>
              <a:t>ECS.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with access permissions to </a:t>
            </a: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and assign it to the </a:t>
            </a:r>
            <a:r>
              <a:rPr lang="en-US" altLang="ja-JP" dirty="0">
                <a:latin typeface="メイリオ" panose="020B0604030504040204" pitchFamily="50" charset="-128"/>
                <a:ea typeface="メイリオ" panose="020B0604030504040204" pitchFamily="50" charset="-128"/>
              </a:rPr>
              <a:t>ECR cluster.</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with access permissions to </a:t>
            </a: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and assign it to a task using </a:t>
            </a:r>
            <a:r>
              <a:rPr lang="en-US" altLang="ja-JP" dirty="0" err="1">
                <a:latin typeface="メイリオ" panose="020B0604030504040204" pitchFamily="50" charset="-128"/>
                <a:ea typeface="メイリオ" panose="020B0604030504040204" pitchFamily="50" charset="-128"/>
              </a:rPr>
              <a:t>taskRoleArn </a:t>
            </a:r>
            <a:r>
              <a:rPr lang="ja-JP" altLang="en-US" dirty="0">
                <a:latin typeface="メイリオ" panose="020B0604030504040204" pitchFamily="50" charset="-128"/>
                <a:ea typeface="メイリオ" panose="020B0604030504040204" pitchFamily="50" charset="-128"/>
              </a:rPr>
              <a:t>parameter.</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7145263"/>
      </p:ext>
    </p:extLst>
  </p:cSld>
  <p:clrMapOvr>
    <a:masterClrMapping/>
  </p:clrMapOvr>
  <mc:AlternateContent xmlns:mc="http://schemas.openxmlformats.org/markup-compatibility/2006" xmlns:p14="http://schemas.microsoft.com/office/powerpoint/2010/main">
    <mc:Choice Requires="p14">
      <p:transition spd="slow" p14:dur="2000" advTm="10423"/>
    </mc:Choice>
    <mc:Fallback xmlns="">
      <p:transition spd="slow" advTm="10423"/>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ECS Authorization Settings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necessary permissions for task execution need to be assigned to each task by </a:t>
            </a:r>
            <a:r>
              <a:rPr lang="en-US" altLang="ja-JP" sz="2400" dirty="0">
                <a:solidFill>
                  <a:srgbClr val="002060"/>
                </a:solidFill>
                <a:latin typeface="メイリオ" panose="020B0604030504040204" pitchFamily="50" charset="-128"/>
                <a:ea typeface="メイリオ" panose="020B0604030504040204" pitchFamily="50" charset="-128"/>
              </a:rPr>
              <a:t>IAM </a:t>
            </a:r>
            <a:r>
              <a:rPr lang="ja-JP" altLang="en-US" sz="2400" dirty="0">
                <a:solidFill>
                  <a:srgbClr val="002060"/>
                </a:solidFill>
                <a:latin typeface="メイリオ" panose="020B0604030504040204" pitchFamily="50" charset="-128"/>
                <a:ea typeface="メイリオ" panose="020B0604030504040204" pitchFamily="50" charset="-128"/>
              </a:rPr>
              <a:t>policy.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4" name="Picture 2" descr="Amazon Elastic Container Service とは - Amazon Elastic Container Service">
            <a:extLst>
              <a:ext uri="{FF2B5EF4-FFF2-40B4-BE49-F238E27FC236}">
                <a16:creationId xmlns:a16="http://schemas.microsoft.com/office/drawing/2014/main" id="{D62C266E-26C8-4AA6-BACB-44887F7DA0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568" y="1628800"/>
            <a:ext cx="4968552" cy="45281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6E13B7-A9E6-43DF-8E58-430009FE583B}"/>
              </a:ext>
            </a:extLst>
          </p:cNvPr>
          <p:cNvSpPr txBox="1"/>
          <p:nvPr/>
        </p:nvSpPr>
        <p:spPr>
          <a:xfrm>
            <a:off x="6058340" y="3789040"/>
            <a:ext cx="2952328" cy="1323439"/>
          </a:xfrm>
          <a:prstGeom prst="rect">
            <a:avLst/>
          </a:prstGeom>
          <a:noFill/>
          <a:ln w="25400">
            <a:solidFill>
              <a:srgbClr val="FF0000"/>
            </a:solidFill>
          </a:ln>
        </p:spPr>
        <p:txBody>
          <a:bodyPr wrap="square">
            <a:spAutoFit/>
          </a:bodyPr>
          <a:lstStyle/>
          <a:p>
            <a:pPr algn="ctr"/>
            <a:r>
              <a:rPr lang="en-US" altLang="ja-JP" b="1" i="0" dirty="0">
                <a:solidFill>
                  <a:srgbClr val="222222"/>
                </a:solidFill>
                <a:effectLst/>
                <a:latin typeface="メイリオ" panose="020B0604030504040204" pitchFamily="50" charset="-128"/>
                <a:ea typeface="メイリオ" panose="020B0604030504040204" pitchFamily="50" charset="-128"/>
              </a:rPr>
              <a:t>IAM </a:t>
            </a:r>
            <a:r>
              <a:rPr lang="ja-JP" altLang="en-US" b="1" i="0" dirty="0">
                <a:solidFill>
                  <a:srgbClr val="222222"/>
                </a:solidFill>
                <a:effectLst/>
                <a:latin typeface="メイリオ" panose="020B0604030504040204" pitchFamily="50" charset="-128"/>
                <a:ea typeface="メイリオ" panose="020B0604030504040204" pitchFamily="50" charset="-128"/>
              </a:rPr>
              <a:t>Policy</a:t>
            </a:r>
            <a:endParaRPr lang="en-US" altLang="ja-JP" b="1" i="0" dirty="0">
              <a:solidFill>
                <a:srgbClr val="222222"/>
              </a:solidFill>
              <a:effectLst/>
              <a:latin typeface="メイリオ" panose="020B0604030504040204" pitchFamily="50" charset="-128"/>
              <a:ea typeface="メイリオ" panose="020B0604030504040204" pitchFamily="50" charset="-128"/>
            </a:endParaRPr>
          </a:p>
          <a:p>
            <a:r>
              <a:rPr lang="ja-JP" altLang="en-US" b="0" i="0" dirty="0">
                <a:solidFill>
                  <a:srgbClr val="222222"/>
                </a:solidFill>
                <a:effectLst/>
                <a:latin typeface="メイリオ" panose="020B0604030504040204" pitchFamily="50" charset="-128"/>
                <a:ea typeface="メイリオ" panose="020B0604030504040204" pitchFamily="50" charset="-128"/>
              </a:rPr>
              <a:t>Assign an </a:t>
            </a:r>
            <a:r>
              <a:rPr lang="en-US" altLang="ja-JP" b="0" i="0" dirty="0">
                <a:solidFill>
                  <a:srgbClr val="222222"/>
                </a:solidFill>
                <a:effectLst/>
                <a:latin typeface="メイリオ" panose="020B0604030504040204" pitchFamily="50" charset="-128"/>
                <a:ea typeface="メイリオ" panose="020B0604030504040204" pitchFamily="50" charset="-128"/>
              </a:rPr>
              <a:t>IAM </a:t>
            </a:r>
            <a:r>
              <a:rPr lang="ja-JP" altLang="en-US" b="0" i="0" dirty="0">
                <a:solidFill>
                  <a:srgbClr val="222222"/>
                </a:solidFill>
                <a:effectLst/>
                <a:latin typeface="メイリオ" panose="020B0604030504040204" pitchFamily="50" charset="-128"/>
                <a:ea typeface="メイリオ" panose="020B0604030504040204" pitchFamily="50" charset="-128"/>
              </a:rPr>
              <a:t>policy to tasks and grant access to resources on a per-task basis.</a:t>
            </a:r>
            <a:endParaRPr lang="ja-JP" altLang="en-US" dirty="0">
              <a:latin typeface="メイリオ" panose="020B0604030504040204" pitchFamily="50" charset="-128"/>
              <a:ea typeface="メイリオ" panose="020B0604030504040204" pitchFamily="50" charset="-128"/>
            </a:endParaRPr>
          </a:p>
        </p:txBody>
      </p:sp>
      <p:cxnSp>
        <p:nvCxnSpPr>
          <p:cNvPr id="6" name="Straight Arrow Connector 5">
            <a:extLst>
              <a:ext uri="{FF2B5EF4-FFF2-40B4-BE49-F238E27FC236}">
                <a16:creationId xmlns:a16="http://schemas.microsoft.com/office/drawing/2014/main" id="{A202DFE1-C53A-4AA4-B2B6-EE64B778D262}"/>
              </a:ext>
            </a:extLst>
          </p:cNvPr>
          <p:cNvCxnSpPr>
            <a:stCxn id="5" idx="1"/>
          </p:cNvCxnSpPr>
          <p:nvPr/>
        </p:nvCxnSpPr>
        <p:spPr bwMode="auto">
          <a:xfrm flipH="1">
            <a:off x="4952352" y="4450760"/>
            <a:ext cx="1105988" cy="562416"/>
          </a:xfrm>
          <a:prstGeom prst="straightConnector1">
            <a:avLst/>
          </a:prstGeom>
          <a:noFill/>
          <a:ln w="25400" cap="flat" cmpd="sng" algn="ctr">
            <a:solidFill>
              <a:srgbClr val="FF0000"/>
            </a:solidFill>
            <a:prstDash val="solid"/>
            <a:round/>
            <a:headEnd type="none" w="med" len="med"/>
            <a:tailEnd type="triangle"/>
          </a:ln>
          <a:effectLst/>
        </p:spPr>
      </p:cxnSp>
      <p:sp>
        <p:nvSpPr>
          <p:cNvPr id="8" name="TextBox 7">
            <a:extLst>
              <a:ext uri="{FF2B5EF4-FFF2-40B4-BE49-F238E27FC236}">
                <a16:creationId xmlns:a16="http://schemas.microsoft.com/office/drawing/2014/main" id="{A5120799-C636-4F36-9B2E-7368A1C0BD7B}"/>
              </a:ext>
            </a:extLst>
          </p:cNvPr>
          <p:cNvSpPr txBox="1"/>
          <p:nvPr/>
        </p:nvSpPr>
        <p:spPr>
          <a:xfrm>
            <a:off x="992560" y="6233903"/>
            <a:ext cx="4952526" cy="215444"/>
          </a:xfrm>
          <a:prstGeom prst="rect">
            <a:avLst/>
          </a:prstGeom>
          <a:noFill/>
        </p:spPr>
        <p:txBody>
          <a:bodyPr wrap="square">
            <a:spAutoFit/>
          </a:bodyPr>
          <a:lstStyle/>
          <a:p>
            <a:r>
              <a:rPr lang="en-US" altLang="ja-JP" sz="800" dirty="0"/>
              <a:t>Reference: </a:t>
            </a:r>
            <a:r>
              <a:rPr lang="ja-JP" altLang="en-US" sz="800" dirty="0"/>
              <a:t>https://docs.aws.amazon.com/ja_jp/AmazonECS/latest/developerguide/Welcome.html</a:t>
            </a:r>
          </a:p>
        </p:txBody>
      </p:sp>
    </p:spTree>
    <p:extLst>
      <p:ext uri="{BB962C8B-B14F-4D97-AF65-F5344CB8AC3E}">
        <p14:creationId xmlns:p14="http://schemas.microsoft.com/office/powerpoint/2010/main" val="1779005879"/>
      </p:ext>
    </p:extLst>
  </p:cSld>
  <p:clrMapOvr>
    <a:masterClrMapping/>
  </p:clrMapOvr>
  <mc:AlternateContent xmlns:mc="http://schemas.openxmlformats.org/markup-compatibility/2006" xmlns:p14="http://schemas.microsoft.com/office/powerpoint/2010/main">
    <mc:Choice Requires="p14">
      <p:transition spd="slow" p14:dur="2000" advTm="12998"/>
    </mc:Choice>
    <mc:Fallback xmlns="">
      <p:transition spd="slow" advTm="12998"/>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ALB and ECS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37042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 are a solution architect and you are 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using </a:t>
            </a:r>
            <a:r>
              <a:rPr lang="en-US" altLang="ja-JP" dirty="0">
                <a:latin typeface="メイリオ" panose="020B0604030504040204" pitchFamily="50" charset="-128"/>
                <a:ea typeface="メイリオ" panose="020B0604030504040204" pitchFamily="50" charset="-128"/>
              </a:rPr>
              <a:t>Docker. You </a:t>
            </a:r>
            <a:r>
              <a:rPr lang="ja-JP" altLang="en-US" dirty="0">
                <a:latin typeface="メイリオ" panose="020B0604030504040204" pitchFamily="50" charset="-128"/>
                <a:ea typeface="メイリオ" panose="020B0604030504040204" pitchFamily="50" charset="-128"/>
              </a:rPr>
              <a:t>have implemented an application that executes tasks separated into multiple container clusters in a task definition, and you need to control traffic to them by a single </a:t>
            </a:r>
            <a:r>
              <a:rPr lang="en-US" altLang="ja-JP" dirty="0">
                <a:latin typeface="メイリオ" panose="020B0604030504040204" pitchFamily="50" charset="-128"/>
                <a:ea typeface="メイリオ" panose="020B0604030504040204" pitchFamily="50" charset="-128"/>
              </a:rPr>
              <a:t>ALB.</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features help you to achieve this with minimal effort?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ALB+ </a:t>
            </a:r>
            <a:r>
              <a:rPr lang="ja-JP" altLang="en-US" dirty="0">
                <a:latin typeface="メイリオ" panose="020B0604030504040204" pitchFamily="50" charset="-128"/>
                <a:ea typeface="メイリオ" panose="020B0604030504040204" pitchFamily="50" charset="-128"/>
              </a:rPr>
              <a:t>dynamic port mapping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ALB+ </a:t>
            </a:r>
            <a:r>
              <a:rPr lang="ja-JP" altLang="en-US" dirty="0">
                <a:latin typeface="メイリオ" panose="020B0604030504040204" pitchFamily="50" charset="-128"/>
                <a:ea typeface="メイリオ" panose="020B0604030504040204" pitchFamily="50" charset="-128"/>
              </a:rPr>
              <a:t>path routing</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CLB+ </a:t>
            </a:r>
            <a:r>
              <a:rPr lang="ja-JP" altLang="en-US" dirty="0">
                <a:latin typeface="メイリオ" panose="020B0604030504040204" pitchFamily="50" charset="-128"/>
                <a:ea typeface="メイリオ" panose="020B0604030504040204" pitchFamily="50" charset="-128"/>
              </a:rPr>
              <a:t>Dynamic Port Mapping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NLB+ </a:t>
            </a:r>
            <a:r>
              <a:rPr lang="ja-JP" altLang="en-US" dirty="0">
                <a:latin typeface="メイリオ" panose="020B0604030504040204" pitchFamily="50" charset="-128"/>
                <a:ea typeface="メイリオ" panose="020B0604030504040204" pitchFamily="50" charset="-128"/>
              </a:rPr>
              <a:t>Dynamic Port Mapping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NLB+ </a:t>
            </a:r>
            <a:r>
              <a:rPr lang="ja-JP" altLang="en-US" dirty="0">
                <a:latin typeface="メイリオ" panose="020B0604030504040204" pitchFamily="50" charset="-128"/>
                <a:ea typeface="メイリオ" panose="020B0604030504040204" pitchFamily="50" charset="-128"/>
              </a:rPr>
              <a:t>path routing</a:t>
            </a: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50227768"/>
      </p:ext>
    </p:extLst>
  </p:cSld>
  <p:clrMapOvr>
    <a:masterClrMapping/>
  </p:clrMapOvr>
  <mc:AlternateContent xmlns:mc="http://schemas.openxmlformats.org/markup-compatibility/2006" xmlns:p14="http://schemas.microsoft.com/office/powerpoint/2010/main">
    <mc:Choice Requires="p14">
      <p:transition spd="slow" p14:dur="2000" advTm="19310"/>
    </mc:Choice>
    <mc:Fallback xmlns="">
      <p:transition spd="slow" advTm="19310"/>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ALB and ECS configuration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When configuring an </a:t>
            </a:r>
            <a:r>
              <a:rPr lang="en-US" altLang="ja-JP" sz="2400" dirty="0">
                <a:solidFill>
                  <a:srgbClr val="002060"/>
                </a:solidFill>
                <a:latin typeface="メイリオ" panose="020B0604030504040204" pitchFamily="50" charset="-128"/>
                <a:ea typeface="メイリオ" panose="020B0604030504040204" pitchFamily="50" charset="-128"/>
              </a:rPr>
              <a:t>ALB, </a:t>
            </a:r>
            <a:r>
              <a:rPr lang="ja-JP" altLang="en-US" sz="2400" dirty="0">
                <a:solidFill>
                  <a:srgbClr val="002060"/>
                </a:solidFill>
                <a:latin typeface="メイリオ" panose="020B0604030504040204" pitchFamily="50" charset="-128"/>
                <a:ea typeface="メイリオ" panose="020B0604030504040204" pitchFamily="50" charset="-128"/>
              </a:rPr>
              <a:t>path routing and dynamic port mapping can be used to integrate with </a:t>
            </a:r>
            <a:r>
              <a:rPr lang="en-US" altLang="ja-JP" sz="2400" dirty="0">
                <a:solidFill>
                  <a:srgbClr val="002060"/>
                </a:solidFill>
                <a:latin typeface="メイリオ" panose="020B0604030504040204" pitchFamily="50" charset="-128"/>
                <a:ea typeface="メイリオ" panose="020B0604030504040204" pitchFamily="50" charset="-128"/>
              </a:rPr>
              <a:t>ECS</a:t>
            </a:r>
          </a:p>
        </p:txBody>
      </p:sp>
      <p:sp>
        <p:nvSpPr>
          <p:cNvPr id="3" name="コンテンツ プレースホルダー 2">
            <a:extLst>
              <a:ext uri="{FF2B5EF4-FFF2-40B4-BE49-F238E27FC236}">
                <a16:creationId xmlns:a16="http://schemas.microsoft.com/office/drawing/2014/main" id="{35A29B03-3E65-4C5A-8C3C-8A8D354E64C0}"/>
              </a:ext>
            </a:extLst>
          </p:cNvPr>
          <p:cNvSpPr txBox="1">
            <a:spLocks/>
          </p:cNvSpPr>
          <p:nvPr/>
        </p:nvSpPr>
        <p:spPr>
          <a:xfrm>
            <a:off x="776536" y="2738091"/>
            <a:ext cx="4176464" cy="277914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4171A"/>
                </a:solidFill>
                <a:effectLst/>
                <a:latin typeface="メイリオ" panose="020B0604030504040204" pitchFamily="50" charset="-128"/>
                <a:ea typeface="メイリオ" panose="020B0604030504040204" pitchFamily="50" charset="-128"/>
              </a:rPr>
              <a:t>With path-based routing in </a:t>
            </a:r>
            <a:r>
              <a:rPr lang="en-US" altLang="ja-JP" b="0" i="0" dirty="0">
                <a:solidFill>
                  <a:srgbClr val="14171A"/>
                </a:solidFill>
                <a:effectLst/>
                <a:latin typeface="メイリオ" panose="020B0604030504040204" pitchFamily="50" charset="-128"/>
                <a:ea typeface="メイリオ" panose="020B0604030504040204" pitchFamily="50" charset="-128"/>
              </a:rPr>
              <a:t>ALB, you </a:t>
            </a:r>
            <a:r>
              <a:rPr lang="ja-JP" altLang="en-US" dirty="0">
                <a:solidFill>
                  <a:srgbClr val="14171A"/>
                </a:solidFill>
                <a:latin typeface="メイリオ" panose="020B0604030504040204" pitchFamily="50" charset="-128"/>
                <a:ea typeface="メイリオ" panose="020B0604030504040204" pitchFamily="50" charset="-128"/>
              </a:rPr>
              <a:t>can route to a </a:t>
            </a:r>
            <a:r>
              <a:rPr lang="ja-JP" altLang="en-US" b="0" i="0" dirty="0">
                <a:solidFill>
                  <a:srgbClr val="14171A"/>
                </a:solidFill>
                <a:effectLst/>
                <a:latin typeface="メイリオ" panose="020B0604030504040204" pitchFamily="50" charset="-128"/>
                <a:ea typeface="メイリオ" panose="020B0604030504040204" pitchFamily="50" charset="-128"/>
              </a:rPr>
              <a:t>target group according to a </a:t>
            </a:r>
            <a:r>
              <a:rPr lang="en-US" altLang="ja-JP" b="0" i="0" dirty="0">
                <a:solidFill>
                  <a:srgbClr val="14171A"/>
                </a:solidFill>
                <a:effectLst/>
                <a:latin typeface="メイリオ" panose="020B0604030504040204" pitchFamily="50" charset="-128"/>
                <a:ea typeface="メイリオ" panose="020B0604030504040204" pitchFamily="50" charset="-128"/>
              </a:rPr>
              <a:t>URL</a:t>
            </a:r>
            <a:endParaRPr lang="en-US" altLang="ja-JP" dirty="0">
              <a:solidFill>
                <a:srgbClr val="14171A"/>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b="0" i="0" dirty="0">
                <a:solidFill>
                  <a:srgbClr val="14171A"/>
                </a:solidFill>
                <a:effectLst/>
                <a:latin typeface="メイリオ" panose="020B0604030504040204" pitchFamily="50" charset="-128"/>
                <a:ea typeface="メイリオ" panose="020B0604030504040204" pitchFamily="50" charset="-128"/>
              </a:rPr>
              <a:t>You can implement path routing for containers by specifying containers </a:t>
            </a:r>
            <a:r>
              <a:rPr lang="ja-JP" altLang="en-US" dirty="0">
                <a:solidFill>
                  <a:srgbClr val="14171A"/>
                </a:solidFill>
                <a:latin typeface="メイリオ" panose="020B0604030504040204" pitchFamily="50" charset="-128"/>
                <a:ea typeface="メイリオ" panose="020B0604030504040204" pitchFamily="50" charset="-128"/>
              </a:rPr>
              <a:t>for </a:t>
            </a:r>
            <a:r>
              <a:rPr lang="en-US" altLang="ja-JP" b="0" i="0" dirty="0">
                <a:solidFill>
                  <a:srgbClr val="14171A"/>
                </a:solidFill>
                <a:effectLst/>
                <a:latin typeface="メイリオ" panose="020B0604030504040204" pitchFamily="50" charset="-128"/>
                <a:ea typeface="メイリオ" panose="020B0604030504040204" pitchFamily="50" charset="-128"/>
              </a:rPr>
              <a:t>ECS </a:t>
            </a:r>
            <a:r>
              <a:rPr lang="ja-JP" altLang="en-US" b="0" i="0" dirty="0">
                <a:solidFill>
                  <a:srgbClr val="14171A"/>
                </a:solidFill>
                <a:effectLst/>
                <a:latin typeface="メイリオ" panose="020B0604030504040204" pitchFamily="50" charset="-128"/>
                <a:ea typeface="メイリオ" panose="020B0604030504040204" pitchFamily="50" charset="-128"/>
              </a:rPr>
              <a:t>path routing</a:t>
            </a:r>
            <a:endParaRPr lang="en-US" altLang="ja-JP"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AB39A759-B274-42AA-A58A-5FD71F59C1D8}"/>
              </a:ext>
            </a:extLst>
          </p:cNvPr>
          <p:cNvSpPr txBox="1">
            <a:spLocks/>
          </p:cNvSpPr>
          <p:nvPr/>
        </p:nvSpPr>
        <p:spPr bwMode="auto">
          <a:xfrm>
            <a:off x="776536" y="1891712"/>
            <a:ext cx="417646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Path Routing Configuration</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E8AA5258-1248-47BF-A638-022ED1B676A0}"/>
              </a:ext>
            </a:extLst>
          </p:cNvPr>
          <p:cNvSpPr txBox="1">
            <a:spLocks/>
          </p:cNvSpPr>
          <p:nvPr/>
        </p:nvSpPr>
        <p:spPr bwMode="auto">
          <a:xfrm>
            <a:off x="5097016" y="1879019"/>
            <a:ext cx="417646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Dynamic Port Mapping</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34910A9C-B759-4509-AFFA-0BB993D9C992}"/>
              </a:ext>
            </a:extLst>
          </p:cNvPr>
          <p:cNvSpPr txBox="1">
            <a:spLocks/>
          </p:cNvSpPr>
          <p:nvPr/>
        </p:nvSpPr>
        <p:spPr>
          <a:xfrm>
            <a:off x="5097016" y="2738091"/>
            <a:ext cx="4176464" cy="277914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4171A"/>
                </a:solidFill>
                <a:effectLst/>
                <a:latin typeface="メイリオ" panose="020B0604030504040204" pitchFamily="50" charset="-128"/>
                <a:ea typeface="メイリオ" panose="020B0604030504040204" pitchFamily="50" charset="-128"/>
              </a:rPr>
              <a:t>Multiple ports can be registered as targets for </a:t>
            </a:r>
            <a:r>
              <a:rPr lang="en-US" altLang="ja-JP" b="0" i="0" dirty="0">
                <a:solidFill>
                  <a:srgbClr val="14171A"/>
                </a:solidFill>
                <a:effectLst/>
                <a:latin typeface="メイリオ" panose="020B0604030504040204" pitchFamily="50" charset="-128"/>
                <a:ea typeface="メイリオ" panose="020B0604030504040204" pitchFamily="50" charset="-128"/>
              </a:rPr>
              <a:t>ALB </a:t>
            </a:r>
            <a:r>
              <a:rPr lang="ja-JP" altLang="en-US" b="0" i="0" dirty="0">
                <a:solidFill>
                  <a:srgbClr val="14171A"/>
                </a:solidFill>
                <a:effectLst/>
                <a:latin typeface="メイリオ" panose="020B0604030504040204" pitchFamily="50" charset="-128"/>
                <a:ea typeface="メイリオ" panose="020B0604030504040204" pitchFamily="50" charset="-128"/>
              </a:rPr>
              <a:t>when dividing an </a:t>
            </a:r>
            <a:r>
              <a:rPr lang="en-US" altLang="ja-JP" b="0" i="0" dirty="0">
                <a:solidFill>
                  <a:srgbClr val="14171A"/>
                </a:solidFill>
                <a:effectLst/>
                <a:latin typeface="メイリオ" panose="020B0604030504040204" pitchFamily="50" charset="-128"/>
                <a:ea typeface="メイリオ" panose="020B0604030504040204" pitchFamily="50" charset="-128"/>
              </a:rPr>
              <a:t>EC2 </a:t>
            </a:r>
            <a:r>
              <a:rPr lang="ja-JP" altLang="en-US" b="0" i="0" dirty="0">
                <a:solidFill>
                  <a:srgbClr val="14171A"/>
                </a:solidFill>
                <a:effectLst/>
                <a:latin typeface="メイリオ" panose="020B0604030504040204" pitchFamily="50" charset="-128"/>
                <a:ea typeface="メイリオ" panose="020B0604030504040204" pitchFamily="50" charset="-128"/>
              </a:rPr>
              <a:t>launched by </a:t>
            </a:r>
            <a:r>
              <a:rPr lang="en-US" altLang="ja-JP" b="0" i="0" dirty="0">
                <a:solidFill>
                  <a:srgbClr val="14171A"/>
                </a:solidFill>
                <a:effectLst/>
                <a:latin typeface="メイリオ" panose="020B0604030504040204" pitchFamily="50" charset="-128"/>
                <a:ea typeface="メイリオ" panose="020B0604030504040204" pitchFamily="50" charset="-128"/>
              </a:rPr>
              <a:t>ECS </a:t>
            </a:r>
            <a:r>
              <a:rPr lang="ja-JP" altLang="en-US" b="0" i="0" dirty="0">
                <a:solidFill>
                  <a:srgbClr val="14171A"/>
                </a:solidFill>
                <a:effectLst/>
                <a:latin typeface="メイリオ" panose="020B0604030504040204" pitchFamily="50" charset="-128"/>
                <a:ea typeface="メイリオ" panose="020B0604030504040204" pitchFamily="50" charset="-128"/>
              </a:rPr>
              <a:t>into target groups</a:t>
            </a:r>
            <a:endParaRPr lang="en-US" altLang="ja-JP" b="0" i="0" dirty="0">
              <a:solidFill>
                <a:srgbClr val="14171A"/>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b="0" i="0" dirty="0">
                <a:solidFill>
                  <a:srgbClr val="14171A"/>
                </a:solidFill>
                <a:effectLst/>
                <a:latin typeface="メイリオ" panose="020B0604030504040204" pitchFamily="50" charset="-128"/>
                <a:ea typeface="メイリオ" panose="020B0604030504040204" pitchFamily="50" charset="-128"/>
              </a:rPr>
              <a:t>Register a dynamic port number in the </a:t>
            </a:r>
            <a:r>
              <a:rPr lang="en-US" altLang="ja-JP" b="0" i="0" dirty="0">
                <a:solidFill>
                  <a:srgbClr val="14171A"/>
                </a:solidFill>
                <a:effectLst/>
                <a:latin typeface="メイリオ" panose="020B0604030504040204" pitchFamily="50" charset="-128"/>
                <a:ea typeface="メイリオ" panose="020B0604030504040204" pitchFamily="50" charset="-128"/>
              </a:rPr>
              <a:t>ECS </a:t>
            </a:r>
            <a:r>
              <a:rPr lang="ja-JP" altLang="en-US" b="0" i="0" dirty="0">
                <a:solidFill>
                  <a:srgbClr val="14171A"/>
                </a:solidFill>
                <a:effectLst/>
                <a:latin typeface="メイリオ" panose="020B0604030504040204" pitchFamily="50" charset="-128"/>
                <a:ea typeface="メイリオ" panose="020B0604030504040204" pitchFamily="50" charset="-128"/>
              </a:rPr>
              <a:t>task definition and distribute the traffic destination according to the port number.</a:t>
            </a:r>
            <a:endParaRPr lang="en-US" altLang="ja-JP" b="0" i="0" dirty="0">
              <a:solidFill>
                <a:srgbClr val="14171A"/>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93808347"/>
      </p:ext>
    </p:extLst>
  </p:cSld>
  <p:clrMapOvr>
    <a:masterClrMapping/>
  </p:clrMapOvr>
  <mc:AlternateContent xmlns:mc="http://schemas.openxmlformats.org/markup-compatibility/2006" xmlns:p14="http://schemas.microsoft.com/office/powerpoint/2010/main">
    <mc:Choice Requires="p14">
      <p:transition spd="slow" p14:dur="2000" advTm="30916"/>
    </mc:Choice>
    <mc:Fallback xmlns="">
      <p:transition spd="slow" advTm="30916"/>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ECS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7516" y="908720"/>
            <a:ext cx="7920880" cy="452431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We are building a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application in our company. You want to grant additional permissions to </a:t>
            </a:r>
            <a:r>
              <a:rPr lang="en-US" altLang="ja-JP" dirty="0">
                <a:latin typeface="メイリオ" panose="020B0604030504040204" pitchFamily="50" charset="-128"/>
                <a:ea typeface="メイリオ" panose="020B0604030504040204" pitchFamily="50" charset="-128"/>
              </a:rPr>
              <a:t>Docker </a:t>
            </a:r>
            <a:r>
              <a:rPr lang="ja-JP" altLang="en-US" dirty="0">
                <a:latin typeface="メイリオ" panose="020B0604030504040204" pitchFamily="50" charset="-128"/>
                <a:ea typeface="メイリオ" panose="020B0604030504040204" pitchFamily="50" charset="-128"/>
              </a:rPr>
              <a:t>application containers on an </a:t>
            </a:r>
            <a:r>
              <a:rPr lang="en-US" altLang="ja-JP" dirty="0">
                <a:latin typeface="メイリオ" panose="020B0604030504040204" pitchFamily="50" charset="-128"/>
                <a:ea typeface="メイリオ" panose="020B0604030504040204" pitchFamily="50" charset="-128"/>
              </a:rPr>
              <a:t>ECS cluster </a:t>
            </a:r>
            <a:r>
              <a:rPr lang="ja-JP" altLang="en-US" dirty="0">
                <a:latin typeface="メイリオ" panose="020B0604030504040204" pitchFamily="50" charset="-128"/>
                <a:ea typeface="メイリオ" panose="020B0604030504040204" pitchFamily="50" charset="-128"/>
              </a:rPr>
              <a:t>that you have already deployed, and you want to add new tasks. This will be used to handle both very important data processing jobs and batch jobs that can be performed at any time.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is the most cost-effective option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Set up a reserved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for critical data processing jobs and a spot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for non-critical jobs.</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Separate processing containers to run by assigning separate task definitions for important data processing jobs and non-critical jobs.</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In conjunction with </a:t>
            </a:r>
            <a:r>
              <a:rPr lang="en-US" altLang="ja-JP" dirty="0">
                <a:latin typeface="メイリオ" panose="020B0604030504040204" pitchFamily="50" charset="-128"/>
                <a:ea typeface="メイリオ" panose="020B0604030504040204" pitchFamily="50" charset="-128"/>
              </a:rPr>
              <a:t>Amazon SQS</a:t>
            </a:r>
            <a:r>
              <a:rPr lang="ja-JP" altLang="en-US" dirty="0">
                <a:latin typeface="メイリオ" panose="020B0604030504040204" pitchFamily="50" charset="-128"/>
                <a:ea typeface="メイリオ" panose="020B0604030504040204" pitchFamily="50" charset="-128"/>
              </a:rPr>
              <a:t>, set a priority queue for important data processing jobs, and set a standard queue for less important jobs.</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In conjunction with </a:t>
            </a:r>
            <a:r>
              <a:rPr lang="en-US" altLang="ja-JP" dirty="0">
                <a:latin typeface="メイリオ" panose="020B0604030504040204" pitchFamily="50" charset="-128"/>
                <a:ea typeface="メイリオ" panose="020B0604030504040204" pitchFamily="50" charset="-128"/>
              </a:rPr>
              <a:t>Lambda</a:t>
            </a:r>
            <a:r>
              <a:rPr lang="ja-JP" altLang="en-US" dirty="0">
                <a:latin typeface="メイリオ" panose="020B0604030504040204" pitchFamily="50" charset="-128"/>
                <a:ea typeface="メイリオ" panose="020B0604030504040204" pitchFamily="50" charset="-128"/>
              </a:rPr>
              <a:t>, set priority jobs for important data processing jobs and set standard jobs for less important jobs.</a:t>
            </a:r>
          </a:p>
          <a:p>
            <a:pPr marL="342900" indent="-342900">
              <a:buFontTx/>
              <a:buAutoNum type="arabicParenR"/>
            </a:pPr>
            <a:endParaRPr lang="ja-JP" altLang="en-US" dirty="0">
              <a:latin typeface="メイリオ" panose="020B0604030504040204" pitchFamily="50" charset="-128"/>
              <a:ea typeface="メイリオ" panose="020B0604030504040204" pitchFamily="50" charset="-128"/>
            </a:endParaRPr>
          </a:p>
          <a:p>
            <a:pPr marL="342900" indent="-342900">
              <a:buFontTx/>
              <a:buAutoNum type="arabicParenR"/>
            </a:pPr>
            <a:endParaRPr lang="ja-JP" altLang="en-US" dirty="0">
              <a:latin typeface="メイリオ" panose="020B0604030504040204" pitchFamily="50" charset="-128"/>
              <a:ea typeface="メイリオ" panose="020B0604030504040204" pitchFamily="50" charset="-128"/>
            </a:endParaRP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85477309"/>
      </p:ext>
    </p:extLst>
  </p:cSld>
  <p:clrMapOvr>
    <a:masterClrMapping/>
  </p:clrMapOvr>
  <mc:AlternateContent xmlns:mc="http://schemas.openxmlformats.org/markup-compatibility/2006" xmlns:p14="http://schemas.microsoft.com/office/powerpoint/2010/main">
    <mc:Choice Requires="p14">
      <p:transition spd="slow" p14:dur="2000" advTm="11896"/>
    </mc:Choice>
    <mc:Fallback xmlns="">
      <p:transition spd="slow" advTm="11896"/>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mazon ECS 起動タイプ - Amazon Elastic Container Service">
            <a:extLst>
              <a:ext uri="{FF2B5EF4-FFF2-40B4-BE49-F238E27FC236}">
                <a16:creationId xmlns:a16="http://schemas.microsoft.com/office/drawing/2014/main" id="{9447D3DD-7810-4DE5-9362-15D71F134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1340768"/>
            <a:ext cx="4271909" cy="4797152"/>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ECS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Define the job content to be executed in the </a:t>
            </a:r>
            <a:r>
              <a:rPr lang="en-US" altLang="ja-JP" sz="2400" dirty="0">
                <a:solidFill>
                  <a:srgbClr val="002060"/>
                </a:solidFill>
                <a:latin typeface="メイリオ" panose="020B0604030504040204" pitchFamily="50" charset="-128"/>
                <a:ea typeface="メイリオ" panose="020B0604030504040204" pitchFamily="50" charset="-128"/>
              </a:rPr>
              <a:t>ECS </a:t>
            </a:r>
            <a:r>
              <a:rPr lang="ja-JP" altLang="en-US" sz="2400" dirty="0">
                <a:solidFill>
                  <a:srgbClr val="002060"/>
                </a:solidFill>
                <a:latin typeface="メイリオ" panose="020B0604030504040204" pitchFamily="50" charset="-128"/>
                <a:ea typeface="メイリオ" panose="020B0604030504040204" pitchFamily="50" charset="-128"/>
              </a:rPr>
              <a:t>task definition and configure multiple task processing.</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A3D33FF3-9BE3-401B-94B5-19B4AC3C1BB2}"/>
              </a:ext>
            </a:extLst>
          </p:cNvPr>
          <p:cNvSpPr txBox="1"/>
          <p:nvPr/>
        </p:nvSpPr>
        <p:spPr>
          <a:xfrm>
            <a:off x="992560" y="6237312"/>
            <a:ext cx="4952526" cy="215444"/>
          </a:xfrm>
          <a:prstGeom prst="rect">
            <a:avLst/>
          </a:prstGeom>
          <a:noFill/>
        </p:spPr>
        <p:txBody>
          <a:bodyPr wrap="square">
            <a:spAutoFit/>
          </a:bodyPr>
          <a:lstStyle/>
          <a:p>
            <a:r>
              <a:rPr lang="en-US" altLang="ja-JP" sz="800"/>
              <a:t>Reference: </a:t>
            </a:r>
            <a:r>
              <a:rPr lang="ja-JP" altLang="en-US" sz="800" dirty="0"/>
              <a:t>https://docs.aws.amazon.com/ja_jp/AmazonECS/latest/developerguide/launch_types.html</a:t>
            </a:r>
          </a:p>
        </p:txBody>
      </p:sp>
      <p:sp>
        <p:nvSpPr>
          <p:cNvPr id="4" name="Arrow: Right 3">
            <a:extLst>
              <a:ext uri="{FF2B5EF4-FFF2-40B4-BE49-F238E27FC236}">
                <a16:creationId xmlns:a16="http://schemas.microsoft.com/office/drawing/2014/main" id="{40A4C2C6-6B40-4E59-9EA0-7BF78922EA73}"/>
              </a:ext>
            </a:extLst>
          </p:cNvPr>
          <p:cNvSpPr/>
          <p:nvPr/>
        </p:nvSpPr>
        <p:spPr bwMode="auto">
          <a:xfrm>
            <a:off x="4880992" y="3573016"/>
            <a:ext cx="936104" cy="504056"/>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9" name="Arrow: Right 8">
            <a:extLst>
              <a:ext uri="{FF2B5EF4-FFF2-40B4-BE49-F238E27FC236}">
                <a16:creationId xmlns:a16="http://schemas.microsoft.com/office/drawing/2014/main" id="{7D6220EF-5F43-4B81-AD8E-D036FE097F35}"/>
              </a:ext>
            </a:extLst>
          </p:cNvPr>
          <p:cNvSpPr/>
          <p:nvPr/>
        </p:nvSpPr>
        <p:spPr bwMode="auto">
          <a:xfrm>
            <a:off x="4880992" y="4725144"/>
            <a:ext cx="936104" cy="504056"/>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TextBox 10">
            <a:extLst>
              <a:ext uri="{FF2B5EF4-FFF2-40B4-BE49-F238E27FC236}">
                <a16:creationId xmlns:a16="http://schemas.microsoft.com/office/drawing/2014/main" id="{FC222D14-7A2D-47AF-991C-EEDB8FFAA93F}"/>
              </a:ext>
            </a:extLst>
          </p:cNvPr>
          <p:cNvSpPr txBox="1"/>
          <p:nvPr/>
        </p:nvSpPr>
        <p:spPr>
          <a:xfrm>
            <a:off x="5961112" y="3584984"/>
            <a:ext cx="3208308" cy="58477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Mission-critical</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Define a batch job</a:t>
            </a:r>
          </a:p>
        </p:txBody>
      </p:sp>
      <p:sp>
        <p:nvSpPr>
          <p:cNvPr id="12" name="TextBox 11">
            <a:extLst>
              <a:ext uri="{FF2B5EF4-FFF2-40B4-BE49-F238E27FC236}">
                <a16:creationId xmlns:a16="http://schemas.microsoft.com/office/drawing/2014/main" id="{5E07E578-8F9F-44D0-90C8-F57893253323}"/>
              </a:ext>
            </a:extLst>
          </p:cNvPr>
          <p:cNvSpPr txBox="1"/>
          <p:nvPr/>
        </p:nvSpPr>
        <p:spPr>
          <a:xfrm>
            <a:off x="5961112" y="4725144"/>
            <a:ext cx="3208308" cy="58477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Not mission critical</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Define a batch job</a:t>
            </a:r>
          </a:p>
        </p:txBody>
      </p:sp>
    </p:spTree>
    <p:extLst>
      <p:ext uri="{BB962C8B-B14F-4D97-AF65-F5344CB8AC3E}">
        <p14:creationId xmlns:p14="http://schemas.microsoft.com/office/powerpoint/2010/main" val="3008703634"/>
      </p:ext>
    </p:extLst>
  </p:cSld>
  <p:clrMapOvr>
    <a:masterClrMapping/>
  </p:clrMapOvr>
  <mc:AlternateContent xmlns:mc="http://schemas.openxmlformats.org/markup-compatibility/2006" xmlns:p14="http://schemas.microsoft.com/office/powerpoint/2010/main">
    <mc:Choice Requires="p14">
      <p:transition spd="slow" p14:dur="2000" advTm="22549"/>
    </mc:Choice>
    <mc:Fallback xmlns="">
      <p:transition spd="slow" advTm="225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What is a security group?</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a:t>
            </a:r>
            <a:r>
              <a:rPr lang="ja-JP" altLang="en-US" sz="2400">
                <a:solidFill>
                  <a:srgbClr val="002060"/>
                </a:solidFill>
                <a:latin typeface="メイリオ" panose="020B0604030504040204" pitchFamily="50" charset="-128"/>
                <a:ea typeface="メイリオ" panose="020B0604030504040204" pitchFamily="50" charset="-128"/>
              </a:rPr>
              <a:t> firewall </a:t>
            </a:r>
            <a:r>
              <a:rPr lang="ja-JP" altLang="en-US" sz="2400" dirty="0">
                <a:solidFill>
                  <a:srgbClr val="002060"/>
                </a:solidFill>
                <a:latin typeface="メイリオ" panose="020B0604030504040204" pitchFamily="50" charset="-128"/>
                <a:ea typeface="メイリオ" panose="020B0604030504040204" pitchFamily="50" charset="-128"/>
              </a:rPr>
              <a:t>feature to configure the accessibility of traffic to the instance</a:t>
            </a:r>
            <a:endParaRPr lang="en-US" altLang="ja-JP" sz="2400" dirty="0">
              <a:latin typeface="メイリオ" panose="020B0604030504040204" pitchFamily="50" charset="-128"/>
              <a:ea typeface="メイリオ" panose="020B0604030504040204" pitchFamily="50" charset="-128"/>
            </a:endParaRPr>
          </a:p>
        </p:txBody>
      </p:sp>
      <p:sp>
        <p:nvSpPr>
          <p:cNvPr id="3" name="矢印: 右 4">
            <a:extLst>
              <a:ext uri="{FF2B5EF4-FFF2-40B4-BE49-F238E27FC236}">
                <a16:creationId xmlns:a16="http://schemas.microsoft.com/office/drawing/2014/main" id="{1E46A4CB-F8D8-4954-BB34-66A8DBAE3847}"/>
              </a:ext>
            </a:extLst>
          </p:cNvPr>
          <p:cNvSpPr/>
          <p:nvPr/>
        </p:nvSpPr>
        <p:spPr bwMode="auto">
          <a:xfrm>
            <a:off x="2941418" y="3522386"/>
            <a:ext cx="3667766" cy="555630"/>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5" name="図 5" descr="音楽 が含まれている画像&#10;&#10;自動的に生成された説明">
            <a:extLst>
              <a:ext uri="{FF2B5EF4-FFF2-40B4-BE49-F238E27FC236}">
                <a16:creationId xmlns:a16="http://schemas.microsoft.com/office/drawing/2014/main" id="{EC8B4FB3-E705-454E-A5DA-94ED61B8A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092" y="2686986"/>
            <a:ext cx="1607423" cy="1928905"/>
          </a:xfrm>
          <a:prstGeom prst="rect">
            <a:avLst/>
          </a:prstGeom>
        </p:spPr>
      </p:pic>
      <p:sp>
        <p:nvSpPr>
          <p:cNvPr id="7" name="テキスト ボックス 6">
            <a:extLst>
              <a:ext uri="{FF2B5EF4-FFF2-40B4-BE49-F238E27FC236}">
                <a16:creationId xmlns:a16="http://schemas.microsoft.com/office/drawing/2014/main" id="{B1744DDB-6868-43E7-B7EE-3C0C5429626B}"/>
              </a:ext>
            </a:extLst>
          </p:cNvPr>
          <p:cNvSpPr txBox="1"/>
          <p:nvPr/>
        </p:nvSpPr>
        <p:spPr>
          <a:xfrm>
            <a:off x="6541818" y="4665330"/>
            <a:ext cx="1723550" cy="707886"/>
          </a:xfrm>
          <a:prstGeom prst="rect">
            <a:avLst/>
          </a:prstGeom>
          <a:noFill/>
        </p:spPr>
        <p:txBody>
          <a:bodyPr wrap="square" rtlCol="0">
            <a:spAutoFit/>
          </a:bodyPr>
          <a:lstStyle/>
          <a:p>
            <a:pPr algn="ctr"/>
            <a:r>
              <a:rPr kumimoji="1" lang="en-US" altLang="ja-JP" sz="2000" dirty="0">
                <a:latin typeface="メイリオ" panose="020B0604030504040204" pitchFamily="50" charset="-128"/>
                <a:ea typeface="メイリオ" panose="020B0604030504040204" pitchFamily="50" charset="-128"/>
              </a:rPr>
              <a:t>EC2</a:t>
            </a:r>
          </a:p>
          <a:p>
            <a:pPr algn="ctr"/>
            <a:r>
              <a:rPr kumimoji="1" lang="ja-JP" altLang="en-US" sz="2000" dirty="0">
                <a:latin typeface="メイリオ" panose="020B0604030504040204" pitchFamily="50" charset="-128"/>
                <a:ea typeface="メイリオ" panose="020B0604030504040204" pitchFamily="50" charset="-128"/>
              </a:rPr>
              <a:t>Instance</a:t>
            </a:r>
          </a:p>
        </p:txBody>
      </p:sp>
      <p:sp>
        <p:nvSpPr>
          <p:cNvPr id="9" name="正方形/長方形 1">
            <a:extLst>
              <a:ext uri="{FF2B5EF4-FFF2-40B4-BE49-F238E27FC236}">
                <a16:creationId xmlns:a16="http://schemas.microsoft.com/office/drawing/2014/main" id="{B6573398-B14A-4891-9155-62E09B83CA7E}"/>
              </a:ext>
            </a:extLst>
          </p:cNvPr>
          <p:cNvSpPr/>
          <p:nvPr/>
        </p:nvSpPr>
        <p:spPr bwMode="auto">
          <a:xfrm>
            <a:off x="4237562" y="2564904"/>
            <a:ext cx="1444802" cy="2234328"/>
          </a:xfrm>
          <a:prstGeom prst="rect">
            <a:avLst/>
          </a:prstGeom>
          <a:noFill/>
          <a:ln w="3175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rPr>
              <a:t>Security</a:t>
            </a: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rPr>
              <a:t>Group</a:t>
            </a: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dirty="0"/>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ja-JP" dirty="0"/>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t>Port </a:t>
            </a:r>
            <a:r>
              <a:rPr lang="en-US" altLang="ja-JP" dirty="0"/>
              <a:t>22 </a:t>
            </a:r>
            <a:r>
              <a:rPr lang="ja-JP" altLang="en-US" dirty="0"/>
              <a:t>permits </a:t>
            </a:r>
            <a:endParaRPr lang="en-US" altLang="ja-JP" dirty="0"/>
          </a:p>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t>(</a:t>
            </a:r>
            <a:r>
              <a:rPr lang="en-US" altLang="ja-JP" dirty="0"/>
              <a:t>SSH</a:t>
            </a:r>
            <a:r>
              <a:rPr lang="ja-JP" altLang="en-US" dirty="0"/>
              <a:t>) </a:t>
            </a:r>
            <a:endParaRPr lang="en-US" altLang="ja-JP" dirty="0"/>
          </a:p>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1" name="矢印: 右 10">
            <a:extLst>
              <a:ext uri="{FF2B5EF4-FFF2-40B4-BE49-F238E27FC236}">
                <a16:creationId xmlns:a16="http://schemas.microsoft.com/office/drawing/2014/main" id="{AF1CCD53-4429-4B88-ACEE-349BAB192B99}"/>
              </a:ext>
            </a:extLst>
          </p:cNvPr>
          <p:cNvSpPr/>
          <p:nvPr/>
        </p:nvSpPr>
        <p:spPr bwMode="auto">
          <a:xfrm>
            <a:off x="2941418" y="2708920"/>
            <a:ext cx="1296144" cy="555630"/>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正方形/長方形 11">
            <a:extLst>
              <a:ext uri="{FF2B5EF4-FFF2-40B4-BE49-F238E27FC236}">
                <a16:creationId xmlns:a16="http://schemas.microsoft.com/office/drawing/2014/main" id="{0209DA8F-A937-4FC4-B7A8-8D268DE6AC6F}"/>
              </a:ext>
            </a:extLst>
          </p:cNvPr>
          <p:cNvSpPr/>
          <p:nvPr/>
        </p:nvSpPr>
        <p:spPr bwMode="auto">
          <a:xfrm>
            <a:off x="1496616" y="3501008"/>
            <a:ext cx="1444802" cy="794168"/>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rPr>
              <a:t>SSH </a:t>
            </a:r>
            <a:r>
              <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rPr>
              <a:t>Access</a:t>
            </a: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5" name="正方形/長方形 12">
            <a:extLst>
              <a:ext uri="{FF2B5EF4-FFF2-40B4-BE49-F238E27FC236}">
                <a16:creationId xmlns:a16="http://schemas.microsoft.com/office/drawing/2014/main" id="{8B15EE6E-D9A1-4E6F-B31F-530E203D9049}"/>
              </a:ext>
            </a:extLst>
          </p:cNvPr>
          <p:cNvSpPr/>
          <p:nvPr/>
        </p:nvSpPr>
        <p:spPr bwMode="auto">
          <a:xfrm>
            <a:off x="1496616" y="2542737"/>
            <a:ext cx="1444802" cy="794168"/>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t>HTTP </a:t>
            </a:r>
            <a:r>
              <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rPr>
              <a:t>access</a:t>
            </a:r>
            <a:endParaRPr kumimoji="1" lang="en-US" altLang="ja-JP" sz="1600" b="0" i="0" u="none" strike="noStrike" cap="none" normalizeH="0" baseline="0" dirty="0">
              <a:ln>
                <a:noFill/>
              </a:ln>
              <a:solidFill>
                <a:schemeClr val="tx1"/>
              </a:solidFill>
              <a:effectLst/>
              <a:latin typeface="ＭＳ Ｐゴシック" pitchFamily="50" charset="-128"/>
              <a:ea typeface="ＭＳ Ｐゴシック"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7" name="乗算記号 3">
            <a:extLst>
              <a:ext uri="{FF2B5EF4-FFF2-40B4-BE49-F238E27FC236}">
                <a16:creationId xmlns:a16="http://schemas.microsoft.com/office/drawing/2014/main" id="{393BC5B8-CB6B-4DFF-9CBC-2C50354A06E2}"/>
              </a:ext>
            </a:extLst>
          </p:cNvPr>
          <p:cNvSpPr/>
          <p:nvPr/>
        </p:nvSpPr>
        <p:spPr bwMode="auto">
          <a:xfrm>
            <a:off x="3733506" y="2579955"/>
            <a:ext cx="792088" cy="849045"/>
          </a:xfrm>
          <a:prstGeom prst="mathMultiply">
            <a:avLst/>
          </a:prstGeom>
          <a:solidFill>
            <a:srgbClr val="FF0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049399334"/>
      </p:ext>
    </p:extLst>
  </p:cSld>
  <p:clrMapOvr>
    <a:masterClrMapping/>
  </p:clrMapOvr>
  <mc:AlternateContent xmlns:mc="http://schemas.openxmlformats.org/markup-compatibility/2006" xmlns:p14="http://schemas.microsoft.com/office/powerpoint/2010/main">
    <mc:Choice Requires="p14">
      <p:transition spd="slow" p14:dur="2000" advTm="31640"/>
    </mc:Choice>
    <mc:Fallback xmlns="">
      <p:transition spd="slow" advTm="3164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RDS </a:t>
            </a:r>
            <a:r>
              <a:rPr kumimoji="0" lang="ja-JP" altLang="en-US" sz="3000" dirty="0">
                <a:solidFill>
                  <a:srgbClr val="000000"/>
                </a:solidFill>
                <a:latin typeface="メイリオ" pitchFamily="50" charset="-128"/>
                <a:ea typeface="メイリオ" pitchFamily="50" charset="-128"/>
              </a:rPr>
              <a:t>security group settings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9074306"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typical database engine port number for </a:t>
            </a:r>
            <a:r>
              <a:rPr lang="en-US" altLang="ja-JP" sz="2400" dirty="0">
                <a:solidFill>
                  <a:srgbClr val="002060"/>
                </a:solidFill>
                <a:latin typeface="メイリオ" panose="020B0604030504040204" pitchFamily="50" charset="-128"/>
                <a:ea typeface="メイリオ" panose="020B0604030504040204" pitchFamily="50" charset="-128"/>
              </a:rPr>
              <a:t>RDS </a:t>
            </a:r>
            <a:r>
              <a:rPr lang="ja-JP" altLang="en-US" sz="2400" dirty="0">
                <a:solidFill>
                  <a:srgbClr val="002060"/>
                </a:solidFill>
                <a:latin typeface="メイリオ" panose="020B0604030504040204" pitchFamily="50" charset="-128"/>
                <a:ea typeface="メイリオ" panose="020B0604030504040204" pitchFamily="50" charset="-128"/>
              </a:rPr>
              <a:t>is as follows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4" name="TextBox 3">
            <a:extLst>
              <a:ext uri="{FF2B5EF4-FFF2-40B4-BE49-F238E27FC236}">
                <a16:creationId xmlns:a16="http://schemas.microsoft.com/office/drawing/2014/main" id="{00075B82-3E1D-4CC1-A2A4-F573B0B5F0D3}"/>
              </a:ext>
            </a:extLst>
          </p:cNvPr>
          <p:cNvSpPr txBox="1"/>
          <p:nvPr/>
        </p:nvSpPr>
        <p:spPr>
          <a:xfrm>
            <a:off x="1352600" y="3140968"/>
            <a:ext cx="7920880" cy="2000548"/>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MySQL</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TCP IP </a:t>
            </a:r>
            <a:r>
              <a:rPr lang="ja-JP" altLang="en-US" dirty="0">
                <a:latin typeface="メイリオ" panose="020B0604030504040204" pitchFamily="50" charset="-128"/>
                <a:ea typeface="メイリオ" panose="020B0604030504040204" pitchFamily="50" charset="-128"/>
              </a:rPr>
              <a:t>communication port number </a:t>
            </a:r>
            <a:r>
              <a:rPr lang="en-US" altLang="ja-JP" b="1" dirty="0">
                <a:latin typeface="メイリオ" panose="020B0604030504040204" pitchFamily="50" charset="-128"/>
                <a:ea typeface="メイリオ" panose="020B0604030504040204" pitchFamily="50" charset="-128"/>
              </a:rPr>
              <a:t>3306</a:t>
            </a:r>
          </a:p>
          <a:p>
            <a:pPr marL="285750" indent="-285750">
              <a:lnSpc>
                <a:spcPct val="200000"/>
              </a:lnSpc>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PostgreSQL</a:t>
            </a:r>
            <a:r>
              <a:rPr lang="ja-JP" altLang="en-US" dirty="0">
                <a:latin typeface="メイリオ" panose="020B0604030504040204" pitchFamily="50" charset="-128"/>
                <a:ea typeface="メイリオ" panose="020B0604030504040204" pitchFamily="50" charset="-128"/>
              </a:rPr>
              <a:t>: </a:t>
            </a:r>
            <a:r>
              <a:rPr lang="en-US" altLang="ja-JP" b="0" i="0" dirty="0">
                <a:solidFill>
                  <a:srgbClr val="333333"/>
                </a:solidFill>
                <a:effectLst/>
                <a:latin typeface="メイリオ" panose="020B0604030504040204" pitchFamily="50" charset="-128"/>
                <a:ea typeface="メイリオ" panose="020B0604030504040204" pitchFamily="50" charset="-128"/>
              </a:rPr>
              <a:t>TCP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communication </a:t>
            </a:r>
            <a:r>
              <a:rPr lang="ja-JP" altLang="en-US" b="0" i="0" dirty="0">
                <a:solidFill>
                  <a:srgbClr val="333333"/>
                </a:solidFill>
                <a:effectLst/>
                <a:latin typeface="メイリオ" panose="020B0604030504040204" pitchFamily="50" charset="-128"/>
                <a:ea typeface="メイリオ" panose="020B0604030504040204" pitchFamily="50" charset="-128"/>
              </a:rPr>
              <a:t>port number </a:t>
            </a:r>
            <a:r>
              <a:rPr lang="en-US" altLang="ja-JP" b="1" i="0" dirty="0">
                <a:solidFill>
                  <a:srgbClr val="222222"/>
                </a:solidFill>
                <a:effectLst/>
                <a:latin typeface="メイリオ" panose="020B0604030504040204" pitchFamily="50" charset="-128"/>
                <a:ea typeface="メイリオ" panose="020B0604030504040204" pitchFamily="50" charset="-128"/>
              </a:rPr>
              <a:t>5432</a:t>
            </a:r>
            <a:endParaRPr lang="en-US" altLang="ja-JP" b="1" dirty="0">
              <a:latin typeface="メイリオ" panose="020B0604030504040204" pitchFamily="50" charset="-128"/>
              <a:ea typeface="メイリオ" panose="020B0604030504040204" pitchFamily="50" charset="-128"/>
            </a:endParaRPr>
          </a:p>
          <a:p>
            <a:pPr marL="285750" indent="-285750">
              <a:lnSpc>
                <a:spcPct val="200000"/>
              </a:lnSpc>
              <a:buFont typeface="Arial" panose="020B0604020202020204" pitchFamily="34" charset="0"/>
              <a:buChar char="•"/>
            </a:pPr>
            <a:r>
              <a:rPr lang="ja-JP" altLang="en-US" b="0" i="0" dirty="0">
                <a:solidFill>
                  <a:srgbClr val="333333"/>
                </a:solidFill>
                <a:effectLst/>
                <a:latin typeface="メイリオ" panose="020B0604030504040204" pitchFamily="50" charset="-128"/>
                <a:ea typeface="メイリオ" panose="020B0604030504040204" pitchFamily="50" charset="-128"/>
              </a:rPr>
              <a:t>Remote Desktop: </a:t>
            </a:r>
            <a:r>
              <a:rPr lang="en-US" altLang="ja-JP" b="0" i="0" dirty="0">
                <a:solidFill>
                  <a:srgbClr val="333333"/>
                </a:solidFill>
                <a:effectLst/>
                <a:latin typeface="メイリオ" panose="020B0604030504040204" pitchFamily="50" charset="-128"/>
                <a:ea typeface="メイリオ" panose="020B0604030504040204" pitchFamily="50" charset="-128"/>
              </a:rPr>
              <a:t>TCP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Communication </a:t>
            </a:r>
            <a:r>
              <a:rPr lang="ja-JP" altLang="en-US" b="0" i="0" dirty="0">
                <a:solidFill>
                  <a:srgbClr val="333333"/>
                </a:solidFill>
                <a:effectLst/>
                <a:latin typeface="メイリオ" panose="020B0604030504040204" pitchFamily="50" charset="-128"/>
                <a:ea typeface="メイリオ" panose="020B0604030504040204" pitchFamily="50" charset="-128"/>
              </a:rPr>
              <a:t>Port </a:t>
            </a:r>
            <a:r>
              <a:rPr lang="en-US" altLang="ja-JP" b="0" i="0" dirty="0">
                <a:solidFill>
                  <a:srgbClr val="333333"/>
                </a:solidFill>
                <a:effectLst/>
                <a:latin typeface="メイリオ" panose="020B0604030504040204" pitchFamily="50" charset="-128"/>
                <a:ea typeface="メイリオ" panose="020B0604030504040204" pitchFamily="50" charset="-128"/>
              </a:rPr>
              <a:t>number</a:t>
            </a:r>
            <a:r>
              <a:rPr lang="ja-JP" altLang="en-US" b="0" i="0" dirty="0">
                <a:solidFill>
                  <a:srgbClr val="333333"/>
                </a:solidFill>
                <a:effectLst/>
                <a:latin typeface="メイリオ" panose="020B0604030504040204" pitchFamily="50" charset="-128"/>
                <a:ea typeface="メイリオ" panose="020B0604030504040204" pitchFamily="50" charset="-128"/>
              </a:rPr>
              <a:t> </a:t>
            </a:r>
            <a:r>
              <a:rPr lang="en-US" altLang="ja-JP" b="1" i="0" dirty="0">
                <a:solidFill>
                  <a:srgbClr val="333333"/>
                </a:solidFill>
                <a:effectLst/>
                <a:latin typeface="メイリオ" panose="020B0604030504040204" pitchFamily="50" charset="-128"/>
                <a:ea typeface="メイリオ" panose="020B0604030504040204" pitchFamily="50" charset="-128"/>
              </a:rPr>
              <a:t>3389</a:t>
            </a:r>
            <a:endParaRPr lang="en-US" altLang="ja-JP" b="1" dirty="0">
              <a:latin typeface="メイリオ" panose="020B0604030504040204" pitchFamily="50" charset="-128"/>
              <a:ea typeface="メイリオ" panose="020B0604030504040204" pitchFamily="50" charset="-128"/>
            </a:endParaRPr>
          </a:p>
          <a:p>
            <a:pPr marL="285750" indent="-285750">
              <a:lnSpc>
                <a:spcPct val="200000"/>
              </a:lnSpc>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69980279"/>
      </p:ext>
    </p:extLst>
  </p:cSld>
  <p:clrMapOvr>
    <a:masterClrMapping/>
  </p:clrMapOvr>
  <mc:AlternateContent xmlns:mc="http://schemas.openxmlformats.org/markup-compatibility/2006" xmlns:p14="http://schemas.microsoft.com/office/powerpoint/2010/main">
    <mc:Choice Requires="p14">
      <p:transition spd="slow" p14:dur="2000" advTm="25394"/>
    </mc:Choice>
    <mc:Fallback xmlns="">
      <p:transition spd="slow" advTm="25394"/>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56996" y="2799000"/>
            <a:ext cx="4392008"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scope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of</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Redshift</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021541215"/>
      </p:ext>
    </p:extLst>
  </p:cSld>
  <p:clrMapOvr>
    <a:masterClrMapping/>
  </p:clrMapOvr>
  <mc:AlternateContent xmlns:mc="http://schemas.openxmlformats.org/markup-compatibility/2006" xmlns:p14="http://schemas.microsoft.com/office/powerpoint/2010/main">
    <mc:Choice Requires="p14">
      <p:transition spd="slow" p14:dur="2000" advTm="9622"/>
    </mc:Choice>
    <mc:Fallback xmlns="">
      <p:transition spd="slow" advTm="9622"/>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What is </a:t>
            </a:r>
            <a:r>
              <a:rPr kumimoji="0" lang="en-US" altLang="ja-JP" sz="3200" dirty="0">
                <a:solidFill>
                  <a:srgbClr val="000000"/>
                </a:solidFill>
                <a:latin typeface="メイリオ" pitchFamily="50" charset="-128"/>
                <a:ea typeface="メイリオ" pitchFamily="50" charset="-128"/>
                <a:cs typeface="メイリオ" pitchFamily="50" charset="-128"/>
              </a:rPr>
              <a:t>Redshift?</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1" y="799401"/>
            <a:ext cx="9089407"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Managed services that allow you to build a data warehouse on </a:t>
            </a:r>
            <a:r>
              <a:rPr lang="en-US" altLang="ja-JP" sz="2400" dirty="0">
                <a:solidFill>
                  <a:srgbClr val="002060"/>
                </a:solidFill>
                <a:latin typeface="メイリオ" panose="020B0604030504040204" pitchFamily="50" charset="-128"/>
                <a:ea typeface="メイリオ" panose="020B0604030504040204" pitchFamily="50" charset="-128"/>
              </a:rPr>
              <a:t>AWS</a:t>
            </a:r>
          </a:p>
        </p:txBody>
      </p:sp>
      <p:pic>
        <p:nvPicPr>
          <p:cNvPr id="1026" name="Picture 2" descr="Using Amazon Redshift for Fast Analytical Reports | AWS Database Blog">
            <a:extLst>
              <a:ext uri="{FF2B5EF4-FFF2-40B4-BE49-F238E27FC236}">
                <a16:creationId xmlns:a16="http://schemas.microsoft.com/office/drawing/2014/main" id="{9D013E55-B98A-4146-B3A6-91D203BB5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51" y="1836102"/>
            <a:ext cx="8763000" cy="4371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F48A9D-F9E9-4E8D-95A2-BF8EC807E084}"/>
              </a:ext>
            </a:extLst>
          </p:cNvPr>
          <p:cNvSpPr txBox="1"/>
          <p:nvPr/>
        </p:nvSpPr>
        <p:spPr>
          <a:xfrm>
            <a:off x="496618" y="5661248"/>
            <a:ext cx="7408709" cy="215444"/>
          </a:xfrm>
          <a:prstGeom prst="rect">
            <a:avLst/>
          </a:prstGeom>
          <a:noFill/>
        </p:spPr>
        <p:txBody>
          <a:bodyPr wrap="square">
            <a:spAutoFit/>
          </a:bodyPr>
          <a:lstStyle/>
          <a:p>
            <a:r>
              <a:rPr lang="en-US" altLang="ja-JP" sz="800" dirty="0"/>
              <a:t>Reference: </a:t>
            </a:r>
            <a:r>
              <a:rPr lang="ja-JP" altLang="en-US" sz="800" dirty="0"/>
              <a:t>https://aws.amazon.com/jp/blogs/database/using-amazon-redshift-for-fast-analytical-reports/</a:t>
            </a:r>
          </a:p>
        </p:txBody>
      </p:sp>
      <p:sp>
        <p:nvSpPr>
          <p:cNvPr id="4" name="TextBox 3">
            <a:extLst>
              <a:ext uri="{FF2B5EF4-FFF2-40B4-BE49-F238E27FC236}">
                <a16:creationId xmlns:a16="http://schemas.microsoft.com/office/drawing/2014/main" id="{AE9D6001-61D7-4C9F-BF41-1579C8DC691A}"/>
              </a:ext>
            </a:extLst>
          </p:cNvPr>
          <p:cNvSpPr txBox="1"/>
          <p:nvPr/>
        </p:nvSpPr>
        <p:spPr>
          <a:xfrm>
            <a:off x="5817096" y="2780928"/>
            <a:ext cx="2376264" cy="584775"/>
          </a:xfrm>
          <a:prstGeom prst="rect">
            <a:avLst/>
          </a:prstGeom>
          <a:solidFill>
            <a:schemeClr val="accent2">
              <a:lumMod val="20000"/>
              <a:lumOff val="80000"/>
            </a:schemeClr>
          </a:solidFill>
          <a:ln>
            <a:solidFill>
              <a:srgbClr val="FF0000"/>
            </a:solidFill>
          </a:ln>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Redshift</a:t>
            </a:r>
            <a:r>
              <a:rPr lang="ja-JP" altLang="en-US" b="1"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can</a:t>
            </a:r>
            <a:r>
              <a:rPr lang="ja-JP" altLang="en-US" b="1" dirty="0">
                <a:latin typeface="メイリオ" panose="020B0604030504040204" pitchFamily="50" charset="-128"/>
                <a:ea typeface="メイリオ" panose="020B0604030504040204" pitchFamily="50" charset="-128"/>
              </a:rPr>
              <a:t> </a:t>
            </a:r>
            <a:r>
              <a:rPr lang="en-US" altLang="ja-JP" b="1" dirty="0">
                <a:latin typeface="メイリオ" panose="020B0604030504040204" pitchFamily="50" charset="-128"/>
                <a:ea typeface="メイリオ" panose="020B0604030504040204" pitchFamily="50" charset="-128"/>
              </a:rPr>
              <a:t>create</a:t>
            </a:r>
            <a:endParaRPr kumimoji="1" lang="en-US" altLang="ja-JP" b="1" dirty="0">
              <a:latin typeface="メイリオ" panose="020B0604030504040204" pitchFamily="50" charset="-128"/>
              <a:ea typeface="メイリオ" panose="020B0604030504040204" pitchFamily="50" charset="-128"/>
            </a:endParaRPr>
          </a:p>
          <a:p>
            <a:r>
              <a:rPr kumimoji="1" lang="ja-JP" altLang="en-US" b="1" dirty="0">
                <a:latin typeface="メイリオ" panose="020B0604030504040204" pitchFamily="50" charset="-128"/>
                <a:ea typeface="メイリオ" panose="020B0604030504040204" pitchFamily="50" charset="-128"/>
              </a:rPr>
              <a:t>Data Warehouse</a:t>
            </a:r>
            <a:endParaRPr kumimoji="1" lang="en-US" altLang="ja-JP" b="1" dirty="0">
              <a:latin typeface="メイリオ" panose="020B0604030504040204" pitchFamily="50" charset="-128"/>
              <a:ea typeface="メイリオ" panose="020B0604030504040204" pitchFamily="50" charset="-128"/>
            </a:endParaRPr>
          </a:p>
        </p:txBody>
      </p:sp>
      <p:sp>
        <p:nvSpPr>
          <p:cNvPr id="8" name="TextBox 7">
            <a:extLst>
              <a:ext uri="{FF2B5EF4-FFF2-40B4-BE49-F238E27FC236}">
                <a16:creationId xmlns:a16="http://schemas.microsoft.com/office/drawing/2014/main" id="{75B3F7F3-5DDA-447C-B11C-48B7A11D6E66}"/>
              </a:ext>
            </a:extLst>
          </p:cNvPr>
          <p:cNvSpPr txBox="1"/>
          <p:nvPr/>
        </p:nvSpPr>
        <p:spPr>
          <a:xfrm>
            <a:off x="7689305" y="4795889"/>
            <a:ext cx="1872208" cy="830997"/>
          </a:xfrm>
          <a:prstGeom prst="rect">
            <a:avLst/>
          </a:prstGeom>
          <a:solidFill>
            <a:schemeClr val="accent2">
              <a:lumMod val="20000"/>
              <a:lumOff val="80000"/>
            </a:schemeClr>
          </a:solidFill>
          <a:ln>
            <a:solidFill>
              <a:srgbClr val="FF0000"/>
            </a:solidFill>
          </a:ln>
        </p:spPr>
        <p:txBody>
          <a:bodyPr wrap="square" rtlCol="0">
            <a:spAutoFit/>
          </a:bodyPr>
          <a:lstStyle/>
          <a:p>
            <a:r>
              <a:rPr lang="ja-JP" altLang="en-US" b="1" dirty="0">
                <a:latin typeface="メイリオ" panose="020B0604030504040204" pitchFamily="50" charset="-128"/>
                <a:ea typeface="メイリオ" panose="020B0604030504040204" pitchFamily="50" charset="-128"/>
              </a:rPr>
              <a:t>Working with </a:t>
            </a:r>
            <a:r>
              <a:rPr lang="en-US" altLang="ja-JP" b="1" dirty="0">
                <a:latin typeface="メイリオ" panose="020B0604030504040204" pitchFamily="50" charset="-128"/>
                <a:ea typeface="メイリオ" panose="020B0604030504040204" pitchFamily="50" charset="-128"/>
              </a:rPr>
              <a:t>BI </a:t>
            </a:r>
            <a:r>
              <a:rPr lang="ja-JP" altLang="en-US" b="1" dirty="0">
                <a:latin typeface="メイリオ" panose="020B0604030504040204" pitchFamily="50" charset="-128"/>
                <a:ea typeface="メイリオ" panose="020B0604030504040204" pitchFamily="50" charset="-128"/>
              </a:rPr>
              <a:t>tools from </a:t>
            </a:r>
            <a:r>
              <a:rPr kumimoji="1" lang="en-US" altLang="ja-JP" b="1" dirty="0">
                <a:latin typeface="メイリオ" panose="020B0604030504040204" pitchFamily="50" charset="-128"/>
                <a:ea typeface="メイリオ" panose="020B0604030504040204" pitchFamily="50" charset="-128"/>
              </a:rPr>
              <a:t>Redshift </a:t>
            </a:r>
            <a:r>
              <a:rPr lang="ja-JP" altLang="en-US" b="1" dirty="0">
                <a:latin typeface="メイリオ" panose="020B0604030504040204" pitchFamily="50" charset="-128"/>
                <a:ea typeface="メイリオ" panose="020B0604030504040204" pitchFamily="50" charset="-128"/>
              </a:rPr>
              <a:t>data.</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7752076"/>
      </p:ext>
    </p:extLst>
  </p:cSld>
  <p:clrMapOvr>
    <a:masterClrMapping/>
  </p:clrMapOvr>
  <mc:AlternateContent xmlns:mc="http://schemas.openxmlformats.org/markup-compatibility/2006" xmlns:p14="http://schemas.microsoft.com/office/powerpoint/2010/main">
    <mc:Choice Requires="p14">
      <p:transition spd="slow" p14:dur="2000" advTm="13268"/>
    </mc:Choice>
    <mc:Fallback xmlns="">
      <p:transition spd="slow" advTm="13268"/>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 scope of Redshift </a:t>
            </a:r>
            <a:r>
              <a:rPr lang="ja-JP" altLang="en-US" sz="3000" dirty="0">
                <a:latin typeface="メイリオ" panose="020B0604030504040204" pitchFamily="50" charset="-128"/>
                <a:ea typeface="メイリオ" panose="020B0604030504040204"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to choose Redshift as a suitable database.</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en-US" altLang="ja-JP" b="0"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ing</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h</a:t>
            </a:r>
            <a:r>
              <a:rPr lang="ja-JP" altLang="en-US" sz="1400" dirty="0">
                <a:latin typeface="メイリオ" panose="020B0604030504040204" pitchFamily="50" charset="-128"/>
                <a:ea typeface="メイリオ" panose="020B0604030504040204" pitchFamily="50" charset="-128"/>
              </a:rPr>
              <a:t>ow to configure </a:t>
            </a:r>
            <a:r>
              <a:rPr lang="en-US" altLang="ja-JP" sz="1400" dirty="0">
                <a:latin typeface="メイリオ" panose="020B0604030504040204" pitchFamily="50" charset="-128"/>
                <a:ea typeface="メイリオ" panose="020B0604030504040204" pitchFamily="50" charset="-128"/>
              </a:rPr>
              <a:t>Redshift </a:t>
            </a:r>
            <a:r>
              <a:rPr lang="ja-JP" altLang="en-US" sz="1400" dirty="0">
                <a:latin typeface="メイリオ" panose="020B0604030504040204" pitchFamily="50" charset="-128"/>
                <a:ea typeface="メイリオ" panose="020B0604030504040204" pitchFamily="50" charset="-128"/>
              </a:rPr>
              <a:t>using </a:t>
            </a:r>
            <a:r>
              <a:rPr lang="en-US" altLang="ja-JP" sz="1400" dirty="0">
                <a:latin typeface="メイリオ" panose="020B0604030504040204" pitchFamily="50" charset="-128"/>
                <a:ea typeface="メイリオ" panose="020B0604030504040204" pitchFamily="50" charset="-128"/>
              </a:rPr>
              <a:t>AZ </a:t>
            </a:r>
            <a:r>
              <a:rPr lang="ja-JP" altLang="en-US" sz="1400" dirty="0">
                <a:latin typeface="メイリオ" panose="020B0604030504040204" pitchFamily="50" charset="-128"/>
                <a:ea typeface="メイリオ" panose="020B0604030504040204" pitchFamily="50" charset="-128"/>
              </a:rPr>
              <a:t>and region</a:t>
            </a:r>
            <a:r>
              <a:rPr lang="en-US" altLang="ja-JP" sz="1400" dirty="0">
                <a:latin typeface="メイリオ" panose="020B0604030504040204" pitchFamily="50" charset="-128"/>
                <a:ea typeface="メイリオ" panose="020B0604030504040204" pitchFamily="50" charset="-128"/>
              </a:rPr>
              <a:t>.</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h</a:t>
            </a:r>
            <a:r>
              <a:rPr lang="ja-JP" altLang="en-US" sz="1400" dirty="0">
                <a:latin typeface="メイリオ" panose="020B0604030504040204" pitchFamily="50" charset="-128"/>
                <a:ea typeface="メイリオ" panose="020B0604030504040204" pitchFamily="50" charset="-128"/>
              </a:rPr>
              <a:t>ow to enable traffic control and monitoring </a:t>
            </a:r>
            <a:r>
              <a:rPr lang="en-US" altLang="ja-JP" sz="1400" dirty="0">
                <a:latin typeface="メイリオ" panose="020B0604030504040204" pitchFamily="50" charset="-128"/>
                <a:ea typeface="メイリオ" panose="020B0604030504040204" pitchFamily="50" charset="-128"/>
              </a:rPr>
              <a:t>for</a:t>
            </a:r>
            <a:r>
              <a:rPr lang="ja-JP" altLang="en-US" sz="1400" dirty="0">
                <a:latin typeface="メイリオ" panose="020B0604030504040204" pitchFamily="50" charset="-128"/>
                <a:ea typeface="メイリオ" panose="020B0604030504040204" pitchFamily="50" charset="-128"/>
              </a:rPr>
              <a:t> traffic via </a:t>
            </a:r>
            <a:r>
              <a:rPr lang="en-US" altLang="ja-JP" sz="1400" dirty="0">
                <a:latin typeface="メイリオ" panose="020B0604030504040204" pitchFamily="50" charset="-128"/>
                <a:ea typeface="メイリオ" panose="020B0604030504040204" pitchFamily="50" charset="-128"/>
              </a:rPr>
              <a:t>VPC</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Traffic Control</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about </a:t>
            </a:r>
            <a:r>
              <a:rPr kumimoji="1" lang="en-US" altLang="ja-JP" sz="1400" b="0" i="0" u="none" strike="noStrike" cap="none" normalizeH="0" baseline="0" dirty="0">
                <a:ln>
                  <a:noFill/>
                </a:ln>
                <a:solidFill>
                  <a:srgbClr val="333333"/>
                </a:solidFill>
                <a:effectLst/>
                <a:latin typeface="メイリオ" panose="020B0604030504040204" pitchFamily="50" charset="-128"/>
                <a:ea typeface="メイリオ" panose="020B0604030504040204" pitchFamily="50" charset="-128"/>
              </a:rPr>
              <a:t>e</a:t>
            </a:r>
            <a:r>
              <a:rPr lang="ja-JP" altLang="en-US" sz="1400" dirty="0">
                <a:solidFill>
                  <a:srgbClr val="333333"/>
                </a:solidFill>
                <a:latin typeface="メイリオ" panose="020B0604030504040204" pitchFamily="50" charset="-128"/>
                <a:ea typeface="メイリオ" panose="020B0604030504040204" pitchFamily="50" charset="-128"/>
              </a:rPr>
              <a:t>ncryption methods in </a:t>
            </a:r>
            <a:r>
              <a:rPr lang="en-US" altLang="ja-JP" sz="1400" b="0" i="0" dirty="0">
                <a:solidFill>
                  <a:srgbClr val="333333"/>
                </a:solidFill>
                <a:effectLst/>
                <a:latin typeface="メイリオ" panose="020B0604030504040204" pitchFamily="50" charset="-128"/>
                <a:ea typeface="メイリオ" panose="020B0604030504040204" pitchFamily="50" charset="-128"/>
              </a:rPr>
              <a:t>Redshift.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Encryption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h</a:t>
            </a:r>
            <a:r>
              <a:rPr lang="ja-JP" altLang="en-US" sz="1400" dirty="0">
                <a:latin typeface="メイリオ" panose="020B0604030504040204" pitchFamily="50" charset="-128"/>
                <a:ea typeface="メイリオ" panose="020B0604030504040204" pitchFamily="50" charset="-128"/>
              </a:rPr>
              <a:t>ow to manage workloads by setting up a queue to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Redshift </a:t>
            </a:r>
            <a:r>
              <a:rPr lang="ja-JP" altLang="en-US" sz="1400" dirty="0">
                <a:latin typeface="メイリオ" panose="020B0604030504040204" pitchFamily="50" charset="-128"/>
                <a:ea typeface="メイリオ" panose="020B0604030504040204" pitchFamily="50" charset="-128"/>
              </a:rPr>
              <a:t>processing.</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WLM</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6006044"/>
      </p:ext>
    </p:extLst>
  </p:cSld>
  <p:clrMapOvr>
    <a:masterClrMapping/>
  </p:clrMapOvr>
  <mc:AlternateContent xmlns:mc="http://schemas.openxmlformats.org/markup-compatibility/2006" xmlns:p14="http://schemas.microsoft.com/office/powerpoint/2010/main">
    <mc:Choice Requires="p14">
      <p:transition spd="slow" p14:dur="2000" advTm="43168"/>
    </mc:Choice>
    <mc:Fallback xmlns="">
      <p:transition spd="slow" advTm="43168"/>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 scope of Redshift </a:t>
            </a:r>
            <a:r>
              <a:rPr lang="ja-JP" altLang="en-US" sz="3000" dirty="0">
                <a:latin typeface="メイリオ" panose="020B0604030504040204" pitchFamily="50" charset="-128"/>
                <a:ea typeface="メイリオ" panose="020B0604030504040204"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h</a:t>
            </a:r>
            <a:r>
              <a:rPr lang="ja-JP" altLang="en-US" sz="1400" dirty="0">
                <a:latin typeface="メイリオ" panose="020B0604030504040204" pitchFamily="50" charset="-128"/>
                <a:ea typeface="メイリオ" panose="020B0604030504040204" pitchFamily="50" charset="-128"/>
              </a:rPr>
              <a:t>ow to run queries directly to </a:t>
            </a:r>
            <a:r>
              <a:rPr lang="en-US" altLang="ja-JP" sz="1400" dirty="0">
                <a:latin typeface="メイリオ" panose="020B0604030504040204" pitchFamily="50" charset="-128"/>
                <a:ea typeface="メイリオ" panose="020B0604030504040204" pitchFamily="50" charset="-128"/>
              </a:rPr>
              <a:t>S3 </a:t>
            </a:r>
            <a:r>
              <a:rPr lang="ja-JP" altLang="en-US" sz="1400" dirty="0">
                <a:latin typeface="メイリオ" panose="020B0604030504040204" pitchFamily="50" charset="-128"/>
                <a:ea typeface="メイリオ" panose="020B0604030504040204" pitchFamily="50" charset="-128"/>
              </a:rPr>
              <a:t>storage using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Redshift</a:t>
            </a:r>
            <a:r>
              <a:rPr lang="ja-JP" altLang="en-US" sz="1400" dirty="0">
                <a:latin typeface="メイリオ" panose="020B0604030504040204" pitchFamily="50" charset="-128"/>
                <a:ea typeface="メイリオ" panose="020B0604030504040204" pitchFamily="50" charset="-128"/>
              </a:rPr>
              <a:t>.</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 </a:t>
            </a:r>
            <a:r>
              <a:rPr lang="en-US" altLang="ja-JP" dirty="0">
                <a:solidFill>
                  <a:schemeClr val="bg1"/>
                </a:solidFill>
                <a:latin typeface="メイリオ" panose="020B0604030504040204" pitchFamily="50" charset="-128"/>
                <a:ea typeface="メイリオ" panose="020B0604030504040204" pitchFamily="50" charset="-128"/>
              </a:rPr>
              <a:t>Spectrum</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h</a:t>
            </a:r>
            <a:r>
              <a:rPr lang="ja-JP" altLang="en-US" sz="1400" dirty="0">
                <a:latin typeface="メイリオ" panose="020B0604030504040204" pitchFamily="50" charset="-128"/>
                <a:ea typeface="メイリオ" panose="020B0604030504040204" pitchFamily="50" charset="-128"/>
              </a:rPr>
              <a:t>ow to cost-optimize the use of </a:t>
            </a:r>
            <a:r>
              <a:rPr lang="en-US" altLang="ja-JP" sz="1400" dirty="0">
                <a:latin typeface="メイリオ" panose="020B0604030504040204" pitchFamily="50" charset="-128"/>
                <a:ea typeface="メイリオ" panose="020B0604030504040204" pitchFamily="50" charset="-128"/>
              </a:rPr>
              <a:t>Redshift </a:t>
            </a:r>
            <a:r>
              <a:rPr lang="ja-JP" altLang="en-US" sz="1400" dirty="0">
                <a:latin typeface="メイリオ" panose="020B0604030504040204" pitchFamily="50" charset="-128"/>
                <a:ea typeface="メイリオ" panose="020B0604030504040204" pitchFamily="50" charset="-128"/>
              </a:rPr>
              <a:t>nodes.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R</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eserved nodes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5469696"/>
      </p:ext>
    </p:extLst>
  </p:cSld>
  <p:clrMapOvr>
    <a:masterClrMapping/>
  </p:clrMapOvr>
  <mc:AlternateContent xmlns:mc="http://schemas.openxmlformats.org/markup-compatibility/2006" xmlns:p14="http://schemas.microsoft.com/office/powerpoint/2010/main">
    <mc:Choice Requires="p14">
      <p:transition spd="slow" p14:dur="2000" advTm="16257"/>
    </mc:Choice>
    <mc:Fallback xmlns="">
      <p:transition spd="slow" advTm="16257"/>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Select Redshift</a:t>
            </a: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00109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has implemented </a:t>
            </a:r>
            <a:r>
              <a:rPr lang="en-US" altLang="ja-JP" dirty="0">
                <a:latin typeface="メイリオ" panose="020B0604030504040204" pitchFamily="50" charset="-128"/>
                <a:ea typeface="メイリオ" panose="020B0604030504040204" pitchFamily="50" charset="-128"/>
              </a:rPr>
              <a:t>two </a:t>
            </a:r>
            <a:r>
              <a:rPr lang="ja-JP" altLang="en-US" dirty="0">
                <a:latin typeface="メイリオ" panose="020B0604030504040204" pitchFamily="50" charset="-128"/>
                <a:ea typeface="メイリオ" panose="020B0604030504040204" pitchFamily="50" charset="-128"/>
              </a:rPr>
              <a:t>data processing operations utilizing a relational database. </a:t>
            </a:r>
            <a:r>
              <a:rPr lang="en-US" altLang="ja-JP" dirty="0">
                <a:latin typeface="メイリオ" panose="020B0604030504040204" pitchFamily="50" charset="-128"/>
                <a:ea typeface="メイリオ" panose="020B0604030504040204" pitchFamily="50" charset="-128"/>
              </a:rPr>
              <a:t>The first process runs a complex query in a data warehouse that takes hours to complete. </a:t>
            </a: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second </a:t>
            </a:r>
            <a:r>
              <a:rPr lang="ja-JP" altLang="en-US" dirty="0">
                <a:latin typeface="メイリオ" panose="020B0604030504040204" pitchFamily="50" charset="-128"/>
                <a:ea typeface="メイリオ" panose="020B0604030504040204" pitchFamily="50" charset="-128"/>
              </a:rPr>
              <a:t>process involves performing customer data analysis and visualizing it in a dashboard.</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best database that can meet these requirements?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Perform data warehouse processing using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and perform customer data analysis using </a:t>
            </a:r>
            <a:r>
              <a:rPr lang="en-US" altLang="ja-JP" dirty="0">
                <a:latin typeface="メイリオ" panose="020B0604030504040204" pitchFamily="50" charset="-128"/>
                <a:ea typeface="メイリオ" panose="020B0604030504040204" pitchFamily="50" charset="-128"/>
              </a:rPr>
              <a:t>RDS.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 both operational processes using </a:t>
            </a:r>
            <a:r>
              <a:rPr lang="en-US" altLang="ja-JP" dirty="0">
                <a:latin typeface="メイリオ" panose="020B0604030504040204" pitchFamily="50" charset="-128"/>
                <a:ea typeface="メイリオ" panose="020B0604030504040204" pitchFamily="50" charset="-128"/>
              </a:rPr>
              <a:t>Redshift.</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Implementing both operational processes using </a:t>
            </a:r>
            <a:r>
              <a:rPr lang="en-US" altLang="ja-JP" dirty="0">
                <a:latin typeface="メイリオ" panose="020B0604030504040204" pitchFamily="50" charset="-128"/>
                <a:ea typeface="メイリオ" panose="020B0604030504040204" pitchFamily="50" charset="-128"/>
              </a:rPr>
              <a:t>RDS.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Implement both operational processes using </a:t>
            </a:r>
            <a:r>
              <a:rPr lang="en-US" altLang="ja-JP" dirty="0">
                <a:latin typeface="メイリオ" panose="020B0604030504040204" pitchFamily="50" charset="-128"/>
                <a:ea typeface="メイリオ" panose="020B0604030504040204" pitchFamily="50" charset="-128"/>
              </a:rPr>
              <a:t>Aurora.</a:t>
            </a: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4888050"/>
      </p:ext>
    </p:extLst>
  </p:cSld>
  <p:clrMapOvr>
    <a:masterClrMapping/>
  </p:clrMapOvr>
  <mc:AlternateContent xmlns:mc="http://schemas.openxmlformats.org/markup-compatibility/2006" xmlns:p14="http://schemas.microsoft.com/office/powerpoint/2010/main">
    <mc:Choice Requires="p14">
      <p:transition spd="slow" p14:dur="2000" advTm="16719"/>
    </mc:Choice>
    <mc:Fallback xmlns="">
      <p:transition spd="slow" advTm="16719"/>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Redshift</a:t>
            </a:r>
            <a:endParaRPr lang="ja-JP" altLang="en-US" sz="3000" dirty="0">
              <a:solidFill>
                <a:schemeClr val="tx1"/>
              </a:solidFill>
              <a:latin typeface="メイリオ" panose="020B0604030504040204" pitchFamily="50" charset="-128"/>
              <a:ea typeface="メイリオ" panose="020B0604030504040204" pitchFamily="50" charset="-128"/>
            </a:endParaRPr>
          </a:p>
        </p:txBody>
      </p:sp>
      <p:sp>
        <p:nvSpPr>
          <p:cNvPr id="124" name="コンテンツ プレースホルダー 2">
            <a:extLst>
              <a:ext uri="{FF2B5EF4-FFF2-40B4-BE49-F238E27FC236}">
                <a16:creationId xmlns:a16="http://schemas.microsoft.com/office/drawing/2014/main" id="{83709AB2-F603-441F-9429-A765FC262FD0}"/>
              </a:ext>
            </a:extLst>
          </p:cNvPr>
          <p:cNvSpPr txBox="1">
            <a:spLocks/>
          </p:cNvSpPr>
          <p:nvPr/>
        </p:nvSpPr>
        <p:spPr>
          <a:xfrm>
            <a:off x="631222" y="692696"/>
            <a:ext cx="9002298"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Fast, Scalable and Cost-Effective Managed DWH/Data Lake Analysis Services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35F369C6-661B-4F50-AF6A-10D0E0A3284E}"/>
              </a:ext>
            </a:extLst>
          </p:cNvPr>
          <p:cNvSpPr/>
          <p:nvPr/>
        </p:nvSpPr>
        <p:spPr>
          <a:xfrm>
            <a:off x="882046" y="1844824"/>
            <a:ext cx="8141907" cy="4104456"/>
          </a:xfrm>
          <a:prstGeom prst="rect">
            <a:avLst/>
          </a:prstGeom>
          <a:ln>
            <a:solidFill>
              <a:srgbClr val="F0861E"/>
            </a:solidFill>
          </a:ln>
        </p:spPr>
        <p:txBody>
          <a:bodyPr wrap="square">
            <a:noAutofit/>
          </a:bodyPr>
          <a:lstStyle/>
          <a:p>
            <a:pPr marL="342900" indent="-342900">
              <a:lnSpc>
                <a:spcPct val="150000"/>
              </a:lnSpc>
              <a:buFont typeface="Wingdings" panose="05000000000000000000" pitchFamily="2" charset="2"/>
              <a:buChar char="n"/>
            </a:pPr>
            <a:r>
              <a:rPr lang="ja-JP" altLang="en-US" sz="1400" b="0" i="0" dirty="0">
                <a:solidFill>
                  <a:srgbClr val="16191F"/>
                </a:solidFill>
                <a:effectLst/>
                <a:latin typeface="メイリオ" panose="020B0604030504040204" pitchFamily="50" charset="-128"/>
                <a:ea typeface="メイリオ" panose="020B0604030504040204" pitchFamily="50" charset="-128"/>
              </a:rPr>
              <a:t>Starting with hundreds of gigabytes of data and extending to petabytes or more</a:t>
            </a:r>
            <a:endParaRPr lang="en-US" altLang="ja-JP" sz="1400" b="0" i="0" dirty="0">
              <a:solidFill>
                <a:srgbClr val="16191F"/>
              </a:solidFill>
              <a:effectLst/>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Available for less than </a:t>
            </a:r>
            <a:r>
              <a:rPr lang="en-US" altLang="ja-JP" sz="1400" dirty="0">
                <a:latin typeface="メイリオ" panose="020B0604030504040204" pitchFamily="50" charset="-128"/>
                <a:ea typeface="メイリオ" panose="020B0604030504040204" pitchFamily="50" charset="-128"/>
              </a:rPr>
              <a:t>1,000 USD </a:t>
            </a:r>
            <a:r>
              <a:rPr lang="ja-JP" altLang="en-US" sz="1400" dirty="0">
                <a:latin typeface="メイリオ" panose="020B0604030504040204" pitchFamily="50" charset="-128"/>
                <a:ea typeface="メイリオ" panose="020B0604030504040204" pitchFamily="50" charset="-128"/>
              </a:rPr>
              <a:t>per year per terabyte</a:t>
            </a:r>
            <a:endParaRPr lang="en-US" altLang="ja-JP" sz="1400" b="0" i="0" dirty="0">
              <a:solidFill>
                <a:srgbClr val="16191F"/>
              </a:solidFill>
              <a:effectLst/>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n"/>
            </a:pPr>
            <a:r>
              <a:rPr lang="ja-JP" altLang="en-US" sz="1400" dirty="0">
                <a:solidFill>
                  <a:srgbClr val="16191F"/>
                </a:solidFill>
                <a:latin typeface="メイリオ" panose="020B0604030504040204" pitchFamily="50" charset="-128"/>
                <a:ea typeface="メイリオ" panose="020B0604030504040204" pitchFamily="50" charset="-128"/>
              </a:rPr>
              <a:t>Fully managed, with many maintenance tasks such as automatic table maintenance and data placement automated, including automatic workload management</a:t>
            </a:r>
            <a:endParaRPr lang="en-US" altLang="ja-JP" sz="1400" dirty="0">
              <a:solidFill>
                <a:srgbClr val="16191F"/>
              </a:solidFill>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n"/>
            </a:pPr>
            <a:r>
              <a:rPr lang="en-US" altLang="ja-JP" sz="1400" dirty="0">
                <a:solidFill>
                  <a:srgbClr val="16191F"/>
                </a:solidFill>
                <a:latin typeface="メイリオ" panose="020B0604030504040204" pitchFamily="50" charset="-128"/>
                <a:ea typeface="メイリオ" panose="020B0604030504040204" pitchFamily="50" charset="-128"/>
              </a:rPr>
              <a:t>Relational Database which compatible </a:t>
            </a:r>
            <a:r>
              <a:rPr lang="ja-JP" altLang="en-US" sz="1400" dirty="0">
                <a:solidFill>
                  <a:srgbClr val="16191F"/>
                </a:solidFill>
                <a:latin typeface="メイリオ" panose="020B0604030504040204" pitchFamily="50" charset="-128"/>
                <a:ea typeface="メイリオ" panose="020B0604030504040204" pitchFamily="50" charset="-128"/>
              </a:rPr>
              <a:t>PostgreSQL</a:t>
            </a:r>
            <a:r>
              <a:rPr lang="en-US" altLang="ja-JP" sz="1400" dirty="0">
                <a:solidFill>
                  <a:srgbClr val="16191F"/>
                </a:solidFill>
                <a:latin typeface="メイリオ" panose="020B0604030504040204" pitchFamily="50" charset="-128"/>
                <a:ea typeface="メイリオ" panose="020B0604030504040204" pitchFamily="50" charset="-128"/>
              </a:rPr>
              <a:t>, but </a:t>
            </a:r>
            <a:r>
              <a:rPr lang="ja-JP" altLang="en-US" sz="1400" dirty="0">
                <a:solidFill>
                  <a:srgbClr val="16191F"/>
                </a:solidFill>
                <a:latin typeface="メイリオ" panose="020B0604030504040204" pitchFamily="50" charset="-128"/>
                <a:ea typeface="メイリオ" panose="020B0604030504040204" pitchFamily="50" charset="-128"/>
              </a:rPr>
              <a:t>column-oriented data model</a:t>
            </a:r>
            <a:endParaRPr lang="en-US" altLang="ja-JP" sz="1400" dirty="0">
              <a:solidFill>
                <a:srgbClr val="16191F"/>
              </a:solidFill>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n"/>
            </a:pPr>
            <a:r>
              <a:rPr lang="ja-JP" altLang="en-US" sz="1400" dirty="0">
                <a:solidFill>
                  <a:srgbClr val="16191F"/>
                </a:solidFill>
                <a:latin typeface="メイリオ" panose="020B0604030504040204" pitchFamily="50" charset="-128"/>
                <a:ea typeface="メイリオ" panose="020B0604030504040204" pitchFamily="50" charset="-128"/>
              </a:rPr>
              <a:t>Cluster configuration with multiple nodes together. Starts with a single </a:t>
            </a:r>
            <a:r>
              <a:rPr lang="en-US" altLang="ja-JP" sz="1400" dirty="0">
                <a:solidFill>
                  <a:srgbClr val="16191F"/>
                </a:solidFill>
                <a:latin typeface="メイリオ" panose="020B0604030504040204" pitchFamily="50" charset="-128"/>
                <a:ea typeface="メイリオ" panose="020B0604030504040204" pitchFamily="50" charset="-128"/>
              </a:rPr>
              <a:t>AZ</a:t>
            </a:r>
            <a:r>
              <a:rPr lang="ja-JP" altLang="en-US" sz="1400" dirty="0">
                <a:solidFill>
                  <a:srgbClr val="16191F"/>
                </a:solidFill>
                <a:latin typeface="メイリオ" panose="020B0604030504040204" pitchFamily="50" charset="-128"/>
                <a:ea typeface="メイリオ" panose="020B0604030504040204" pitchFamily="50" charset="-128"/>
              </a:rPr>
              <a:t>, no </a:t>
            </a:r>
            <a:r>
              <a:rPr lang="en-US" altLang="ja-JP" sz="1400" dirty="0">
                <a:solidFill>
                  <a:srgbClr val="16191F"/>
                </a:solidFill>
                <a:latin typeface="メイリオ" panose="020B0604030504040204" pitchFamily="50" charset="-128"/>
                <a:ea typeface="メイリオ" panose="020B0604030504040204" pitchFamily="50" charset="-128"/>
              </a:rPr>
              <a:t>multi-AZ </a:t>
            </a:r>
            <a:r>
              <a:rPr lang="ja-JP" altLang="en-US" sz="1400" dirty="0">
                <a:solidFill>
                  <a:srgbClr val="16191F"/>
                </a:solidFill>
                <a:latin typeface="メイリオ" panose="020B0604030504040204" pitchFamily="50" charset="-128"/>
                <a:ea typeface="メイリオ" panose="020B0604030504040204" pitchFamily="50" charset="-128"/>
              </a:rPr>
              <a:t>configuration</a:t>
            </a:r>
            <a:endParaRPr lang="en-US" altLang="ja-JP" sz="1400" dirty="0">
              <a:solidFill>
                <a:srgbClr val="16191F"/>
              </a:solidFill>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Up to </a:t>
            </a:r>
            <a:r>
              <a:rPr lang="en-US" altLang="ja-JP" sz="1400" dirty="0">
                <a:latin typeface="メイリオ" panose="020B0604030504040204" pitchFamily="50" charset="-128"/>
                <a:ea typeface="メイリオ" panose="020B0604030504040204" pitchFamily="50" charset="-128"/>
              </a:rPr>
              <a:t>three </a:t>
            </a:r>
            <a:r>
              <a:rPr lang="ja-JP" altLang="en-US" sz="1400" dirty="0">
                <a:latin typeface="メイリオ" panose="020B0604030504040204" pitchFamily="50" charset="-128"/>
                <a:ea typeface="メイリオ" panose="020B0604030504040204" pitchFamily="50" charset="-128"/>
              </a:rPr>
              <a:t>times the performance of other cloud data warehouses in </a:t>
            </a:r>
            <a:r>
              <a:rPr lang="en-US" altLang="ja-JP" sz="1400" dirty="0">
                <a:latin typeface="メイリオ" panose="020B0604030504040204" pitchFamily="50" charset="-128"/>
                <a:ea typeface="メイリオ" panose="020B0604030504040204" pitchFamily="50" charset="-128"/>
              </a:rPr>
              <a:t>RA3 </a:t>
            </a:r>
            <a:r>
              <a:rPr lang="ja-JP" altLang="en-US" sz="1400" dirty="0">
                <a:latin typeface="メイリオ" panose="020B0604030504040204" pitchFamily="50" charset="-128"/>
                <a:ea typeface="メイリオ" panose="020B0604030504040204" pitchFamily="50" charset="-128"/>
              </a:rPr>
              <a:t>instances</a:t>
            </a:r>
          </a:p>
          <a:p>
            <a:pPr marL="342900" indent="-342900">
              <a:lnSpc>
                <a:spcPct val="150000"/>
              </a:lnSpc>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Distributed caching with </a:t>
            </a:r>
            <a:r>
              <a:rPr lang="en-US" altLang="ja-JP" sz="1400" dirty="0">
                <a:latin typeface="メイリオ" panose="020B0604030504040204" pitchFamily="50" charset="-128"/>
                <a:ea typeface="メイリオ" panose="020B0604030504040204" pitchFamily="50" charset="-128"/>
              </a:rPr>
              <a:t>AQUA makes Redshift </a:t>
            </a:r>
            <a:r>
              <a:rPr lang="ja-JP" altLang="en-US" sz="1400" dirty="0">
                <a:latin typeface="メイリオ" panose="020B0604030504040204" pitchFamily="50" charset="-128"/>
                <a:ea typeface="メイリオ" panose="020B0604030504040204" pitchFamily="50" charset="-128"/>
              </a:rPr>
              <a:t>run up to </a:t>
            </a:r>
            <a:r>
              <a:rPr lang="en-US" altLang="ja-JP" sz="1400" dirty="0">
                <a:latin typeface="メイリオ" panose="020B0604030504040204" pitchFamily="50" charset="-128"/>
                <a:ea typeface="メイリオ" panose="020B0604030504040204" pitchFamily="50" charset="-128"/>
              </a:rPr>
              <a:t>10 </a:t>
            </a:r>
            <a:r>
              <a:rPr lang="ja-JP" altLang="en-US" sz="1400" dirty="0">
                <a:latin typeface="メイリオ" panose="020B0604030504040204" pitchFamily="50" charset="-128"/>
                <a:ea typeface="メイリオ" panose="020B0604030504040204" pitchFamily="50" charset="-128"/>
              </a:rPr>
              <a:t>times faster than other cloud data warehouses</a:t>
            </a:r>
          </a:p>
        </p:txBody>
      </p:sp>
    </p:spTree>
    <p:extLst>
      <p:ext uri="{BB962C8B-B14F-4D97-AF65-F5344CB8AC3E}">
        <p14:creationId xmlns:p14="http://schemas.microsoft.com/office/powerpoint/2010/main" val="2166491082"/>
      </p:ext>
    </p:extLst>
  </p:cSld>
  <p:clrMapOvr>
    <a:masterClrMapping/>
  </p:clrMapOvr>
  <p:transition advTm="127865"/>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Data Lake</a:t>
            </a:r>
          </a:p>
        </p:txBody>
      </p:sp>
      <p:sp>
        <p:nvSpPr>
          <p:cNvPr id="10" name="コンテンツ プレースホルダー 2">
            <a:extLst>
              <a:ext uri="{FF2B5EF4-FFF2-40B4-BE49-F238E27FC236}">
                <a16:creationId xmlns:a16="http://schemas.microsoft.com/office/drawing/2014/main" id="{2AB4E622-0E3E-434A-8D94-78CF63404C03}"/>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can be used as a hub of data </a:t>
            </a:r>
            <a:r>
              <a:rPr lang="en-US" altLang="ja-JP" sz="2400" dirty="0">
                <a:solidFill>
                  <a:srgbClr val="002060"/>
                </a:solidFill>
                <a:latin typeface="メイリオ" panose="020B0604030504040204" pitchFamily="50" charset="-128"/>
                <a:ea typeface="メイリオ" panose="020B0604030504040204" pitchFamily="50" charset="-128"/>
              </a:rPr>
              <a:t>analysis</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in a</a:t>
            </a:r>
            <a:r>
              <a:rPr lang="ja-JP" altLang="en-US" sz="2400" dirty="0">
                <a:solidFill>
                  <a:srgbClr val="002060"/>
                </a:solidFill>
                <a:latin typeface="メイリオ" panose="020B0604030504040204" pitchFamily="50" charset="-128"/>
                <a:ea typeface="メイリオ" panose="020B0604030504040204" pitchFamily="50" charset="-128"/>
              </a:rPr>
              <a:t> data lake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6ADB44D-0456-45DC-9018-A96DA3A859CD}"/>
              </a:ext>
            </a:extLst>
          </p:cNvPr>
          <p:cNvSpPr/>
          <p:nvPr/>
        </p:nvSpPr>
        <p:spPr>
          <a:xfrm>
            <a:off x="7870914" y="2265074"/>
            <a:ext cx="1547951" cy="910481"/>
          </a:xfrm>
          <a:prstGeom prst="rect">
            <a:avLst/>
          </a:prstGeom>
          <a:solidFill>
            <a:schemeClr val="bg1"/>
          </a:solidFill>
          <a:ln>
            <a:solidFill>
              <a:srgbClr val="002060"/>
            </a:solidFill>
          </a:ln>
          <a:effectLst>
            <a:outerShdw blurRad="50800" dist="38100" dir="2700000" sx="1000" sy="1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t" anchorCtr="0"/>
          <a:lstStyle/>
          <a:p>
            <a:pPr algn="ctr"/>
            <a:r>
              <a:rPr lang="ja-JP" altLang="en-US" sz="1200" dirty="0">
                <a:solidFill>
                  <a:srgbClr val="002060"/>
                </a:solidFill>
                <a:latin typeface="Meiryo" charset="-128"/>
                <a:ea typeface="Meiryo" charset="-128"/>
                <a:cs typeface="Meiryo" charset="-128"/>
              </a:rPr>
              <a:t>BI/</a:t>
            </a:r>
            <a:endParaRPr lang="en-US" altLang="ja-JP" sz="1200" dirty="0">
              <a:solidFill>
                <a:srgbClr val="002060"/>
              </a:solidFill>
              <a:latin typeface="Meiryo" charset="-128"/>
              <a:ea typeface="Meiryo" charset="-128"/>
              <a:cs typeface="Meiryo" charset="-128"/>
            </a:endParaRPr>
          </a:p>
          <a:p>
            <a:pPr algn="ctr"/>
            <a:r>
              <a:rPr lang="ja-JP" altLang="en-US" sz="1200" dirty="0">
                <a:solidFill>
                  <a:srgbClr val="002060"/>
                </a:solidFill>
                <a:latin typeface="Meiryo" charset="-128"/>
                <a:ea typeface="Meiryo" charset="-128"/>
                <a:cs typeface="Meiryo" charset="-128"/>
              </a:rPr>
              <a:t>Data Visualization</a:t>
            </a:r>
          </a:p>
        </p:txBody>
      </p:sp>
      <p:sp>
        <p:nvSpPr>
          <p:cNvPr id="8" name="正方形/長方形 7">
            <a:extLst>
              <a:ext uri="{FF2B5EF4-FFF2-40B4-BE49-F238E27FC236}">
                <a16:creationId xmlns:a16="http://schemas.microsoft.com/office/drawing/2014/main" id="{0319A05B-F750-492D-955D-59B0867440B6}"/>
              </a:ext>
            </a:extLst>
          </p:cNvPr>
          <p:cNvSpPr/>
          <p:nvPr/>
        </p:nvSpPr>
        <p:spPr>
          <a:xfrm>
            <a:off x="7870914" y="3667243"/>
            <a:ext cx="1547951" cy="906653"/>
          </a:xfrm>
          <a:prstGeom prst="rect">
            <a:avLst/>
          </a:prstGeom>
          <a:solidFill>
            <a:schemeClr val="bg1"/>
          </a:solidFill>
          <a:ln>
            <a:solidFill>
              <a:srgbClr val="002060"/>
            </a:solidFill>
          </a:ln>
          <a:effectLst>
            <a:outerShdw blurRad="50800" dist="38100" dir="2700000" sx="1000" sy="1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t" anchorCtr="0"/>
          <a:lstStyle/>
          <a:p>
            <a:pPr algn="ctr"/>
            <a:r>
              <a:rPr lang="ja-JP" altLang="en-US" sz="1200" dirty="0">
                <a:solidFill>
                  <a:srgbClr val="002060"/>
                </a:solidFill>
                <a:latin typeface="Meiryo" charset="-128"/>
                <a:ea typeface="Meiryo" charset="-128"/>
                <a:cs typeface="Meiryo" charset="-128"/>
              </a:rPr>
              <a:t>AI/</a:t>
            </a:r>
            <a:endParaRPr lang="en-US" altLang="ja-JP" sz="1200" dirty="0">
              <a:solidFill>
                <a:srgbClr val="002060"/>
              </a:solidFill>
              <a:latin typeface="Meiryo" charset="-128"/>
              <a:ea typeface="Meiryo" charset="-128"/>
              <a:cs typeface="Meiryo" charset="-128"/>
            </a:endParaRPr>
          </a:p>
          <a:p>
            <a:pPr algn="ctr"/>
            <a:r>
              <a:rPr lang="ja-JP" altLang="en-US" sz="1200" dirty="0">
                <a:solidFill>
                  <a:srgbClr val="002060"/>
                </a:solidFill>
                <a:latin typeface="Meiryo" charset="-128"/>
                <a:ea typeface="Meiryo" charset="-128"/>
                <a:cs typeface="Meiryo" charset="-128"/>
              </a:rPr>
              <a:t>Machine Learning </a:t>
            </a:r>
            <a:br>
              <a:rPr lang="en-US" altLang="ja-JP" sz="1200" dirty="0">
                <a:solidFill>
                  <a:srgbClr val="002060"/>
                </a:solidFill>
                <a:latin typeface="Meiryo" charset="-128"/>
                <a:ea typeface="Meiryo" charset="-128"/>
                <a:cs typeface="Meiryo" charset="-128"/>
              </a:rPr>
            </a:br>
            <a:r>
              <a:rPr lang="ja-JP" altLang="en-US" sz="1200" dirty="0">
                <a:solidFill>
                  <a:srgbClr val="002060"/>
                </a:solidFill>
                <a:latin typeface="Meiryo" charset="-128"/>
                <a:ea typeface="Meiryo" charset="-128"/>
                <a:cs typeface="Meiryo" charset="-128"/>
              </a:rPr>
              <a:t>Analysis</a:t>
            </a:r>
          </a:p>
        </p:txBody>
      </p:sp>
      <p:pic>
        <p:nvPicPr>
          <p:cNvPr id="9" name="図 8">
            <a:extLst>
              <a:ext uri="{FF2B5EF4-FFF2-40B4-BE49-F238E27FC236}">
                <a16:creationId xmlns:a16="http://schemas.microsoft.com/office/drawing/2014/main" id="{68AB050D-9E41-46EC-8311-A3792291D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1312" y="2709444"/>
            <a:ext cx="1547952" cy="787012"/>
          </a:xfrm>
          <a:prstGeom prst="rect">
            <a:avLst/>
          </a:prstGeom>
        </p:spPr>
      </p:pic>
      <p:pic>
        <p:nvPicPr>
          <p:cNvPr id="11" name="図 10">
            <a:extLst>
              <a:ext uri="{FF2B5EF4-FFF2-40B4-BE49-F238E27FC236}">
                <a16:creationId xmlns:a16="http://schemas.microsoft.com/office/drawing/2014/main" id="{4CEB3728-A576-4E31-AA8E-043C251169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5776" y="4302837"/>
            <a:ext cx="1139024" cy="588021"/>
          </a:xfrm>
          <a:prstGeom prst="rect">
            <a:avLst/>
          </a:prstGeom>
        </p:spPr>
      </p:pic>
      <p:sp>
        <p:nvSpPr>
          <p:cNvPr id="12" name="正方形/長方形 11">
            <a:extLst>
              <a:ext uri="{FF2B5EF4-FFF2-40B4-BE49-F238E27FC236}">
                <a16:creationId xmlns:a16="http://schemas.microsoft.com/office/drawing/2014/main" id="{FC11C594-2C7D-4B31-BFC1-00085F285693}"/>
              </a:ext>
            </a:extLst>
          </p:cNvPr>
          <p:cNvSpPr/>
          <p:nvPr/>
        </p:nvSpPr>
        <p:spPr>
          <a:xfrm>
            <a:off x="1848656" y="2457507"/>
            <a:ext cx="1072444" cy="828000"/>
          </a:xfrm>
          <a:prstGeom prst="rect">
            <a:avLst/>
          </a:prstGeom>
          <a:solidFill>
            <a:schemeClr val="bg1"/>
          </a:solidFill>
          <a:ln>
            <a:solidFill>
              <a:srgbClr val="002060"/>
            </a:solidFill>
          </a:ln>
          <a:effectLst>
            <a:outerShdw blurRad="50800" dist="38100" dir="2700000" sx="1000" sy="1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200" b="1" dirty="0">
                <a:solidFill>
                  <a:srgbClr val="002060"/>
                </a:solidFill>
                <a:latin typeface="Meiryo" charset="-128"/>
                <a:ea typeface="Meiryo" charset="-128"/>
                <a:cs typeface="Meiryo" charset="-128"/>
              </a:rPr>
              <a:t>Structured</a:t>
            </a:r>
            <a:endParaRPr lang="en-US" altLang="ja-JP" sz="1200" b="1" dirty="0">
              <a:solidFill>
                <a:srgbClr val="002060"/>
              </a:solidFill>
              <a:latin typeface="Meiryo" charset="-128"/>
              <a:ea typeface="Meiryo" charset="-128"/>
              <a:cs typeface="Meiryo" charset="-128"/>
            </a:endParaRPr>
          </a:p>
          <a:p>
            <a:pPr algn="ctr"/>
            <a:r>
              <a:rPr lang="ja-JP" altLang="en-US" sz="1200" b="1" dirty="0">
                <a:solidFill>
                  <a:srgbClr val="002060"/>
                </a:solidFill>
                <a:latin typeface="Meiryo" charset="-128"/>
                <a:ea typeface="Meiryo" charset="-128"/>
                <a:cs typeface="Meiryo" charset="-128"/>
              </a:rPr>
              <a:t>Data</a:t>
            </a:r>
            <a:endParaRPr lang="en-US" altLang="ja-JP" sz="1200" dirty="0">
              <a:solidFill>
                <a:srgbClr val="002060"/>
              </a:solidFill>
              <a:latin typeface="Meiryo" charset="-128"/>
              <a:ea typeface="Meiryo" charset="-128"/>
              <a:cs typeface="Meiryo" charset="-128"/>
            </a:endParaRPr>
          </a:p>
        </p:txBody>
      </p:sp>
      <p:sp>
        <p:nvSpPr>
          <p:cNvPr id="15" name="正方形/長方形 14">
            <a:extLst>
              <a:ext uri="{FF2B5EF4-FFF2-40B4-BE49-F238E27FC236}">
                <a16:creationId xmlns:a16="http://schemas.microsoft.com/office/drawing/2014/main" id="{C88BFC5D-D766-4272-9A95-04BF4243B886}"/>
              </a:ext>
            </a:extLst>
          </p:cNvPr>
          <p:cNvSpPr/>
          <p:nvPr/>
        </p:nvSpPr>
        <p:spPr>
          <a:xfrm>
            <a:off x="1848656" y="3729589"/>
            <a:ext cx="1072444" cy="828000"/>
          </a:xfrm>
          <a:prstGeom prst="rect">
            <a:avLst/>
          </a:prstGeom>
          <a:solidFill>
            <a:schemeClr val="bg1"/>
          </a:solidFill>
          <a:ln>
            <a:solidFill>
              <a:srgbClr val="002060"/>
            </a:solidFill>
          </a:ln>
          <a:effectLst>
            <a:outerShdw blurRad="50800" dist="38100" dir="2700000" sx="1000" sy="1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200" b="1" dirty="0">
                <a:solidFill>
                  <a:srgbClr val="002060"/>
                </a:solidFill>
                <a:latin typeface="Meiryo" charset="-128"/>
                <a:ea typeface="Meiryo" charset="-128"/>
                <a:cs typeface="Meiryo" charset="-128"/>
              </a:rPr>
              <a:t>Semi-</a:t>
            </a:r>
            <a:br>
              <a:rPr lang="en-US" altLang="ja-JP" sz="1200" b="1" dirty="0">
                <a:solidFill>
                  <a:srgbClr val="002060"/>
                </a:solidFill>
                <a:latin typeface="Meiryo" charset="-128"/>
                <a:ea typeface="Meiryo" charset="-128"/>
                <a:cs typeface="Meiryo" charset="-128"/>
              </a:rPr>
            </a:br>
            <a:r>
              <a:rPr lang="ja-JP" altLang="en-US" sz="1200" b="1" dirty="0">
                <a:solidFill>
                  <a:srgbClr val="002060"/>
                </a:solidFill>
                <a:latin typeface="Meiryo" charset="-128"/>
                <a:ea typeface="Meiryo" charset="-128"/>
                <a:cs typeface="Meiryo" charset="-128"/>
              </a:rPr>
              <a:t>structured</a:t>
            </a:r>
            <a:endParaRPr lang="en-US" altLang="ja-JP" sz="1200" b="1" dirty="0">
              <a:solidFill>
                <a:srgbClr val="002060"/>
              </a:solidFill>
              <a:latin typeface="Meiryo" charset="-128"/>
              <a:ea typeface="Meiryo" charset="-128"/>
              <a:cs typeface="Meiryo" charset="-128"/>
            </a:endParaRPr>
          </a:p>
          <a:p>
            <a:pPr algn="ctr"/>
            <a:r>
              <a:rPr lang="ja-JP" altLang="en-US" sz="1200" b="1" dirty="0">
                <a:solidFill>
                  <a:srgbClr val="002060"/>
                </a:solidFill>
                <a:latin typeface="Meiryo" charset="-128"/>
                <a:ea typeface="Meiryo" charset="-128"/>
                <a:cs typeface="Meiryo" charset="-128"/>
              </a:rPr>
              <a:t>Data</a:t>
            </a:r>
            <a:endParaRPr lang="en-US" altLang="ja-JP" sz="1200" dirty="0">
              <a:solidFill>
                <a:srgbClr val="002060"/>
              </a:solidFill>
              <a:latin typeface="Meiryo" charset="-128"/>
              <a:ea typeface="Meiryo" charset="-128"/>
              <a:cs typeface="Meiryo" charset="-128"/>
            </a:endParaRPr>
          </a:p>
        </p:txBody>
      </p:sp>
      <p:sp>
        <p:nvSpPr>
          <p:cNvPr id="17" name="正方形/長方形 16">
            <a:extLst>
              <a:ext uri="{FF2B5EF4-FFF2-40B4-BE49-F238E27FC236}">
                <a16:creationId xmlns:a16="http://schemas.microsoft.com/office/drawing/2014/main" id="{42A06F72-93D6-4B78-8227-50E0187B5FBA}"/>
              </a:ext>
            </a:extLst>
          </p:cNvPr>
          <p:cNvSpPr/>
          <p:nvPr/>
        </p:nvSpPr>
        <p:spPr bwMode="auto">
          <a:xfrm>
            <a:off x="3087379" y="3489210"/>
            <a:ext cx="2145906" cy="3140190"/>
          </a:xfrm>
          <a:prstGeom prst="rect">
            <a:avLst/>
          </a:prstGeom>
          <a:solidFill>
            <a:schemeClr val="bg2">
              <a:lumMod val="10000"/>
              <a:lumOff val="9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テキスト ボックス 18">
            <a:extLst>
              <a:ext uri="{FF2B5EF4-FFF2-40B4-BE49-F238E27FC236}">
                <a16:creationId xmlns:a16="http://schemas.microsoft.com/office/drawing/2014/main" id="{4A65A8F1-708F-42F7-8F9A-8498FBA0BCD2}"/>
              </a:ext>
            </a:extLst>
          </p:cNvPr>
          <p:cNvSpPr txBox="1"/>
          <p:nvPr/>
        </p:nvSpPr>
        <p:spPr>
          <a:xfrm>
            <a:off x="3478426" y="3518131"/>
            <a:ext cx="1707190" cy="338554"/>
          </a:xfrm>
          <a:prstGeom prst="rect">
            <a:avLst/>
          </a:prstGeom>
          <a:noFill/>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Data Lake</a:t>
            </a:r>
          </a:p>
        </p:txBody>
      </p:sp>
      <p:sp>
        <p:nvSpPr>
          <p:cNvPr id="21" name="円柱 20">
            <a:extLst>
              <a:ext uri="{FF2B5EF4-FFF2-40B4-BE49-F238E27FC236}">
                <a16:creationId xmlns:a16="http://schemas.microsoft.com/office/drawing/2014/main" id="{D269EE04-EDC1-4840-97E2-FBE189FB9952}"/>
              </a:ext>
            </a:extLst>
          </p:cNvPr>
          <p:cNvSpPr/>
          <p:nvPr/>
        </p:nvSpPr>
        <p:spPr>
          <a:xfrm>
            <a:off x="3504857" y="2496850"/>
            <a:ext cx="1329081" cy="838366"/>
          </a:xfrm>
          <a:prstGeom prst="can">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ja-JP" sz="1800" dirty="0">
                <a:solidFill>
                  <a:srgbClr val="FFFFFF"/>
                </a:solidFill>
                <a:latin typeface="メイリオ" panose="020B0604030504040204" pitchFamily="50" charset="-128"/>
                <a:ea typeface="メイリオ" panose="020B0604030504040204" pitchFamily="50" charset="-128"/>
                <a:cs typeface="メイリオ"/>
              </a:rPr>
              <a:t>Redshift</a:t>
            </a:r>
          </a:p>
        </p:txBody>
      </p:sp>
      <p:sp>
        <p:nvSpPr>
          <p:cNvPr id="22" name="正方形/長方形 21">
            <a:extLst>
              <a:ext uri="{FF2B5EF4-FFF2-40B4-BE49-F238E27FC236}">
                <a16:creationId xmlns:a16="http://schemas.microsoft.com/office/drawing/2014/main" id="{3E2555A4-3E20-4D4D-8C0E-B737DA2480EB}"/>
              </a:ext>
            </a:extLst>
          </p:cNvPr>
          <p:cNvSpPr/>
          <p:nvPr/>
        </p:nvSpPr>
        <p:spPr bwMode="auto">
          <a:xfrm>
            <a:off x="3046378" y="2393604"/>
            <a:ext cx="325652" cy="1003432"/>
          </a:xfrm>
          <a:prstGeom prst="rect">
            <a:avLst/>
          </a:prstGeom>
          <a:solidFill>
            <a:srgbClr val="3366CC"/>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ETL</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3" name="矢印: 下 22">
            <a:extLst>
              <a:ext uri="{FF2B5EF4-FFF2-40B4-BE49-F238E27FC236}">
                <a16:creationId xmlns:a16="http://schemas.microsoft.com/office/drawing/2014/main" id="{B0B1DB21-1977-4379-8925-6107D7E8F3A5}"/>
              </a:ext>
            </a:extLst>
          </p:cNvPr>
          <p:cNvSpPr/>
          <p:nvPr/>
        </p:nvSpPr>
        <p:spPr bwMode="auto">
          <a:xfrm rot="16200000">
            <a:off x="2634832" y="2787523"/>
            <a:ext cx="648072" cy="257022"/>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4" name="矢印: 下 23">
            <a:extLst>
              <a:ext uri="{FF2B5EF4-FFF2-40B4-BE49-F238E27FC236}">
                <a16:creationId xmlns:a16="http://schemas.microsoft.com/office/drawing/2014/main" id="{5D0DD11C-320A-4B5D-B3BB-2345B91527AC}"/>
              </a:ext>
            </a:extLst>
          </p:cNvPr>
          <p:cNvSpPr/>
          <p:nvPr/>
        </p:nvSpPr>
        <p:spPr bwMode="auto">
          <a:xfrm rot="16200000">
            <a:off x="3135504" y="2787523"/>
            <a:ext cx="648072" cy="257022"/>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5" name="正方形/長方形 24">
            <a:extLst>
              <a:ext uri="{FF2B5EF4-FFF2-40B4-BE49-F238E27FC236}">
                <a16:creationId xmlns:a16="http://schemas.microsoft.com/office/drawing/2014/main" id="{C9EC1524-AF5E-4C23-AA17-26D8E7753F3D}"/>
              </a:ext>
            </a:extLst>
          </p:cNvPr>
          <p:cNvSpPr/>
          <p:nvPr/>
        </p:nvSpPr>
        <p:spPr>
          <a:xfrm>
            <a:off x="7870914" y="5042627"/>
            <a:ext cx="1547951" cy="906653"/>
          </a:xfrm>
          <a:prstGeom prst="rect">
            <a:avLst/>
          </a:prstGeom>
          <a:solidFill>
            <a:schemeClr val="bg1"/>
          </a:solidFill>
          <a:ln>
            <a:solidFill>
              <a:srgbClr val="002060"/>
            </a:solidFill>
          </a:ln>
          <a:effectLst>
            <a:outerShdw blurRad="50800" dist="38100" dir="2700000" sx="1000" sy="1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t" anchorCtr="0"/>
          <a:lstStyle/>
          <a:p>
            <a:pPr algn="ctr"/>
            <a:r>
              <a:rPr lang="ja-JP" altLang="en-US" sz="1200" dirty="0">
                <a:solidFill>
                  <a:srgbClr val="002060"/>
                </a:solidFill>
                <a:latin typeface="Meiryo" charset="-128"/>
                <a:ea typeface="Meiryo" charset="-128"/>
                <a:cs typeface="Meiryo" charset="-128"/>
              </a:rPr>
              <a:t>Chatbot/Chatbot</a:t>
            </a:r>
            <a:endParaRPr lang="en-US" altLang="ja-JP" sz="1200" dirty="0">
              <a:solidFill>
                <a:srgbClr val="002060"/>
              </a:solidFill>
              <a:latin typeface="Meiryo" charset="-128"/>
              <a:ea typeface="Meiryo" charset="-128"/>
              <a:cs typeface="Meiryo" charset="-128"/>
            </a:endParaRPr>
          </a:p>
          <a:p>
            <a:pPr algn="ctr"/>
            <a:r>
              <a:rPr lang="ja-JP" altLang="en-US" sz="1200" dirty="0">
                <a:solidFill>
                  <a:srgbClr val="002060"/>
                </a:solidFill>
                <a:latin typeface="Meiryo" charset="-128"/>
                <a:ea typeface="Meiryo" charset="-128"/>
                <a:cs typeface="Meiryo" charset="-128"/>
              </a:rPr>
              <a:t>Smart Speaker</a:t>
            </a:r>
          </a:p>
        </p:txBody>
      </p:sp>
      <p:sp>
        <p:nvSpPr>
          <p:cNvPr id="26" name="二等辺三角形 25">
            <a:extLst>
              <a:ext uri="{FF2B5EF4-FFF2-40B4-BE49-F238E27FC236}">
                <a16:creationId xmlns:a16="http://schemas.microsoft.com/office/drawing/2014/main" id="{F5027634-83A0-4F54-91C4-7951BBFF92EA}"/>
              </a:ext>
            </a:extLst>
          </p:cNvPr>
          <p:cNvSpPr/>
          <p:nvPr/>
        </p:nvSpPr>
        <p:spPr bwMode="auto">
          <a:xfrm rot="5400000">
            <a:off x="6278840" y="3947781"/>
            <a:ext cx="2880320" cy="216024"/>
          </a:xfrm>
          <a:prstGeom prst="triangle">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8" name="矢印: 下 27">
            <a:extLst>
              <a:ext uri="{FF2B5EF4-FFF2-40B4-BE49-F238E27FC236}">
                <a16:creationId xmlns:a16="http://schemas.microsoft.com/office/drawing/2014/main" id="{EC754649-39D8-49F8-9049-CB4C31D3DB56}"/>
              </a:ext>
            </a:extLst>
          </p:cNvPr>
          <p:cNvSpPr/>
          <p:nvPr/>
        </p:nvSpPr>
        <p:spPr bwMode="auto">
          <a:xfrm rot="10800000">
            <a:off x="3814659" y="3212819"/>
            <a:ext cx="648072" cy="31594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9" name="正方形/長方形 28">
            <a:extLst>
              <a:ext uri="{FF2B5EF4-FFF2-40B4-BE49-F238E27FC236}">
                <a16:creationId xmlns:a16="http://schemas.microsoft.com/office/drawing/2014/main" id="{80182644-F19B-47A8-AE6B-4D0A0D0F4D05}"/>
              </a:ext>
            </a:extLst>
          </p:cNvPr>
          <p:cNvSpPr/>
          <p:nvPr/>
        </p:nvSpPr>
        <p:spPr bwMode="auto">
          <a:xfrm>
            <a:off x="5549915" y="2934341"/>
            <a:ext cx="1683897" cy="698884"/>
          </a:xfrm>
          <a:prstGeom prst="rect">
            <a:avLst/>
          </a:prstGeom>
          <a:solidFill>
            <a:srgbClr val="3366CC"/>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OLAP</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D75EE142-F73C-4E01-B383-07F41F245B56}"/>
              </a:ext>
            </a:extLst>
          </p:cNvPr>
          <p:cNvSpPr/>
          <p:nvPr/>
        </p:nvSpPr>
        <p:spPr bwMode="auto">
          <a:xfrm>
            <a:off x="5549915" y="4014461"/>
            <a:ext cx="1683897" cy="698884"/>
          </a:xfrm>
          <a:prstGeom prst="rect">
            <a:avLst/>
          </a:prstGeom>
          <a:solidFill>
            <a:srgbClr val="3366CC"/>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ETL</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b="1" dirty="0">
                <a:solidFill>
                  <a:schemeClr val="bg1"/>
                </a:solidFill>
                <a:latin typeface="メイリオ" panose="020B0604030504040204" pitchFamily="50" charset="-128"/>
                <a:ea typeface="メイリオ" panose="020B0604030504040204" pitchFamily="50" charset="-128"/>
              </a:rPr>
              <a:t>Amazon Glue</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31" name="正方形/長方形 30">
            <a:extLst>
              <a:ext uri="{FF2B5EF4-FFF2-40B4-BE49-F238E27FC236}">
                <a16:creationId xmlns:a16="http://schemas.microsoft.com/office/drawing/2014/main" id="{5CE83F50-2FF1-422A-BB40-3CAEE8552A6B}"/>
              </a:ext>
            </a:extLst>
          </p:cNvPr>
          <p:cNvSpPr/>
          <p:nvPr/>
        </p:nvSpPr>
        <p:spPr bwMode="auto">
          <a:xfrm>
            <a:off x="5549915" y="5094581"/>
            <a:ext cx="1683897" cy="698884"/>
          </a:xfrm>
          <a:prstGeom prst="rect">
            <a:avLst/>
          </a:prstGeom>
          <a:solidFill>
            <a:srgbClr val="3366CC"/>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Amazon EMR</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32" name="矢印: 下 31">
            <a:extLst>
              <a:ext uri="{FF2B5EF4-FFF2-40B4-BE49-F238E27FC236}">
                <a16:creationId xmlns:a16="http://schemas.microsoft.com/office/drawing/2014/main" id="{2875AAB7-7A17-4A3B-8FD5-EBCCEBA2E37B}"/>
              </a:ext>
            </a:extLst>
          </p:cNvPr>
          <p:cNvSpPr/>
          <p:nvPr/>
        </p:nvSpPr>
        <p:spPr bwMode="auto">
          <a:xfrm rot="16200000">
            <a:off x="2669148" y="3998606"/>
            <a:ext cx="648072" cy="325653"/>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3" name="円柱 32">
            <a:extLst>
              <a:ext uri="{FF2B5EF4-FFF2-40B4-BE49-F238E27FC236}">
                <a16:creationId xmlns:a16="http://schemas.microsoft.com/office/drawing/2014/main" id="{DA93FF2B-01F2-4CFD-992B-19FC9987ADEB}"/>
              </a:ext>
            </a:extLst>
          </p:cNvPr>
          <p:cNvSpPr/>
          <p:nvPr/>
        </p:nvSpPr>
        <p:spPr>
          <a:xfrm>
            <a:off x="1871584" y="3024102"/>
            <a:ext cx="953480" cy="504056"/>
          </a:xfrm>
          <a:prstGeom prst="can">
            <a:avLst/>
          </a:prstGeom>
          <a:solidFill>
            <a:srgbClr val="0070C0"/>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100" dirty="0">
                <a:solidFill>
                  <a:srgbClr val="FFFFFF"/>
                </a:solidFill>
                <a:latin typeface="メイリオ" panose="020B0604030504040204" pitchFamily="50" charset="-128"/>
                <a:ea typeface="メイリオ" panose="020B0604030504040204" pitchFamily="50" charset="-128"/>
                <a:cs typeface="メイリオ"/>
              </a:rPr>
              <a:t>Business </a:t>
            </a:r>
            <a:r>
              <a:rPr lang="en-US" altLang="ja-JP" sz="1100" dirty="0">
                <a:solidFill>
                  <a:srgbClr val="FFFFFF"/>
                </a:solidFill>
                <a:latin typeface="メイリオ" panose="020B0604030504040204" pitchFamily="50" charset="-128"/>
                <a:ea typeface="メイリオ" panose="020B0604030504040204" pitchFamily="50" charset="-128"/>
                <a:cs typeface="メイリオ"/>
              </a:rPr>
              <a:t>DB</a:t>
            </a:r>
          </a:p>
        </p:txBody>
      </p:sp>
      <p:sp>
        <p:nvSpPr>
          <p:cNvPr id="34" name="円柱 33">
            <a:extLst>
              <a:ext uri="{FF2B5EF4-FFF2-40B4-BE49-F238E27FC236}">
                <a16:creationId xmlns:a16="http://schemas.microsoft.com/office/drawing/2014/main" id="{8D979B06-42F9-45C3-80C6-C502C0C5642C}"/>
              </a:ext>
            </a:extLst>
          </p:cNvPr>
          <p:cNvSpPr/>
          <p:nvPr/>
        </p:nvSpPr>
        <p:spPr>
          <a:xfrm>
            <a:off x="5559949" y="2135861"/>
            <a:ext cx="1584954" cy="504056"/>
          </a:xfrm>
          <a:prstGeom prst="can">
            <a:avLst/>
          </a:prstGeom>
          <a:solidFill>
            <a:srgbClr val="0070C0"/>
          </a:solidFill>
          <a:ln>
            <a:noFill/>
          </a:ln>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800" dirty="0">
                <a:solidFill>
                  <a:srgbClr val="FFFFFF"/>
                </a:solidFill>
                <a:latin typeface="メイリオ" panose="020B0604030504040204" pitchFamily="50" charset="-128"/>
                <a:ea typeface="メイリオ" panose="020B0604030504040204" pitchFamily="50" charset="-128"/>
                <a:cs typeface="メイリオ"/>
              </a:rPr>
              <a:t>Datamart</a:t>
            </a:r>
            <a:endParaRPr lang="en-US" altLang="ja-JP" sz="1800" dirty="0">
              <a:solidFill>
                <a:srgbClr val="FFFFFF"/>
              </a:solidFill>
              <a:latin typeface="メイリオ" panose="020B0604030504040204" pitchFamily="50" charset="-128"/>
              <a:ea typeface="メイリオ" panose="020B0604030504040204" pitchFamily="50" charset="-128"/>
              <a:cs typeface="メイリオ"/>
            </a:endParaRPr>
          </a:p>
        </p:txBody>
      </p:sp>
      <p:sp>
        <p:nvSpPr>
          <p:cNvPr id="35" name="矢印: 五方向 34">
            <a:extLst>
              <a:ext uri="{FF2B5EF4-FFF2-40B4-BE49-F238E27FC236}">
                <a16:creationId xmlns:a16="http://schemas.microsoft.com/office/drawing/2014/main" id="{52EA78E6-FC73-4B64-A070-146206633660}"/>
              </a:ext>
            </a:extLst>
          </p:cNvPr>
          <p:cNvSpPr/>
          <p:nvPr/>
        </p:nvSpPr>
        <p:spPr bwMode="auto">
          <a:xfrm>
            <a:off x="272480" y="1400977"/>
            <a:ext cx="2806248" cy="502086"/>
          </a:xfrm>
          <a:prstGeom prst="homePlate">
            <a:avLst/>
          </a:prstGeom>
          <a:solidFill>
            <a:schemeClr val="bg2">
              <a:lumMod val="25000"/>
              <a:lumOff val="75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Data Collection</a:t>
            </a:r>
          </a:p>
        </p:txBody>
      </p:sp>
      <p:sp>
        <p:nvSpPr>
          <p:cNvPr id="36" name="矢印: 五方向 35">
            <a:extLst>
              <a:ext uri="{FF2B5EF4-FFF2-40B4-BE49-F238E27FC236}">
                <a16:creationId xmlns:a16="http://schemas.microsoft.com/office/drawing/2014/main" id="{44971999-FA5D-40CD-B586-239B8605B5D9}"/>
              </a:ext>
            </a:extLst>
          </p:cNvPr>
          <p:cNvSpPr/>
          <p:nvPr/>
        </p:nvSpPr>
        <p:spPr bwMode="auto">
          <a:xfrm>
            <a:off x="3108279" y="1400977"/>
            <a:ext cx="2192590" cy="502086"/>
          </a:xfrm>
          <a:prstGeom prst="homePlate">
            <a:avLst/>
          </a:prstGeom>
          <a:solidFill>
            <a:schemeClr val="bg2">
              <a:lumMod val="50000"/>
              <a:lumOff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Data Storage</a:t>
            </a:r>
          </a:p>
        </p:txBody>
      </p:sp>
      <p:sp>
        <p:nvSpPr>
          <p:cNvPr id="37" name="矢印: 五方向 36">
            <a:extLst>
              <a:ext uri="{FF2B5EF4-FFF2-40B4-BE49-F238E27FC236}">
                <a16:creationId xmlns:a16="http://schemas.microsoft.com/office/drawing/2014/main" id="{73C0FA82-A3EB-4C11-9559-97733B52537B}"/>
              </a:ext>
            </a:extLst>
          </p:cNvPr>
          <p:cNvSpPr/>
          <p:nvPr/>
        </p:nvSpPr>
        <p:spPr bwMode="auto">
          <a:xfrm>
            <a:off x="5333254" y="1400977"/>
            <a:ext cx="2192590" cy="502086"/>
          </a:xfrm>
          <a:prstGeom prst="homePlate">
            <a:avLst/>
          </a:prstGeom>
          <a:solidFill>
            <a:srgbClr val="3366CC"/>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Data Processing</a:t>
            </a:r>
          </a:p>
        </p:txBody>
      </p:sp>
      <p:sp>
        <p:nvSpPr>
          <p:cNvPr id="38" name="矢印: 五方向 37">
            <a:extLst>
              <a:ext uri="{FF2B5EF4-FFF2-40B4-BE49-F238E27FC236}">
                <a16:creationId xmlns:a16="http://schemas.microsoft.com/office/drawing/2014/main" id="{B1132C90-3CAA-4A9A-AC00-197DE634EC2D}"/>
              </a:ext>
            </a:extLst>
          </p:cNvPr>
          <p:cNvSpPr/>
          <p:nvPr/>
        </p:nvSpPr>
        <p:spPr bwMode="auto">
          <a:xfrm>
            <a:off x="7584946" y="1400977"/>
            <a:ext cx="2192590" cy="502086"/>
          </a:xfrm>
          <a:prstGeom prst="homePlate">
            <a:avLst/>
          </a:prstGeom>
          <a:solidFill>
            <a:srgbClr val="002060"/>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Data Utilization</a:t>
            </a:r>
          </a:p>
        </p:txBody>
      </p:sp>
      <p:sp>
        <p:nvSpPr>
          <p:cNvPr id="39" name="矢印: 下 38">
            <a:extLst>
              <a:ext uri="{FF2B5EF4-FFF2-40B4-BE49-F238E27FC236}">
                <a16:creationId xmlns:a16="http://schemas.microsoft.com/office/drawing/2014/main" id="{92228AF2-DF81-4866-9BB7-7107FEBAF7CB}"/>
              </a:ext>
            </a:extLst>
          </p:cNvPr>
          <p:cNvSpPr/>
          <p:nvPr/>
        </p:nvSpPr>
        <p:spPr bwMode="auto">
          <a:xfrm rot="16200000">
            <a:off x="2669148" y="5216639"/>
            <a:ext cx="648072" cy="325653"/>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0" name="二等辺三角形 39">
            <a:extLst>
              <a:ext uri="{FF2B5EF4-FFF2-40B4-BE49-F238E27FC236}">
                <a16:creationId xmlns:a16="http://schemas.microsoft.com/office/drawing/2014/main" id="{AF023C1A-7A55-4BDF-A616-F74B7DDE764B}"/>
              </a:ext>
            </a:extLst>
          </p:cNvPr>
          <p:cNvSpPr/>
          <p:nvPr/>
        </p:nvSpPr>
        <p:spPr bwMode="auto">
          <a:xfrm rot="5400000">
            <a:off x="3953685" y="3947781"/>
            <a:ext cx="2880320" cy="216024"/>
          </a:xfrm>
          <a:prstGeom prst="triangle">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42" name="図 41">
            <a:extLst>
              <a:ext uri="{FF2B5EF4-FFF2-40B4-BE49-F238E27FC236}">
                <a16:creationId xmlns:a16="http://schemas.microsoft.com/office/drawing/2014/main" id="{7AFD5CCE-87F1-4F1E-9F79-A41125EBEB2B}"/>
              </a:ext>
            </a:extLst>
          </p:cNvPr>
          <p:cNvPicPr>
            <a:picLocks noChangeAspect="1"/>
          </p:cNvPicPr>
          <p:nvPr/>
        </p:nvPicPr>
        <p:blipFill>
          <a:blip r:embed="rId5"/>
          <a:stretch>
            <a:fillRect/>
          </a:stretch>
        </p:blipFill>
        <p:spPr>
          <a:xfrm>
            <a:off x="278373" y="2255053"/>
            <a:ext cx="1585938" cy="3868880"/>
          </a:xfrm>
          <a:prstGeom prst="rect">
            <a:avLst/>
          </a:prstGeom>
        </p:spPr>
      </p:pic>
      <p:sp>
        <p:nvSpPr>
          <p:cNvPr id="43" name="テキスト ボックス 42">
            <a:extLst>
              <a:ext uri="{FF2B5EF4-FFF2-40B4-BE49-F238E27FC236}">
                <a16:creationId xmlns:a16="http://schemas.microsoft.com/office/drawing/2014/main" id="{2E55AC94-AFBF-4DEE-8D76-3557479BDD5C}"/>
              </a:ext>
            </a:extLst>
          </p:cNvPr>
          <p:cNvSpPr txBox="1"/>
          <p:nvPr/>
        </p:nvSpPr>
        <p:spPr>
          <a:xfrm>
            <a:off x="3949678" y="4746515"/>
            <a:ext cx="447727" cy="523220"/>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S3</a:t>
            </a:r>
            <a:br>
              <a:rPr kumimoji="1" lang="en-US" altLang="ja-JP" sz="1400" b="1" dirty="0">
                <a:latin typeface="メイリオ" panose="020B0604030504040204" pitchFamily="50" charset="-128"/>
                <a:ea typeface="メイリオ" panose="020B0604030504040204" pitchFamily="50" charset="-128"/>
              </a:rPr>
            </a:br>
            <a:endParaRPr kumimoji="1" lang="ja-JP" altLang="en-US" sz="1400" b="1" dirty="0">
              <a:latin typeface="メイリオ" panose="020B0604030504040204" pitchFamily="50" charset="-128"/>
              <a:ea typeface="メイリオ" panose="020B0604030504040204" pitchFamily="50" charset="-128"/>
            </a:endParaRPr>
          </a:p>
        </p:txBody>
      </p:sp>
      <p:pic>
        <p:nvPicPr>
          <p:cNvPr id="44" name="図 43">
            <a:extLst>
              <a:ext uri="{FF2B5EF4-FFF2-40B4-BE49-F238E27FC236}">
                <a16:creationId xmlns:a16="http://schemas.microsoft.com/office/drawing/2014/main" id="{E3977BC0-66D0-4073-AFBD-5B8CE7E915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8622" y="3875613"/>
            <a:ext cx="713510" cy="870902"/>
          </a:xfrm>
          <a:prstGeom prst="rect">
            <a:avLst/>
          </a:prstGeom>
        </p:spPr>
      </p:pic>
      <p:pic>
        <p:nvPicPr>
          <p:cNvPr id="45" name="図 44" descr="容器 が含まれている画像&#10;&#10;自動的に生成された説明">
            <a:extLst>
              <a:ext uri="{FF2B5EF4-FFF2-40B4-BE49-F238E27FC236}">
                <a16:creationId xmlns:a16="http://schemas.microsoft.com/office/drawing/2014/main" id="{744F2719-3C18-48EC-9861-F8C3CDF529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1171" y="5079346"/>
            <a:ext cx="607168" cy="629656"/>
          </a:xfrm>
          <a:prstGeom prst="rect">
            <a:avLst/>
          </a:prstGeom>
        </p:spPr>
      </p:pic>
      <p:sp>
        <p:nvSpPr>
          <p:cNvPr id="46" name="テキスト ボックス 45">
            <a:extLst>
              <a:ext uri="{FF2B5EF4-FFF2-40B4-BE49-F238E27FC236}">
                <a16:creationId xmlns:a16="http://schemas.microsoft.com/office/drawing/2014/main" id="{71049F6E-5D4A-47E6-A166-88BA02CBB4B1}"/>
              </a:ext>
            </a:extLst>
          </p:cNvPr>
          <p:cNvSpPr txBox="1"/>
          <p:nvPr/>
        </p:nvSpPr>
        <p:spPr>
          <a:xfrm>
            <a:off x="3488226" y="5360176"/>
            <a:ext cx="393057"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S3</a:t>
            </a:r>
            <a:endParaRPr kumimoji="1" lang="ja-JP" altLang="en-US" sz="1200" b="1" dirty="0">
              <a:solidFill>
                <a:schemeClr val="bg1"/>
              </a:solidFill>
              <a:latin typeface="メイリオ" panose="020B0604030504040204" pitchFamily="50" charset="-128"/>
              <a:ea typeface="メイリオ" panose="020B0604030504040204" pitchFamily="50" charset="-128"/>
            </a:endParaRPr>
          </a:p>
        </p:txBody>
      </p:sp>
      <p:pic>
        <p:nvPicPr>
          <p:cNvPr id="47" name="図 46" descr="容器 が含まれている画像&#10;&#10;自動的に生成された説明">
            <a:extLst>
              <a:ext uri="{FF2B5EF4-FFF2-40B4-BE49-F238E27FC236}">
                <a16:creationId xmlns:a16="http://schemas.microsoft.com/office/drawing/2014/main" id="{F0ADB5D9-E3D0-43E4-B631-D5D71BF64C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8265" y="5079346"/>
            <a:ext cx="607168" cy="629656"/>
          </a:xfrm>
          <a:prstGeom prst="rect">
            <a:avLst/>
          </a:prstGeom>
        </p:spPr>
      </p:pic>
      <p:sp>
        <p:nvSpPr>
          <p:cNvPr id="48" name="テキスト ボックス 47">
            <a:extLst>
              <a:ext uri="{FF2B5EF4-FFF2-40B4-BE49-F238E27FC236}">
                <a16:creationId xmlns:a16="http://schemas.microsoft.com/office/drawing/2014/main" id="{BBCCDBFB-EB5D-404D-9DE8-9850E02AC026}"/>
              </a:ext>
            </a:extLst>
          </p:cNvPr>
          <p:cNvSpPr txBox="1"/>
          <p:nvPr/>
        </p:nvSpPr>
        <p:spPr>
          <a:xfrm>
            <a:off x="4445320" y="5360176"/>
            <a:ext cx="393057"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S3</a:t>
            </a:r>
            <a:endParaRPr kumimoji="1" lang="ja-JP" altLang="en-US" sz="1200" b="1" dirty="0">
              <a:solidFill>
                <a:schemeClr val="bg1"/>
              </a:solidFill>
              <a:latin typeface="メイリオ" panose="020B0604030504040204" pitchFamily="50" charset="-128"/>
              <a:ea typeface="メイリオ" panose="020B0604030504040204" pitchFamily="50" charset="-128"/>
            </a:endParaRPr>
          </a:p>
        </p:txBody>
      </p:sp>
      <p:pic>
        <p:nvPicPr>
          <p:cNvPr id="49" name="図 48">
            <a:extLst>
              <a:ext uri="{FF2B5EF4-FFF2-40B4-BE49-F238E27FC236}">
                <a16:creationId xmlns:a16="http://schemas.microsoft.com/office/drawing/2014/main" id="{795FD900-B399-4DA5-AB03-94E7AA7084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0239" y="5772485"/>
            <a:ext cx="495300" cy="638175"/>
          </a:xfrm>
          <a:prstGeom prst="rect">
            <a:avLst/>
          </a:prstGeom>
        </p:spPr>
      </p:pic>
      <p:sp>
        <p:nvSpPr>
          <p:cNvPr id="50" name="テキスト ボックス 49">
            <a:extLst>
              <a:ext uri="{FF2B5EF4-FFF2-40B4-BE49-F238E27FC236}">
                <a16:creationId xmlns:a16="http://schemas.microsoft.com/office/drawing/2014/main" id="{13288496-3C77-447A-9CE6-FF97F986F5FB}"/>
              </a:ext>
            </a:extLst>
          </p:cNvPr>
          <p:cNvSpPr txBox="1"/>
          <p:nvPr/>
        </p:nvSpPr>
        <p:spPr>
          <a:xfrm>
            <a:off x="3800872" y="6403552"/>
            <a:ext cx="694421" cy="276999"/>
          </a:xfrm>
          <a:prstGeom prst="rect">
            <a:avLst/>
          </a:prstGeom>
          <a:no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Glacier</a:t>
            </a:r>
            <a:endParaRPr kumimoji="1" lang="ja-JP" altLang="en-US" sz="1200" dirty="0">
              <a:latin typeface="メイリオ" panose="020B0604030504040204" pitchFamily="50" charset="-128"/>
              <a:ea typeface="メイリオ" panose="020B0604030504040204" pitchFamily="50" charset="-128"/>
            </a:endParaRPr>
          </a:p>
        </p:txBody>
      </p:sp>
      <p:cxnSp>
        <p:nvCxnSpPr>
          <p:cNvPr id="51" name="直線矢印コネクタ 50">
            <a:extLst>
              <a:ext uri="{FF2B5EF4-FFF2-40B4-BE49-F238E27FC236}">
                <a16:creationId xmlns:a16="http://schemas.microsoft.com/office/drawing/2014/main" id="{389573CF-E7EE-4F2E-A5EF-4218ECD4A99D}"/>
              </a:ext>
            </a:extLst>
          </p:cNvPr>
          <p:cNvCxnSpPr>
            <a:cxnSpLocks/>
            <a:stCxn id="46" idx="2"/>
            <a:endCxn id="49" idx="1"/>
          </p:cNvCxnSpPr>
          <p:nvPr/>
        </p:nvCxnSpPr>
        <p:spPr bwMode="auto">
          <a:xfrm>
            <a:off x="3684755" y="5637175"/>
            <a:ext cx="235484" cy="454398"/>
          </a:xfrm>
          <a:prstGeom prst="straightConnector1">
            <a:avLst/>
          </a:prstGeom>
          <a:noFill/>
          <a:ln w="25400" cap="flat" cmpd="sng" algn="ctr">
            <a:solidFill>
              <a:srgbClr val="FF0000"/>
            </a:solidFill>
            <a:prstDash val="solid"/>
            <a:round/>
            <a:headEnd type="none" w="med" len="med"/>
            <a:tailEnd type="triangle"/>
          </a:ln>
          <a:effectLst/>
        </p:spPr>
      </p:cxnSp>
      <p:cxnSp>
        <p:nvCxnSpPr>
          <p:cNvPr id="52" name="直線矢印コネクタ 51">
            <a:extLst>
              <a:ext uri="{FF2B5EF4-FFF2-40B4-BE49-F238E27FC236}">
                <a16:creationId xmlns:a16="http://schemas.microsoft.com/office/drawing/2014/main" id="{C2DB3D6B-3B89-47EA-953F-3C5B187BB2E5}"/>
              </a:ext>
            </a:extLst>
          </p:cNvPr>
          <p:cNvCxnSpPr>
            <a:cxnSpLocks/>
            <a:stCxn id="47" idx="2"/>
            <a:endCxn id="49" idx="3"/>
          </p:cNvCxnSpPr>
          <p:nvPr/>
        </p:nvCxnSpPr>
        <p:spPr bwMode="auto">
          <a:xfrm flipH="1">
            <a:off x="4415539" y="5709002"/>
            <a:ext cx="226310" cy="382571"/>
          </a:xfrm>
          <a:prstGeom prst="straightConnector1">
            <a:avLst/>
          </a:prstGeom>
          <a:noFill/>
          <a:ln w="25400" cap="flat" cmpd="sng" algn="ctr">
            <a:solidFill>
              <a:srgbClr val="FF0000"/>
            </a:solidFill>
            <a:prstDash val="solid"/>
            <a:round/>
            <a:headEnd type="none" w="med" len="med"/>
            <a:tailEnd type="triangle"/>
          </a:ln>
          <a:effectLst/>
        </p:spPr>
      </p:cxnSp>
      <p:sp>
        <p:nvSpPr>
          <p:cNvPr id="16" name="正方形/長方形 15">
            <a:extLst>
              <a:ext uri="{FF2B5EF4-FFF2-40B4-BE49-F238E27FC236}">
                <a16:creationId xmlns:a16="http://schemas.microsoft.com/office/drawing/2014/main" id="{CB0CBC9B-A975-40CF-A7B0-ED6486221DFB}"/>
              </a:ext>
            </a:extLst>
          </p:cNvPr>
          <p:cNvSpPr/>
          <p:nvPr/>
        </p:nvSpPr>
        <p:spPr>
          <a:xfrm>
            <a:off x="1848656" y="4965466"/>
            <a:ext cx="1072444" cy="828000"/>
          </a:xfrm>
          <a:prstGeom prst="rect">
            <a:avLst/>
          </a:prstGeom>
          <a:solidFill>
            <a:schemeClr val="bg1"/>
          </a:solidFill>
          <a:ln>
            <a:solidFill>
              <a:srgbClr val="002060"/>
            </a:solidFill>
          </a:ln>
          <a:effectLst>
            <a:outerShdw blurRad="50800" dist="38100" dir="2700000" sx="1000" sy="1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nchor="ctr"/>
          <a:lstStyle/>
          <a:p>
            <a:pPr algn="ctr"/>
            <a:r>
              <a:rPr lang="ja-JP" altLang="en-US" sz="1200" b="1" dirty="0">
                <a:solidFill>
                  <a:srgbClr val="002060"/>
                </a:solidFill>
                <a:latin typeface="Meiryo" charset="-128"/>
                <a:ea typeface="Meiryo" charset="-128"/>
                <a:cs typeface="Meiryo" charset="-128"/>
              </a:rPr>
              <a:t>Unstructured</a:t>
            </a:r>
            <a:endParaRPr lang="en-US" altLang="ja-JP" sz="1200" b="1" dirty="0">
              <a:solidFill>
                <a:srgbClr val="002060"/>
              </a:solidFill>
              <a:latin typeface="Meiryo" charset="-128"/>
              <a:ea typeface="Meiryo" charset="-128"/>
              <a:cs typeface="Meiryo" charset="-128"/>
            </a:endParaRPr>
          </a:p>
          <a:p>
            <a:pPr algn="ctr"/>
            <a:r>
              <a:rPr lang="ja-JP" altLang="en-US" sz="1200" b="1" dirty="0">
                <a:solidFill>
                  <a:srgbClr val="002060"/>
                </a:solidFill>
                <a:latin typeface="Meiryo" charset="-128"/>
                <a:ea typeface="Meiryo" charset="-128"/>
                <a:cs typeface="Meiryo" charset="-128"/>
              </a:rPr>
              <a:t>Data</a:t>
            </a:r>
            <a:endParaRPr lang="en-US" altLang="ja-JP" sz="1200" dirty="0">
              <a:solidFill>
                <a:srgbClr val="002060"/>
              </a:solidFill>
              <a:latin typeface="Meiryo" charset="-128"/>
              <a:ea typeface="Meiryo" charset="-128"/>
              <a:cs typeface="Meiryo" charset="-128"/>
            </a:endParaRPr>
          </a:p>
        </p:txBody>
      </p:sp>
    </p:spTree>
    <p:extLst>
      <p:ext uri="{BB962C8B-B14F-4D97-AF65-F5344CB8AC3E}">
        <p14:creationId xmlns:p14="http://schemas.microsoft.com/office/powerpoint/2010/main" val="4015732197"/>
      </p:ext>
    </p:extLst>
  </p:cSld>
  <p:clrMapOvr>
    <a:masterClrMapping/>
  </p:clrMapOvr>
  <mc:AlternateContent xmlns:mc="http://schemas.openxmlformats.org/markup-compatibility/2006" xmlns:p14="http://schemas.microsoft.com/office/powerpoint/2010/main">
    <mc:Choice Requires="p14">
      <p:transition spd="slow" p14:dur="2000" advTm="11104"/>
    </mc:Choice>
    <mc:Fallback xmlns="">
      <p:transition spd="slow" advTm="11104"/>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solidFill>
                  <a:schemeClr val="tx1"/>
                </a:solidFill>
                <a:latin typeface="メイリオ" panose="020B0604030504040204" pitchFamily="50" charset="-128"/>
                <a:ea typeface="メイリオ" panose="020B0604030504040204" pitchFamily="50" charset="-128"/>
              </a:rPr>
              <a:t>Instance Type</a:t>
            </a:r>
          </a:p>
        </p:txBody>
      </p:sp>
      <p:sp>
        <p:nvSpPr>
          <p:cNvPr id="124" name="コンテンツ プレースホルダー 2">
            <a:extLst>
              <a:ext uri="{FF2B5EF4-FFF2-40B4-BE49-F238E27FC236}">
                <a16:creationId xmlns:a16="http://schemas.microsoft.com/office/drawing/2014/main" id="{83709AB2-F603-441F-9429-A765FC262FD0}"/>
              </a:ext>
            </a:extLst>
          </p:cNvPr>
          <p:cNvSpPr txBox="1">
            <a:spLocks/>
          </p:cNvSpPr>
          <p:nvPr/>
        </p:nvSpPr>
        <p:spPr>
          <a:xfrm>
            <a:off x="631222" y="692696"/>
            <a:ext cx="9002298"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Choose from two instance types depending on the data size </a:t>
            </a:r>
            <a:r>
              <a:rPr lang="en-US" altLang="ja-JP" sz="2400" dirty="0">
                <a:solidFill>
                  <a:srgbClr val="002060"/>
                </a:solidFill>
                <a:latin typeface="メイリオ" panose="020B0604030504040204" pitchFamily="50" charset="-128"/>
                <a:ea typeface="メイリオ" panose="020B0604030504040204" pitchFamily="50" charset="-128"/>
              </a:rPr>
              <a:t>and</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operations</a:t>
            </a:r>
            <a:r>
              <a:rPr lang="ja-JP" altLang="en-US" sz="2400" dirty="0">
                <a:solidFill>
                  <a:srgbClr val="002060"/>
                </a:solidFill>
                <a:latin typeface="メイリオ" panose="020B0604030504040204" pitchFamily="50" charset="-128"/>
                <a:ea typeface="メイリオ" panose="020B0604030504040204" pitchFamily="50" charset="-128"/>
              </a:rPr>
              <a:t> </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2F423DC7-3113-4232-B4EE-0674F9B38F3A}"/>
              </a:ext>
            </a:extLst>
          </p:cNvPr>
          <p:cNvSpPr txBox="1">
            <a:spLocks/>
          </p:cNvSpPr>
          <p:nvPr/>
        </p:nvSpPr>
        <p:spPr>
          <a:xfrm>
            <a:off x="5167309" y="2708920"/>
            <a:ext cx="4039852" cy="2952328"/>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n"/>
            </a:pPr>
            <a:r>
              <a:rPr lang="ja-JP" altLang="en-US" b="0" i="0" dirty="0">
                <a:solidFill>
                  <a:srgbClr val="333333"/>
                </a:solidFill>
                <a:effectLst/>
                <a:latin typeface="メイリオ" panose="020B0604030504040204" pitchFamily="50" charset="-128"/>
                <a:ea typeface="メイリオ" panose="020B0604030504040204" pitchFamily="50" charset="-128"/>
              </a:rPr>
              <a:t>Data warehouse using fixed local </a:t>
            </a:r>
            <a:r>
              <a:rPr lang="en-US" altLang="ja-JP" b="0" i="0" dirty="0">
                <a:solidFill>
                  <a:srgbClr val="333333"/>
                </a:solidFill>
                <a:effectLst/>
                <a:latin typeface="メイリオ" panose="020B0604030504040204" pitchFamily="50" charset="-128"/>
                <a:ea typeface="メイリオ" panose="020B0604030504040204" pitchFamily="50" charset="-128"/>
              </a:rPr>
              <a:t>SSD </a:t>
            </a:r>
            <a:r>
              <a:rPr lang="ja-JP" altLang="en-US" b="0" i="0" dirty="0">
                <a:solidFill>
                  <a:srgbClr val="333333"/>
                </a:solidFill>
                <a:effectLst/>
                <a:latin typeface="メイリオ" panose="020B0604030504040204" pitchFamily="50" charset="-128"/>
                <a:ea typeface="メイリオ" panose="020B0604030504040204" pitchFamily="50" charset="-128"/>
              </a:rPr>
              <a:t>storage</a:t>
            </a:r>
            <a:endParaRPr lang="en-US" altLang="ja-JP" b="0" i="0" dirty="0">
              <a:solidFill>
                <a:srgbClr val="333333"/>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b="0" i="0" dirty="0">
                <a:solidFill>
                  <a:srgbClr val="333333"/>
                </a:solidFill>
                <a:effectLst/>
                <a:latin typeface="メイリオ" panose="020B0604030504040204" pitchFamily="50" charset="-128"/>
                <a:ea typeface="メイリオ" panose="020B0604030504040204" pitchFamily="50" charset="-128"/>
              </a:rPr>
              <a:t>Increase the storage capacity of the cluster by adding nodes to increase the size of the data</a:t>
            </a:r>
            <a:endParaRPr lang="en-US" altLang="ja-JP" b="0" i="0" dirty="0">
              <a:solidFill>
                <a:srgbClr val="333333"/>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en-US" altLang="ja-JP" b="0" i="0" dirty="0">
                <a:solidFill>
                  <a:srgbClr val="333333"/>
                </a:solidFill>
                <a:effectLst/>
                <a:latin typeface="メイリオ" panose="020B0604030504040204" pitchFamily="50" charset="-128"/>
                <a:ea typeface="メイリオ" panose="020B0604030504040204" pitchFamily="50" charset="-128"/>
              </a:rPr>
              <a:t>DC2 </a:t>
            </a:r>
            <a:r>
              <a:rPr lang="ja-JP" altLang="en-US" b="0" i="0" dirty="0">
                <a:solidFill>
                  <a:srgbClr val="333333"/>
                </a:solidFill>
                <a:effectLst/>
                <a:latin typeface="メイリオ" panose="020B0604030504040204" pitchFamily="50" charset="-128"/>
                <a:ea typeface="メイリオ" panose="020B0604030504040204" pitchFamily="50" charset="-128"/>
              </a:rPr>
              <a:t>node type recommended for uncompressed data sets of less than </a:t>
            </a:r>
            <a:r>
              <a:rPr lang="en-US" altLang="ja-JP" b="0" i="0" dirty="0">
                <a:solidFill>
                  <a:srgbClr val="333333"/>
                </a:solidFill>
                <a:effectLst/>
                <a:latin typeface="メイリオ" panose="020B0604030504040204" pitchFamily="50" charset="-128"/>
                <a:ea typeface="メイリオ" panose="020B0604030504040204" pitchFamily="50" charset="-128"/>
              </a:rPr>
              <a:t>1 TB</a:t>
            </a:r>
          </a:p>
          <a:p>
            <a:pPr marL="285750" indent="-285750">
              <a:buFont typeface="Wingdings" panose="05000000000000000000" pitchFamily="2" charset="2"/>
              <a:buChar char="n"/>
            </a:pPr>
            <a:r>
              <a:rPr lang="ja-JP" altLang="en-US" b="0" i="0" dirty="0">
                <a:solidFill>
                  <a:srgbClr val="16191F"/>
                </a:solidFill>
                <a:effectLst/>
                <a:latin typeface="メイリオ" panose="020B0604030504040204" pitchFamily="50" charset="-128"/>
                <a:ea typeface="メイリオ" panose="020B0604030504040204" pitchFamily="50" charset="-128"/>
              </a:rPr>
              <a:t>At least </a:t>
            </a:r>
            <a:r>
              <a:rPr lang="en-US" altLang="ja-JP" b="0" i="0" dirty="0">
                <a:solidFill>
                  <a:srgbClr val="16191F"/>
                </a:solidFill>
                <a:effectLst/>
                <a:latin typeface="メイリオ" panose="020B0604030504040204" pitchFamily="50" charset="-128"/>
                <a:ea typeface="メイリオ" panose="020B0604030504040204" pitchFamily="50" charset="-128"/>
              </a:rPr>
              <a:t>one </a:t>
            </a:r>
            <a:r>
              <a:rPr lang="ja-JP" altLang="en-US" b="0" i="0" dirty="0">
                <a:solidFill>
                  <a:srgbClr val="16191F"/>
                </a:solidFill>
                <a:effectLst/>
                <a:latin typeface="メイリオ" panose="020B0604030504040204" pitchFamily="50" charset="-128"/>
                <a:ea typeface="メイリオ" panose="020B0604030504040204" pitchFamily="50" charset="-128"/>
              </a:rPr>
              <a:t>node required</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b="0" i="0" dirty="0">
                <a:solidFill>
                  <a:srgbClr val="16191F"/>
                </a:solidFill>
                <a:effectLst/>
                <a:latin typeface="メイリオ" panose="020B0604030504040204" pitchFamily="50" charset="-128"/>
                <a:ea typeface="メイリオ" panose="020B0604030504040204" pitchFamily="50" charset="-128"/>
              </a:rPr>
              <a:t>Cheapest </a:t>
            </a:r>
            <a:r>
              <a:rPr lang="en-US" altLang="ja-JP" b="0" i="0" dirty="0">
                <a:solidFill>
                  <a:srgbClr val="16191F"/>
                </a:solidFill>
                <a:effectLst/>
                <a:latin typeface="メイリオ" panose="020B0604030504040204" pitchFamily="50" charset="-128"/>
                <a:ea typeface="メイリオ" panose="020B0604030504040204" pitchFamily="50" charset="-128"/>
              </a:rPr>
              <a:t>$0.</a:t>
            </a:r>
            <a:r>
              <a:rPr lang="ja-JP" altLang="en-US" b="0" i="0" dirty="0">
                <a:solidFill>
                  <a:srgbClr val="16191F"/>
                </a:solidFill>
                <a:effectLst/>
                <a:latin typeface="メイリオ" panose="020B0604030504040204" pitchFamily="50" charset="-128"/>
                <a:ea typeface="メイリオ" panose="020B0604030504040204" pitchFamily="50" charset="-128"/>
              </a:rPr>
              <a:t>314/node/hour</a:t>
            </a:r>
            <a:endParaRPr lang="en-US" altLang="ja-JP"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FE51C55F-CD16-412F-AEBE-41F1F7F63C51}"/>
              </a:ext>
            </a:extLst>
          </p:cNvPr>
          <p:cNvSpPr txBox="1">
            <a:spLocks/>
          </p:cNvSpPr>
          <p:nvPr/>
        </p:nvSpPr>
        <p:spPr>
          <a:xfrm>
            <a:off x="846829" y="2708920"/>
            <a:ext cx="4039852" cy="2952328"/>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n"/>
            </a:pPr>
            <a:r>
              <a:rPr lang="ja-JP" altLang="en-US" b="0" i="0" dirty="0">
                <a:solidFill>
                  <a:srgbClr val="333333"/>
                </a:solidFill>
                <a:effectLst/>
                <a:latin typeface="メイリオ" panose="020B0604030504040204" pitchFamily="50" charset="-128"/>
                <a:ea typeface="メイリオ" panose="020B0604030504040204" pitchFamily="50" charset="-128"/>
              </a:rPr>
              <a:t>Optimize data warehousing by scaling and paying for computing performance and managed storage independently</a:t>
            </a:r>
            <a:endParaRPr lang="en-US" altLang="ja-JP" b="0" i="0" dirty="0">
              <a:solidFill>
                <a:srgbClr val="333333"/>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b="0" i="0" dirty="0">
                <a:solidFill>
                  <a:srgbClr val="333333"/>
                </a:solidFill>
                <a:effectLst/>
                <a:latin typeface="メイリオ" panose="020B0604030504040204" pitchFamily="50" charset="-128"/>
                <a:ea typeface="メイリオ" panose="020B0604030504040204" pitchFamily="50" charset="-128"/>
              </a:rPr>
              <a:t>If you expect the amount of data to increase, it is recommended to use the </a:t>
            </a:r>
            <a:r>
              <a:rPr lang="en-US" altLang="ja-JP" b="0" i="0" dirty="0">
                <a:solidFill>
                  <a:srgbClr val="333333"/>
                </a:solidFill>
                <a:effectLst/>
                <a:latin typeface="メイリオ" panose="020B0604030504040204" pitchFamily="50" charset="-128"/>
                <a:ea typeface="メイリオ" panose="020B0604030504040204" pitchFamily="50" charset="-128"/>
              </a:rPr>
              <a:t>RA3 </a:t>
            </a:r>
            <a:r>
              <a:rPr lang="ja-JP" altLang="en-US" b="0" i="0" dirty="0">
                <a:solidFill>
                  <a:srgbClr val="333333"/>
                </a:solidFill>
                <a:effectLst/>
                <a:latin typeface="メイリオ" panose="020B0604030504040204" pitchFamily="50" charset="-128"/>
                <a:ea typeface="メイリオ" panose="020B0604030504040204" pitchFamily="50" charset="-128"/>
              </a:rPr>
              <a:t>node</a:t>
            </a:r>
            <a:endParaRPr lang="en-US" altLang="ja-JP" dirty="0">
              <a:solidFill>
                <a:srgbClr val="16191F"/>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b="0" i="0" dirty="0">
                <a:solidFill>
                  <a:srgbClr val="16191F"/>
                </a:solidFill>
                <a:effectLst/>
                <a:latin typeface="メイリオ" panose="020B0604030504040204" pitchFamily="50" charset="-128"/>
                <a:ea typeface="メイリオ" panose="020B0604030504040204" pitchFamily="50" charset="-128"/>
              </a:rPr>
              <a:t>Minimum </a:t>
            </a:r>
            <a:r>
              <a:rPr lang="en-US" altLang="ja-JP" b="0" i="0" dirty="0">
                <a:solidFill>
                  <a:srgbClr val="16191F"/>
                </a:solidFill>
                <a:effectLst/>
                <a:latin typeface="メイリオ" panose="020B0604030504040204" pitchFamily="50" charset="-128"/>
                <a:ea typeface="メイリオ" panose="020B0604030504040204" pitchFamily="50" charset="-128"/>
              </a:rPr>
              <a:t>2 </a:t>
            </a:r>
            <a:r>
              <a:rPr lang="ja-JP" altLang="en-US" b="0" i="0" dirty="0">
                <a:solidFill>
                  <a:srgbClr val="16191F"/>
                </a:solidFill>
                <a:effectLst/>
                <a:latin typeface="メイリオ" panose="020B0604030504040204" pitchFamily="50" charset="-128"/>
                <a:ea typeface="メイリオ" panose="020B0604030504040204" pitchFamily="50" charset="-128"/>
              </a:rPr>
              <a:t>nodes required</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b="0" i="0" dirty="0">
                <a:solidFill>
                  <a:srgbClr val="16191F"/>
                </a:solidFill>
                <a:effectLst/>
                <a:latin typeface="メイリオ" panose="020B0604030504040204" pitchFamily="50" charset="-128"/>
                <a:ea typeface="メイリオ" panose="020B0604030504040204" pitchFamily="50" charset="-128"/>
              </a:rPr>
              <a:t>Lowest price is </a:t>
            </a:r>
            <a:r>
              <a:rPr lang="en-US" altLang="ja-JP" b="0" i="0" dirty="0">
                <a:solidFill>
                  <a:srgbClr val="16191F"/>
                </a:solidFill>
                <a:effectLst/>
                <a:latin typeface="メイリオ" panose="020B0604030504040204" pitchFamily="50" charset="-128"/>
                <a:ea typeface="メイリオ" panose="020B0604030504040204" pitchFamily="50" charset="-128"/>
              </a:rPr>
              <a:t>$3.</a:t>
            </a:r>
            <a:r>
              <a:rPr lang="ja-JP" altLang="en-US" b="0" i="0" dirty="0">
                <a:solidFill>
                  <a:srgbClr val="16191F"/>
                </a:solidFill>
                <a:effectLst/>
                <a:latin typeface="メイリオ" panose="020B0604030504040204" pitchFamily="50" charset="-128"/>
                <a:ea typeface="メイリオ" panose="020B0604030504040204" pitchFamily="50" charset="-128"/>
              </a:rPr>
              <a:t>836/node/hour</a:t>
            </a:r>
            <a:endParaRPr lang="en-US" altLang="ja-JP"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22D5DB6F-755A-4377-B673-14900663776B}"/>
              </a:ext>
            </a:extLst>
          </p:cNvPr>
          <p:cNvSpPr txBox="1">
            <a:spLocks/>
          </p:cNvSpPr>
          <p:nvPr/>
        </p:nvSpPr>
        <p:spPr bwMode="auto">
          <a:xfrm>
            <a:off x="846829" y="2132856"/>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RA3 </a:t>
            </a:r>
            <a:r>
              <a:rPr lang="ja-JP" altLang="en-US" sz="2000" b="1" kern="0" dirty="0">
                <a:solidFill>
                  <a:schemeClr val="bg1"/>
                </a:solidFill>
                <a:latin typeface="メイリオ" panose="020B0604030504040204" pitchFamily="50" charset="-128"/>
                <a:ea typeface="メイリオ" panose="020B0604030504040204" pitchFamily="50" charset="-128"/>
              </a:rPr>
              <a:t>instance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EDFEF62A-2C23-48D2-9D31-3331BF866B2F}"/>
              </a:ext>
            </a:extLst>
          </p:cNvPr>
          <p:cNvSpPr txBox="1">
            <a:spLocks/>
          </p:cNvSpPr>
          <p:nvPr/>
        </p:nvSpPr>
        <p:spPr bwMode="auto">
          <a:xfrm>
            <a:off x="5169024" y="2132856"/>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DC2 </a:t>
            </a:r>
            <a:r>
              <a:rPr lang="ja-JP" altLang="en-US" sz="2000" b="1" kern="0" dirty="0">
                <a:solidFill>
                  <a:schemeClr val="bg1"/>
                </a:solidFill>
                <a:latin typeface="メイリオ" panose="020B0604030504040204" pitchFamily="50" charset="-128"/>
                <a:ea typeface="メイリオ" panose="020B0604030504040204" pitchFamily="50" charset="-128"/>
              </a:rPr>
              <a:t>instance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21032588"/>
      </p:ext>
    </p:extLst>
  </p:cSld>
  <p:clrMapOvr>
    <a:masterClrMapping/>
  </p:clrMapOvr>
  <p:transition advTm="30462"/>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Redshift </a:t>
            </a:r>
            <a:r>
              <a:rPr lang="ja-JP" altLang="en-US" sz="3000" dirty="0">
                <a:solidFill>
                  <a:schemeClr val="tx1"/>
                </a:solidFill>
                <a:latin typeface="メイリオ" panose="020B0604030504040204" pitchFamily="50" charset="-128"/>
                <a:ea typeface="メイリオ" panose="020B0604030504040204" pitchFamily="50" charset="-128"/>
              </a:rPr>
              <a:t>configuration</a:t>
            </a:r>
          </a:p>
        </p:txBody>
      </p:sp>
      <p:sp>
        <p:nvSpPr>
          <p:cNvPr id="124" name="コンテンツ プレースホルダー 2">
            <a:extLst>
              <a:ext uri="{FF2B5EF4-FFF2-40B4-BE49-F238E27FC236}">
                <a16:creationId xmlns:a16="http://schemas.microsoft.com/office/drawing/2014/main" id="{83709AB2-F603-441F-9429-A765FC262FD0}"/>
              </a:ext>
            </a:extLst>
          </p:cNvPr>
          <p:cNvSpPr txBox="1">
            <a:spLocks/>
          </p:cNvSpPr>
          <p:nvPr/>
        </p:nvSpPr>
        <p:spPr>
          <a:xfrm>
            <a:off x="631222" y="692696"/>
            <a:ext cx="9002298"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Redshift is c</a:t>
            </a:r>
            <a:r>
              <a:rPr lang="ja-JP" altLang="en-US" sz="2400" dirty="0">
                <a:solidFill>
                  <a:srgbClr val="002060"/>
                </a:solidFill>
                <a:latin typeface="メイリオ" panose="020B0604030504040204" pitchFamily="50" charset="-128"/>
                <a:ea typeface="メイリオ" panose="020B0604030504040204" pitchFamily="50" charset="-128"/>
              </a:rPr>
              <a:t>onfigured to perform data processing </a:t>
            </a:r>
            <a:r>
              <a:rPr lang="en-US" altLang="ja-JP" sz="2400" dirty="0">
                <a:solidFill>
                  <a:srgbClr val="002060"/>
                </a:solidFill>
                <a:latin typeface="メイリオ" panose="020B0604030504040204" pitchFamily="50" charset="-128"/>
                <a:ea typeface="メイリオ" panose="020B0604030504040204" pitchFamily="50" charset="-128"/>
              </a:rPr>
              <a:t>with </a:t>
            </a:r>
            <a:r>
              <a:rPr lang="ja-JP" altLang="en-US" sz="2400" dirty="0">
                <a:solidFill>
                  <a:srgbClr val="002060"/>
                </a:solidFill>
                <a:latin typeface="メイリオ" panose="020B0604030504040204" pitchFamily="50" charset="-128"/>
                <a:ea typeface="メイリオ" panose="020B0604030504040204" pitchFamily="50" charset="-128"/>
              </a:rPr>
              <a:t>multiple nodes in a group unit called a cluster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FE51C55F-CD16-412F-AEBE-41F1F7F63C51}"/>
              </a:ext>
            </a:extLst>
          </p:cNvPr>
          <p:cNvSpPr txBox="1">
            <a:spLocks/>
          </p:cNvSpPr>
          <p:nvPr/>
        </p:nvSpPr>
        <p:spPr>
          <a:xfrm>
            <a:off x="1208584" y="1849488"/>
            <a:ext cx="7560840" cy="4675855"/>
          </a:xfrm>
          <a:prstGeom prst="rect">
            <a:avLst/>
          </a:prstGeom>
          <a:solidFill>
            <a:schemeClr val="bg1"/>
          </a:solidFill>
          <a:ln>
            <a:solidFill>
              <a:srgbClr val="F0861E"/>
            </a:solidFill>
          </a:ln>
        </p:spPr>
        <p:txBody>
          <a:bodyPr wrap="none"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latin typeface="メイリオ" panose="020B0604030504040204" pitchFamily="50" charset="-128"/>
                <a:ea typeface="メイリオ" panose="020B0604030504040204" pitchFamily="50" charset="-128"/>
              </a:rPr>
              <a:t>Redshift </a:t>
            </a:r>
            <a:r>
              <a:rPr lang="ja-JP" altLang="en-US" sz="2000" b="1" dirty="0">
                <a:latin typeface="メイリオ" panose="020B0604030504040204" pitchFamily="50" charset="-128"/>
                <a:ea typeface="メイリオ" panose="020B0604030504040204" pitchFamily="50" charset="-128"/>
              </a:rPr>
              <a:t>clusters</a:t>
            </a:r>
            <a:endParaRPr lang="en-US" altLang="ja-JP" sz="2000" b="1"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3038E538-F9FD-4195-80CC-B0E893E7771B}"/>
              </a:ext>
            </a:extLst>
          </p:cNvPr>
          <p:cNvSpPr txBox="1">
            <a:spLocks/>
          </p:cNvSpPr>
          <p:nvPr/>
        </p:nvSpPr>
        <p:spPr bwMode="auto">
          <a:xfrm>
            <a:off x="4340932" y="2492186"/>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Leader</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219793BB-A0F8-487C-9EE6-2BB73C2D6130}"/>
              </a:ext>
            </a:extLst>
          </p:cNvPr>
          <p:cNvSpPr txBox="1">
            <a:spLocks/>
          </p:cNvSpPr>
          <p:nvPr/>
        </p:nvSpPr>
        <p:spPr bwMode="auto">
          <a:xfrm>
            <a:off x="2216696" y="4293096"/>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94D559D5-E8B3-45CE-8DE1-3D4EFBD7F194}"/>
              </a:ext>
            </a:extLst>
          </p:cNvPr>
          <p:cNvSpPr txBox="1">
            <a:spLocks/>
          </p:cNvSpPr>
          <p:nvPr/>
        </p:nvSpPr>
        <p:spPr bwMode="auto">
          <a:xfrm>
            <a:off x="4340283" y="4293096"/>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554DF773-5FEA-49C2-A9D2-51894DEEAA1A}"/>
              </a:ext>
            </a:extLst>
          </p:cNvPr>
          <p:cNvSpPr txBox="1">
            <a:spLocks/>
          </p:cNvSpPr>
          <p:nvPr/>
        </p:nvSpPr>
        <p:spPr bwMode="auto">
          <a:xfrm>
            <a:off x="6445682" y="4293096"/>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cxnSp>
        <p:nvCxnSpPr>
          <p:cNvPr id="3" name="コネクタ: カギ線 2">
            <a:extLst>
              <a:ext uri="{FF2B5EF4-FFF2-40B4-BE49-F238E27FC236}">
                <a16:creationId xmlns:a16="http://schemas.microsoft.com/office/drawing/2014/main" id="{2BA5C85B-5ABE-4C32-B65A-29B70C129666}"/>
              </a:ext>
            </a:extLst>
          </p:cNvPr>
          <p:cNvCxnSpPr>
            <a:stCxn id="8" idx="2"/>
            <a:endCxn id="13" idx="0"/>
          </p:cNvCxnSpPr>
          <p:nvPr/>
        </p:nvCxnSpPr>
        <p:spPr bwMode="auto">
          <a:xfrm rot="5400000">
            <a:off x="3458479" y="2798575"/>
            <a:ext cx="864806" cy="2124236"/>
          </a:xfrm>
          <a:prstGeom prst="bentConnector3">
            <a:avLst/>
          </a:prstGeom>
          <a:noFill/>
          <a:ln w="25400" cap="flat" cmpd="sng" algn="ctr">
            <a:solidFill>
              <a:schemeClr val="accent6"/>
            </a:solidFill>
            <a:prstDash val="solid"/>
            <a:round/>
            <a:headEnd type="triangle" w="med" len="med"/>
            <a:tailEnd type="triangle"/>
          </a:ln>
          <a:effectLst/>
        </p:spPr>
      </p:cxnSp>
      <p:cxnSp>
        <p:nvCxnSpPr>
          <p:cNvPr id="16" name="コネクタ: カギ線 15">
            <a:extLst>
              <a:ext uri="{FF2B5EF4-FFF2-40B4-BE49-F238E27FC236}">
                <a16:creationId xmlns:a16="http://schemas.microsoft.com/office/drawing/2014/main" id="{F94BA543-3D71-4836-86B1-23D2FB3BE770}"/>
              </a:ext>
            </a:extLst>
          </p:cNvPr>
          <p:cNvCxnSpPr>
            <a:cxnSpLocks/>
            <a:endCxn id="14" idx="0"/>
          </p:cNvCxnSpPr>
          <p:nvPr/>
        </p:nvCxnSpPr>
        <p:spPr bwMode="auto">
          <a:xfrm rot="16200000" flipH="1">
            <a:off x="4515238" y="3855983"/>
            <a:ext cx="864806" cy="9420"/>
          </a:xfrm>
          <a:prstGeom prst="bentConnector3">
            <a:avLst/>
          </a:prstGeom>
          <a:noFill/>
          <a:ln w="25400" cap="flat" cmpd="sng" algn="ctr">
            <a:solidFill>
              <a:schemeClr val="accent6"/>
            </a:solidFill>
            <a:prstDash val="solid"/>
            <a:round/>
            <a:headEnd type="triangle" w="med" len="med"/>
            <a:tailEnd type="triangle"/>
          </a:ln>
          <a:effectLst/>
        </p:spPr>
      </p:cxnSp>
      <p:cxnSp>
        <p:nvCxnSpPr>
          <p:cNvPr id="17" name="コネクタ: カギ線 16">
            <a:extLst>
              <a:ext uri="{FF2B5EF4-FFF2-40B4-BE49-F238E27FC236}">
                <a16:creationId xmlns:a16="http://schemas.microsoft.com/office/drawing/2014/main" id="{20FC5A96-F36F-4C62-9560-5E3C3C0A33A3}"/>
              </a:ext>
            </a:extLst>
          </p:cNvPr>
          <p:cNvCxnSpPr>
            <a:cxnSpLocks/>
            <a:stCxn id="8" idx="2"/>
            <a:endCxn id="15" idx="0"/>
          </p:cNvCxnSpPr>
          <p:nvPr/>
        </p:nvCxnSpPr>
        <p:spPr bwMode="auto">
          <a:xfrm rot="16200000" flipH="1">
            <a:off x="5572972" y="2808318"/>
            <a:ext cx="864806" cy="2104750"/>
          </a:xfrm>
          <a:prstGeom prst="bentConnector3">
            <a:avLst>
              <a:gd name="adj1" fmla="val 50000"/>
            </a:avLst>
          </a:prstGeom>
          <a:noFill/>
          <a:ln w="25400" cap="flat" cmpd="sng" algn="ctr">
            <a:solidFill>
              <a:schemeClr val="accent6"/>
            </a:solidFill>
            <a:prstDash val="solid"/>
            <a:round/>
            <a:headEnd type="triangle" w="med" len="med"/>
            <a:tailEnd type="triangle"/>
          </a:ln>
          <a:effectLst/>
        </p:spPr>
      </p:cxnSp>
      <p:sp>
        <p:nvSpPr>
          <p:cNvPr id="19" name="円柱 18">
            <a:extLst>
              <a:ext uri="{FF2B5EF4-FFF2-40B4-BE49-F238E27FC236}">
                <a16:creationId xmlns:a16="http://schemas.microsoft.com/office/drawing/2014/main" id="{4DE83C01-C046-4EBD-97DA-9C6B5F83C2CC}"/>
              </a:ext>
            </a:extLst>
          </p:cNvPr>
          <p:cNvSpPr/>
          <p:nvPr/>
        </p:nvSpPr>
        <p:spPr bwMode="auto">
          <a:xfrm>
            <a:off x="1928664" y="5510981"/>
            <a:ext cx="6120680" cy="712096"/>
          </a:xfrm>
          <a:prstGeom prst="can">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Managed Storage</a:t>
            </a:r>
            <a:b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br>
            <a:r>
              <a:rPr lang="ja-JP" altLang="en-US" dirty="0">
                <a:solidFill>
                  <a:schemeClr val="bg1"/>
                </a:solidFill>
                <a:latin typeface="メイリオ" panose="020B0604030504040204" pitchFamily="50" charset="-128"/>
                <a:ea typeface="メイリオ" panose="020B0604030504040204" pitchFamily="50" charset="-128"/>
              </a:rPr>
              <a:t> </a:t>
            </a: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 </a:t>
            </a:r>
            <a:r>
              <a:rPr lang="ja-JP" altLang="en-US" dirty="0">
                <a:solidFill>
                  <a:schemeClr val="bg1"/>
                </a:solidFill>
                <a:latin typeface="メイリオ" panose="020B0604030504040204" pitchFamily="50" charset="-128"/>
                <a:ea typeface="メイリオ" panose="020B0604030504040204" pitchFamily="50" charset="-128"/>
              </a:rPr>
              <a:t>file format)</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AC3EFA1-E5A7-4D50-9D91-E8D4F3A9E6D8}"/>
              </a:ext>
            </a:extLst>
          </p:cNvPr>
          <p:cNvSpPr txBox="1"/>
          <p:nvPr/>
        </p:nvSpPr>
        <p:spPr>
          <a:xfrm>
            <a:off x="5601238" y="2602803"/>
            <a:ext cx="2342308" cy="523220"/>
          </a:xfrm>
          <a:prstGeom prst="rect">
            <a:avLst/>
          </a:prstGeom>
          <a:noFill/>
        </p:spPr>
        <p:txBody>
          <a:bodyPr wrap="none" rtlCol="0">
            <a:spAutoFit/>
          </a:bodyPr>
          <a:lstStyle/>
          <a:p>
            <a:pPr marL="180975" indent="-180975">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Endpoints of the query</a:t>
            </a:r>
            <a:endParaRPr kumimoji="1" lang="en-US" altLang="ja-JP" sz="1400" dirty="0">
              <a:latin typeface="メイリオ" panose="020B0604030504040204" pitchFamily="50" charset="-128"/>
              <a:ea typeface="メイリオ" panose="020B0604030504040204" pitchFamily="50" charset="-128"/>
            </a:endParaRPr>
          </a:p>
          <a:p>
            <a:pPr marL="180975" indent="-180975">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SQL </a:t>
            </a:r>
            <a:r>
              <a:rPr lang="ja-JP" altLang="en-US" sz="1400" dirty="0">
                <a:latin typeface="メイリオ" panose="020B0604030504040204" pitchFamily="50" charset="-128"/>
                <a:ea typeface="メイリオ" panose="020B0604030504040204" pitchFamily="50" charset="-128"/>
              </a:rPr>
              <a:t>code generation and execution</a:t>
            </a:r>
            <a:endParaRPr kumimoji="1" lang="ja-JP" altLang="en-US" sz="1400" dirty="0">
              <a:latin typeface="メイリオ" panose="020B0604030504040204" pitchFamily="50" charset="-128"/>
              <a:ea typeface="メイリオ" panose="020B0604030504040204" pitchFamily="50" charset="-128"/>
            </a:endParaRPr>
          </a:p>
        </p:txBody>
      </p:sp>
      <p:sp>
        <p:nvSpPr>
          <p:cNvPr id="23" name="テキスト ボックス 22">
            <a:extLst>
              <a:ext uri="{FF2B5EF4-FFF2-40B4-BE49-F238E27FC236}">
                <a16:creationId xmlns:a16="http://schemas.microsoft.com/office/drawing/2014/main" id="{162AF8D1-4B35-4845-BBBE-3359B179287A}"/>
              </a:ext>
            </a:extLst>
          </p:cNvPr>
          <p:cNvSpPr txBox="1"/>
          <p:nvPr/>
        </p:nvSpPr>
        <p:spPr>
          <a:xfrm>
            <a:off x="6498664" y="6185475"/>
            <a:ext cx="2029723" cy="307777"/>
          </a:xfrm>
          <a:prstGeom prst="rect">
            <a:avLst/>
          </a:prstGeom>
          <a:noFill/>
        </p:spPr>
        <p:txBody>
          <a:bodyPr wrap="none" rtlCol="0">
            <a:spAutoFit/>
          </a:bodyPr>
          <a:lstStyle/>
          <a:p>
            <a:pPr marL="180975" indent="-180975">
              <a:buFont typeface="Arial" panose="020B0604020202020204" pitchFamily="34" charset="0"/>
              <a:buChar char="•"/>
            </a:pPr>
            <a:r>
              <a:rPr kumimoji="1" lang="en-US" altLang="ja-JP" sz="1400" dirty="0">
                <a:latin typeface="メイリオ" panose="020B0604030504040204" pitchFamily="50" charset="-128"/>
                <a:ea typeface="メイリオ" panose="020B0604030504040204" pitchFamily="50" charset="-128"/>
              </a:rPr>
              <a:t>S3 </a:t>
            </a:r>
            <a:r>
              <a:rPr kumimoji="1" lang="ja-JP" altLang="en-US" sz="1400" dirty="0">
                <a:latin typeface="メイリオ" panose="020B0604030504040204" pitchFamily="50" charset="-128"/>
                <a:ea typeface="メイリオ" panose="020B0604030504040204" pitchFamily="50" charset="-128"/>
              </a:rPr>
              <a:t>for persistent data storage</a:t>
            </a:r>
          </a:p>
        </p:txBody>
      </p:sp>
      <p:sp>
        <p:nvSpPr>
          <p:cNvPr id="27" name="コンテンツ プレースホルダー 2">
            <a:extLst>
              <a:ext uri="{FF2B5EF4-FFF2-40B4-BE49-F238E27FC236}">
                <a16:creationId xmlns:a16="http://schemas.microsoft.com/office/drawing/2014/main" id="{F97E9051-F7C7-4FFA-B9A2-BF842298BAAD}"/>
              </a:ext>
            </a:extLst>
          </p:cNvPr>
          <p:cNvSpPr txBox="1">
            <a:spLocks/>
          </p:cNvSpPr>
          <p:nvPr/>
        </p:nvSpPr>
        <p:spPr bwMode="auto">
          <a:xfrm>
            <a:off x="7467395" y="4707511"/>
            <a:ext cx="1083686" cy="720080"/>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36" name="コンテンツ プレースホルダー 2">
            <a:extLst>
              <a:ext uri="{FF2B5EF4-FFF2-40B4-BE49-F238E27FC236}">
                <a16:creationId xmlns:a16="http://schemas.microsoft.com/office/drawing/2014/main" id="{66BCFEBD-B8A2-44BC-9668-5A8E5948D0B3}"/>
              </a:ext>
            </a:extLst>
          </p:cNvPr>
          <p:cNvSpPr txBox="1">
            <a:spLocks/>
          </p:cNvSpPr>
          <p:nvPr/>
        </p:nvSpPr>
        <p:spPr bwMode="auto">
          <a:xfrm>
            <a:off x="5321341" y="4707511"/>
            <a:ext cx="1083686" cy="720080"/>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37" name="コンテンツ プレースホルダー 2">
            <a:extLst>
              <a:ext uri="{FF2B5EF4-FFF2-40B4-BE49-F238E27FC236}">
                <a16:creationId xmlns:a16="http://schemas.microsoft.com/office/drawing/2014/main" id="{E240DE9D-B96B-43FF-8039-E988338FD449}"/>
              </a:ext>
            </a:extLst>
          </p:cNvPr>
          <p:cNvSpPr txBox="1">
            <a:spLocks/>
          </p:cNvSpPr>
          <p:nvPr/>
        </p:nvSpPr>
        <p:spPr bwMode="auto">
          <a:xfrm>
            <a:off x="3181208" y="4707511"/>
            <a:ext cx="1083686" cy="720080"/>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F0A84560-153C-4CEA-A37C-D2709EB04AFD}"/>
              </a:ext>
            </a:extLst>
          </p:cNvPr>
          <p:cNvCxnSpPr>
            <a:stCxn id="15" idx="2"/>
          </p:cNvCxnSpPr>
          <p:nvPr/>
        </p:nvCxnSpPr>
        <p:spPr bwMode="auto">
          <a:xfrm>
            <a:off x="7057750" y="5229200"/>
            <a:ext cx="0" cy="281781"/>
          </a:xfrm>
          <a:prstGeom prst="straightConnector1">
            <a:avLst/>
          </a:prstGeom>
          <a:noFill/>
          <a:ln w="25400" cap="flat" cmpd="sng" algn="ctr">
            <a:solidFill>
              <a:schemeClr val="accent2"/>
            </a:solidFill>
            <a:prstDash val="solid"/>
            <a:round/>
            <a:headEnd type="triangle" w="med" len="med"/>
            <a:tailEnd type="triangle"/>
          </a:ln>
          <a:effectLst/>
        </p:spPr>
      </p:cxnSp>
      <p:cxnSp>
        <p:nvCxnSpPr>
          <p:cNvPr id="42" name="直線矢印コネクタ 41">
            <a:extLst>
              <a:ext uri="{FF2B5EF4-FFF2-40B4-BE49-F238E27FC236}">
                <a16:creationId xmlns:a16="http://schemas.microsoft.com/office/drawing/2014/main" id="{825DCBD4-2E48-4D6F-A1D8-0F904746BC50}"/>
              </a:ext>
            </a:extLst>
          </p:cNvPr>
          <p:cNvCxnSpPr/>
          <p:nvPr/>
        </p:nvCxnSpPr>
        <p:spPr bwMode="auto">
          <a:xfrm>
            <a:off x="4942931" y="5229200"/>
            <a:ext cx="0" cy="281781"/>
          </a:xfrm>
          <a:prstGeom prst="straightConnector1">
            <a:avLst/>
          </a:prstGeom>
          <a:noFill/>
          <a:ln w="25400" cap="flat" cmpd="sng" algn="ctr">
            <a:solidFill>
              <a:schemeClr val="accent2"/>
            </a:solidFill>
            <a:prstDash val="solid"/>
            <a:round/>
            <a:headEnd type="triangle" w="med" len="med"/>
            <a:tailEnd type="triangle"/>
          </a:ln>
          <a:effectLst/>
        </p:spPr>
      </p:cxnSp>
      <p:cxnSp>
        <p:nvCxnSpPr>
          <p:cNvPr id="43" name="直線矢印コネクタ 42">
            <a:extLst>
              <a:ext uri="{FF2B5EF4-FFF2-40B4-BE49-F238E27FC236}">
                <a16:creationId xmlns:a16="http://schemas.microsoft.com/office/drawing/2014/main" id="{17C41487-B94B-4003-9B9E-7CB02AE7A812}"/>
              </a:ext>
            </a:extLst>
          </p:cNvPr>
          <p:cNvCxnSpPr/>
          <p:nvPr/>
        </p:nvCxnSpPr>
        <p:spPr bwMode="auto">
          <a:xfrm>
            <a:off x="2824848" y="5229200"/>
            <a:ext cx="0" cy="281781"/>
          </a:xfrm>
          <a:prstGeom prst="straightConnector1">
            <a:avLst/>
          </a:prstGeom>
          <a:noFill/>
          <a:ln w="25400" cap="flat" cmpd="sng" algn="ctr">
            <a:solidFill>
              <a:schemeClr val="accent2"/>
            </a:solidFill>
            <a:prstDash val="solid"/>
            <a:round/>
            <a:headEnd type="triangle" w="med" len="med"/>
            <a:tailEnd type="triangle"/>
          </a:ln>
          <a:effectLst/>
        </p:spPr>
      </p:cxnSp>
      <p:sp>
        <p:nvSpPr>
          <p:cNvPr id="44" name="テキスト ボックス 43">
            <a:extLst>
              <a:ext uri="{FF2B5EF4-FFF2-40B4-BE49-F238E27FC236}">
                <a16:creationId xmlns:a16="http://schemas.microsoft.com/office/drawing/2014/main" id="{494CC6B3-EF78-4595-B85B-5AB6EDAB46A2}"/>
              </a:ext>
            </a:extLst>
          </p:cNvPr>
          <p:cNvSpPr txBox="1"/>
          <p:nvPr/>
        </p:nvSpPr>
        <p:spPr>
          <a:xfrm>
            <a:off x="7074680" y="3777100"/>
            <a:ext cx="2702856" cy="523220"/>
          </a:xfrm>
          <a:prstGeom prst="rect">
            <a:avLst/>
          </a:prstGeom>
          <a:noFill/>
        </p:spPr>
        <p:txBody>
          <a:bodyPr wrap="none" rtlCol="0">
            <a:spAutoFit/>
          </a:bodyPr>
          <a:lstStyle/>
          <a:p>
            <a:pPr marL="180975" indent="-180975">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Fast Local </a:t>
            </a:r>
            <a:r>
              <a:rPr kumimoji="1" lang="en-US" altLang="ja-JP" sz="1400" dirty="0">
                <a:latin typeface="メイリオ" panose="020B0604030504040204" pitchFamily="50" charset="-128"/>
                <a:ea typeface="メイリオ" panose="020B0604030504040204" pitchFamily="50" charset="-128"/>
              </a:rPr>
              <a:t>SSD </a:t>
            </a:r>
            <a:r>
              <a:rPr kumimoji="1" lang="ja-JP" altLang="en-US" sz="1400" dirty="0">
                <a:latin typeface="メイリオ" panose="020B0604030504040204" pitchFamily="50" charset="-128"/>
                <a:ea typeface="メイリオ" panose="020B0604030504040204" pitchFamily="50" charset="-128"/>
              </a:rPr>
              <a:t>Cache</a:t>
            </a:r>
            <a:endParaRPr kumimoji="1" lang="en-US" altLang="ja-JP" sz="1400" dirty="0">
              <a:latin typeface="メイリオ" panose="020B0604030504040204" pitchFamily="50" charset="-128"/>
              <a:ea typeface="メイリオ" panose="020B0604030504040204" pitchFamily="50" charset="-128"/>
            </a:endParaRPr>
          </a:p>
          <a:p>
            <a:pPr marL="180975" indent="-180975">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Parallel execution of queries</a:t>
            </a:r>
            <a:endParaRPr kumimoji="1" lang="ja-JP" altLang="en-US" sz="1400" dirty="0">
              <a:latin typeface="メイリオ" panose="020B0604030504040204" pitchFamily="50" charset="-128"/>
              <a:ea typeface="メイリオ" panose="020B0604030504040204" pitchFamily="50" charset="-128"/>
            </a:endParaRPr>
          </a:p>
        </p:txBody>
      </p:sp>
      <p:sp>
        <p:nvSpPr>
          <p:cNvPr id="40" name="テキスト ボックス 39">
            <a:extLst>
              <a:ext uri="{FF2B5EF4-FFF2-40B4-BE49-F238E27FC236}">
                <a16:creationId xmlns:a16="http://schemas.microsoft.com/office/drawing/2014/main" id="{7A37557D-B301-42F6-BE95-6D591C7CD936}"/>
              </a:ext>
            </a:extLst>
          </p:cNvPr>
          <p:cNvSpPr txBox="1"/>
          <p:nvPr/>
        </p:nvSpPr>
        <p:spPr>
          <a:xfrm>
            <a:off x="1136576" y="6232955"/>
            <a:ext cx="4220769" cy="338554"/>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Nodes can be configured from 1 to 32</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24876334"/>
      </p:ext>
    </p:extLst>
  </p:cSld>
  <p:clrMapOvr>
    <a:masterClrMapping/>
  </p:clrMapOvr>
  <p:transition advTm="54275"/>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en-US" altLang="ja-JP" sz="3000" dirty="0">
                <a:solidFill>
                  <a:schemeClr val="tx1"/>
                </a:solidFill>
                <a:latin typeface="メイリオ" panose="020B0604030504040204" pitchFamily="50" charset="-128"/>
                <a:ea typeface="メイリオ" panose="020B0604030504040204" pitchFamily="50" charset="-128"/>
              </a:rPr>
              <a:t>Redshift</a:t>
            </a:r>
            <a:r>
              <a:rPr kumimoji="0" lang="en-US" altLang="ja-JP" sz="3000" dirty="0">
                <a:solidFill>
                  <a:schemeClr val="tx1"/>
                </a:solidFill>
                <a:latin typeface="メイリオ" panose="020B0604030504040204" pitchFamily="50" charset="-128"/>
                <a:ea typeface="メイリオ" panose="020B0604030504040204" pitchFamily="50" charset="-128"/>
                <a:cs typeface="メイリオ" pitchFamily="50" charset="-128"/>
              </a:rPr>
              <a:t> c</a:t>
            </a:r>
            <a:r>
              <a:rPr lang="ja-JP" altLang="en-US" sz="3000" dirty="0">
                <a:solidFill>
                  <a:schemeClr val="tx1"/>
                </a:solidFill>
                <a:latin typeface="メイリオ" panose="020B0604030504040204" pitchFamily="50" charset="-128"/>
                <a:ea typeface="メイリオ" panose="020B0604030504040204" pitchFamily="50" charset="-128"/>
              </a:rPr>
              <a:t>onfiguration</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00109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data analytics company uses a </a:t>
            </a:r>
            <a:r>
              <a:rPr lang="en-US" altLang="ja-JP" dirty="0">
                <a:latin typeface="メイリオ" panose="020B0604030504040204" pitchFamily="50" charset="-128"/>
                <a:ea typeface="メイリオ" panose="020B0604030504040204" pitchFamily="50" charset="-128"/>
              </a:rPr>
              <a:t>Redshift cluster </a:t>
            </a:r>
            <a:r>
              <a:rPr lang="ja-JP" altLang="en-US" dirty="0">
                <a:latin typeface="メイリオ" panose="020B0604030504040204" pitchFamily="50" charset="-128"/>
                <a:ea typeface="メイリオ" panose="020B0604030504040204" pitchFamily="50" charset="-128"/>
              </a:rPr>
              <a:t>to house its data warehouse on </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 The company has a disaster recovery plan in place to ensure business continuity. As a solution architect, you are required to implement a solution to increase the resiliency of </a:t>
            </a:r>
            <a:r>
              <a:rPr lang="en-US" altLang="ja-JP" dirty="0">
                <a:latin typeface="メイリオ" panose="020B0604030504040204" pitchFamily="50" charset="-128"/>
                <a:ea typeface="メイリオ" panose="020B0604030504040204" pitchFamily="50" charset="-128"/>
              </a:rPr>
              <a:t>Redshift in the event of a </a:t>
            </a:r>
            <a:r>
              <a:rPr lang="ja-JP" altLang="en-US" dirty="0">
                <a:latin typeface="メイリオ" panose="020B0604030504040204" pitchFamily="50" charset="-128"/>
                <a:ea typeface="メイリオ" panose="020B0604030504040204" pitchFamily="50" charset="-128"/>
              </a:rPr>
              <a:t>region outage.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is the best approach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Conduct a cross-region snapshot copy.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Launch the cross-region lead replica and promote it to the master at failover.</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Copy a snapshot of the cluster to another region.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global clusters.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68920916"/>
      </p:ext>
    </p:extLst>
  </p:cSld>
  <p:clrMapOvr>
    <a:masterClrMapping/>
  </p:clrMapOvr>
  <mc:AlternateContent xmlns:mc="http://schemas.openxmlformats.org/markup-compatibility/2006" xmlns:p14="http://schemas.microsoft.com/office/powerpoint/2010/main">
    <mc:Choice Requires="p14">
      <p:transition spd="slow" p14:dur="2000" advTm="20146"/>
    </mc:Choice>
    <mc:Fallback xmlns="">
      <p:transition spd="slow" advTm="2014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Scope of </a:t>
            </a:r>
            <a:r>
              <a:rPr kumimoji="0" lang="en-US" altLang="ja-JP" sz="2600" dirty="0">
                <a:solidFill>
                  <a:srgbClr val="000000"/>
                </a:solidFill>
                <a:latin typeface="メイリオ" pitchFamily="50" charset="-128"/>
                <a:ea typeface="メイリオ" pitchFamily="50" charset="-128"/>
                <a:cs typeface="メイリオ" pitchFamily="50" charset="-128"/>
              </a:rPr>
              <a:t>Kinesis</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725516752"/>
      </p:ext>
    </p:extLst>
  </p:cSld>
  <p:clrMapOvr>
    <a:masterClrMapping/>
  </p:clrMapOvr>
  <mc:AlternateContent xmlns:mc="http://schemas.openxmlformats.org/markup-compatibility/2006" xmlns:p14="http://schemas.microsoft.com/office/powerpoint/2010/main">
    <mc:Choice Requires="p14">
      <p:transition spd="slow" p14:dur="2000" advTm="8411"/>
    </mc:Choice>
    <mc:Fallback xmlns="">
      <p:transition spd="slow" advTm="8411"/>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3">
            <a:extLst>
              <a:ext uri="{FF2B5EF4-FFF2-40B4-BE49-F238E27FC236}">
                <a16:creationId xmlns:a16="http://schemas.microsoft.com/office/drawing/2014/main" id="{9939479D-70C9-4057-92AA-78DDF26D5505}"/>
              </a:ext>
            </a:extLst>
          </p:cNvPr>
          <p:cNvSpPr/>
          <p:nvPr/>
        </p:nvSpPr>
        <p:spPr bwMode="auto">
          <a:xfrm>
            <a:off x="992560" y="2132856"/>
            <a:ext cx="8208912" cy="37858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正方形/長方形 5">
            <a:extLst>
              <a:ext uri="{FF2B5EF4-FFF2-40B4-BE49-F238E27FC236}">
                <a16:creationId xmlns:a16="http://schemas.microsoft.com/office/drawing/2014/main" id="{E6A90CF0-C497-449D-A02F-7C66379DC60A}"/>
              </a:ext>
            </a:extLst>
          </p:cNvPr>
          <p:cNvSpPr/>
          <p:nvPr/>
        </p:nvSpPr>
        <p:spPr bwMode="auto">
          <a:xfrm>
            <a:off x="1537757" y="2502326"/>
            <a:ext cx="3256634" cy="304708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4" name="四角形: 角を丸くする 32">
            <a:extLst>
              <a:ext uri="{FF2B5EF4-FFF2-40B4-BE49-F238E27FC236}">
                <a16:creationId xmlns:a16="http://schemas.microsoft.com/office/drawing/2014/main" id="{1DDE1EEE-C688-4CB8-B4C8-61DBB405C23E}"/>
              </a:ext>
            </a:extLst>
          </p:cNvPr>
          <p:cNvSpPr/>
          <p:nvPr/>
        </p:nvSpPr>
        <p:spPr bwMode="auto">
          <a:xfrm>
            <a:off x="1928664" y="2776018"/>
            <a:ext cx="2387812" cy="26692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Private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.4</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 name="Picture 4" descr="Copy, database, redshift icon">
            <a:extLst>
              <a:ext uri="{FF2B5EF4-FFF2-40B4-BE49-F238E27FC236}">
                <a16:creationId xmlns:a16="http://schemas.microsoft.com/office/drawing/2014/main" id="{E7CED9D2-7B50-4529-8A11-E7B3128EB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259" y="4360828"/>
            <a:ext cx="968025" cy="968025"/>
          </a:xfrm>
          <a:prstGeom prst="rect">
            <a:avLst/>
          </a:prstGeom>
          <a:noFill/>
          <a:extLst>
            <a:ext uri="{909E8E84-426E-40DD-AFC4-6F175D3DCCD1}">
              <a14:hiddenFill xmlns:a14="http://schemas.microsoft.com/office/drawing/2010/main">
                <a:solidFill>
                  <a:srgbClr val="FFFFFF"/>
                </a:solidFill>
              </a14:hiddenFill>
            </a:ext>
          </a:extLst>
        </p:spPr>
      </p:pic>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Redshift </a:t>
            </a:r>
            <a:r>
              <a:rPr lang="ja-JP" altLang="en-US" sz="3000" dirty="0">
                <a:solidFill>
                  <a:schemeClr val="tx1"/>
                </a:solidFill>
                <a:latin typeface="メイリオ" panose="020B0604030504040204" pitchFamily="50" charset="-128"/>
                <a:ea typeface="メイリオ" panose="020B0604030504040204" pitchFamily="50" charset="-128"/>
              </a:rPr>
              <a:t>configuration</a:t>
            </a:r>
          </a:p>
        </p:txBody>
      </p:sp>
      <p:sp>
        <p:nvSpPr>
          <p:cNvPr id="25" name="コンテンツ プレースホルダー 2">
            <a:extLst>
              <a:ext uri="{FF2B5EF4-FFF2-40B4-BE49-F238E27FC236}">
                <a16:creationId xmlns:a16="http://schemas.microsoft.com/office/drawing/2014/main" id="{FA1D7541-EA69-4072-8283-16998E2FE232}"/>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Unlike </a:t>
            </a:r>
            <a:r>
              <a:rPr lang="en-US" altLang="ja-JP" sz="2400" dirty="0">
                <a:solidFill>
                  <a:srgbClr val="002060"/>
                </a:solidFill>
                <a:latin typeface="メイリオ" panose="020B0604030504040204" pitchFamily="50" charset="-128"/>
                <a:ea typeface="メイリオ" panose="020B0604030504040204" pitchFamily="50" charset="-128"/>
              </a:rPr>
              <a:t>RDS</a:t>
            </a:r>
            <a:r>
              <a:rPr lang="ja-JP" altLang="en-US" sz="2400" dirty="0">
                <a:solidFill>
                  <a:srgbClr val="002060"/>
                </a:solidFill>
                <a:latin typeface="メイリオ" panose="020B0604030504040204" pitchFamily="50" charset="-128"/>
                <a:ea typeface="メイリオ" panose="020B0604030504040204" pitchFamily="50" charset="-128"/>
              </a:rPr>
              <a:t>, there is no </a:t>
            </a:r>
            <a:r>
              <a:rPr lang="en-US" altLang="ja-JP" sz="2400" dirty="0">
                <a:solidFill>
                  <a:srgbClr val="002060"/>
                </a:solidFill>
                <a:latin typeface="メイリオ" panose="020B0604030504040204" pitchFamily="50" charset="-128"/>
                <a:ea typeface="メイリオ" panose="020B0604030504040204" pitchFamily="50" charset="-128"/>
              </a:rPr>
              <a:t>multi-AZ </a:t>
            </a:r>
            <a:r>
              <a:rPr lang="ja-JP" altLang="en-US" sz="2400" dirty="0">
                <a:solidFill>
                  <a:srgbClr val="002060"/>
                </a:solidFill>
                <a:latin typeface="メイリオ" panose="020B0604030504040204" pitchFamily="50" charset="-128"/>
                <a:ea typeface="メイリオ" panose="020B0604030504040204" pitchFamily="50" charset="-128"/>
              </a:rPr>
              <a:t>failover configuration or multi-region support.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正方形/長方形 29">
            <a:extLst>
              <a:ext uri="{FF2B5EF4-FFF2-40B4-BE49-F238E27FC236}">
                <a16:creationId xmlns:a16="http://schemas.microsoft.com/office/drawing/2014/main" id="{A71522CD-3E69-4893-AFE9-68E35695FB42}"/>
              </a:ext>
            </a:extLst>
          </p:cNvPr>
          <p:cNvSpPr/>
          <p:nvPr/>
        </p:nvSpPr>
        <p:spPr bwMode="auto">
          <a:xfrm>
            <a:off x="5280146" y="2502326"/>
            <a:ext cx="3256634" cy="304708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5" name="四角形: 角を丸くする 35">
            <a:extLst>
              <a:ext uri="{FF2B5EF4-FFF2-40B4-BE49-F238E27FC236}">
                <a16:creationId xmlns:a16="http://schemas.microsoft.com/office/drawing/2014/main" id="{01357FDF-03BE-4D59-A0D0-386774A8ED2D}"/>
              </a:ext>
            </a:extLst>
          </p:cNvPr>
          <p:cNvSpPr/>
          <p:nvPr/>
        </p:nvSpPr>
        <p:spPr bwMode="auto">
          <a:xfrm>
            <a:off x="5733540" y="2776018"/>
            <a:ext cx="2387812" cy="26692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Private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.5</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pic>
        <p:nvPicPr>
          <p:cNvPr id="16" name="図 36" descr="音楽 が含まれている画像&#10;&#10;自動的に生成された説明">
            <a:extLst>
              <a:ext uri="{FF2B5EF4-FFF2-40B4-BE49-F238E27FC236}">
                <a16:creationId xmlns:a16="http://schemas.microsoft.com/office/drawing/2014/main" id="{3A8E41F9-4B40-461C-ADD7-209ECED89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963" y="3246632"/>
            <a:ext cx="571869" cy="681077"/>
          </a:xfrm>
          <a:prstGeom prst="rect">
            <a:avLst/>
          </a:prstGeom>
        </p:spPr>
      </p:pic>
      <p:sp>
        <p:nvSpPr>
          <p:cNvPr id="17" name="テキスト ボックス 37">
            <a:extLst>
              <a:ext uri="{FF2B5EF4-FFF2-40B4-BE49-F238E27FC236}">
                <a16:creationId xmlns:a16="http://schemas.microsoft.com/office/drawing/2014/main" id="{DF3830F1-9E7C-4958-8F9C-AC4F9BFB756A}"/>
              </a:ext>
            </a:extLst>
          </p:cNvPr>
          <p:cNvSpPr txBox="1"/>
          <p:nvPr/>
        </p:nvSpPr>
        <p:spPr>
          <a:xfrm>
            <a:off x="2892154" y="3547309"/>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18" name="図 38" descr="音楽 が含まれている画像&#10;&#10;自動的に生成された説明">
            <a:extLst>
              <a:ext uri="{FF2B5EF4-FFF2-40B4-BE49-F238E27FC236}">
                <a16:creationId xmlns:a16="http://schemas.microsoft.com/office/drawing/2014/main" id="{2E1D989D-69C2-4CC8-9BF9-FB600C743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22" y="3246632"/>
            <a:ext cx="571869" cy="681077"/>
          </a:xfrm>
          <a:prstGeom prst="rect">
            <a:avLst/>
          </a:prstGeom>
        </p:spPr>
      </p:pic>
      <p:sp>
        <p:nvSpPr>
          <p:cNvPr id="19" name="テキスト ボックス 39">
            <a:extLst>
              <a:ext uri="{FF2B5EF4-FFF2-40B4-BE49-F238E27FC236}">
                <a16:creationId xmlns:a16="http://schemas.microsoft.com/office/drawing/2014/main" id="{E368BDE4-CA73-4E3B-99F2-1FEC99C6AF76}"/>
              </a:ext>
            </a:extLst>
          </p:cNvPr>
          <p:cNvSpPr txBox="1"/>
          <p:nvPr/>
        </p:nvSpPr>
        <p:spPr>
          <a:xfrm>
            <a:off x="6686713" y="3547309"/>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20" name="コネクタ: カギ線 41">
            <a:extLst>
              <a:ext uri="{FF2B5EF4-FFF2-40B4-BE49-F238E27FC236}">
                <a16:creationId xmlns:a16="http://schemas.microsoft.com/office/drawing/2014/main" id="{593E8AB3-B061-4208-B739-B9471FB79770}"/>
              </a:ext>
            </a:extLst>
          </p:cNvPr>
          <p:cNvCxnSpPr>
            <a:cxnSpLocks/>
            <a:stCxn id="23" idx="2"/>
            <a:endCxn id="16" idx="0"/>
          </p:cNvCxnSpPr>
          <p:nvPr/>
        </p:nvCxnSpPr>
        <p:spPr bwMode="auto">
          <a:xfrm rot="5400000">
            <a:off x="3674750" y="1862357"/>
            <a:ext cx="864423" cy="1904126"/>
          </a:xfrm>
          <a:prstGeom prst="bentConnector3">
            <a:avLst>
              <a:gd name="adj1" fmla="val 50000"/>
            </a:avLst>
          </a:prstGeom>
          <a:noFill/>
          <a:ln w="31750" cap="flat" cmpd="sng" algn="ctr">
            <a:solidFill>
              <a:srgbClr val="FF0000"/>
            </a:solidFill>
            <a:prstDash val="solid"/>
            <a:round/>
            <a:headEnd type="none" w="med" len="med"/>
            <a:tailEnd type="triangle"/>
          </a:ln>
          <a:effectLst/>
        </p:spPr>
      </p:cxnSp>
      <p:cxnSp>
        <p:nvCxnSpPr>
          <p:cNvPr id="21" name="コネクタ: カギ線 42">
            <a:extLst>
              <a:ext uri="{FF2B5EF4-FFF2-40B4-BE49-F238E27FC236}">
                <a16:creationId xmlns:a16="http://schemas.microsoft.com/office/drawing/2014/main" id="{87EEAD94-642E-4857-A26A-29657AC0ED87}"/>
              </a:ext>
            </a:extLst>
          </p:cNvPr>
          <p:cNvCxnSpPr>
            <a:cxnSpLocks/>
            <a:stCxn id="23" idx="2"/>
            <a:endCxn id="18" idx="0"/>
          </p:cNvCxnSpPr>
          <p:nvPr/>
        </p:nvCxnSpPr>
        <p:spPr bwMode="auto">
          <a:xfrm rot="16200000" flipH="1">
            <a:off x="5572029" y="1869203"/>
            <a:ext cx="864423" cy="1890433"/>
          </a:xfrm>
          <a:prstGeom prst="bentConnector3">
            <a:avLst>
              <a:gd name="adj1" fmla="val 50000"/>
            </a:avLst>
          </a:prstGeom>
          <a:noFill/>
          <a:ln w="31750" cap="flat" cmpd="sng" algn="ctr">
            <a:solidFill>
              <a:srgbClr val="FF0000"/>
            </a:solidFill>
            <a:prstDash val="solid"/>
            <a:round/>
            <a:headEnd type="none" w="med" len="med"/>
            <a:tailEnd type="triangle"/>
          </a:ln>
          <a:effectLst/>
        </p:spPr>
      </p:cxnSp>
      <p:sp>
        <p:nvSpPr>
          <p:cNvPr id="22" name="テキスト ボックス 43">
            <a:extLst>
              <a:ext uri="{FF2B5EF4-FFF2-40B4-BE49-F238E27FC236}">
                <a16:creationId xmlns:a16="http://schemas.microsoft.com/office/drawing/2014/main" id="{FBC54040-5522-4C29-AC2E-88EB386204E8}"/>
              </a:ext>
            </a:extLst>
          </p:cNvPr>
          <p:cNvSpPr txBox="1"/>
          <p:nvPr/>
        </p:nvSpPr>
        <p:spPr>
          <a:xfrm>
            <a:off x="4997446" y="2307917"/>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pic>
        <p:nvPicPr>
          <p:cNvPr id="23" name="図 44">
            <a:extLst>
              <a:ext uri="{FF2B5EF4-FFF2-40B4-BE49-F238E27FC236}">
                <a16:creationId xmlns:a16="http://schemas.microsoft.com/office/drawing/2014/main" id="{3EB7BC03-84E7-4610-AEDD-439B98FA63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2733" y="1844824"/>
            <a:ext cx="512582" cy="537385"/>
          </a:xfrm>
          <a:prstGeom prst="rect">
            <a:avLst/>
          </a:prstGeom>
        </p:spPr>
      </p:pic>
      <p:sp>
        <p:nvSpPr>
          <p:cNvPr id="26" name="テキスト ボックス 46">
            <a:extLst>
              <a:ext uri="{FF2B5EF4-FFF2-40B4-BE49-F238E27FC236}">
                <a16:creationId xmlns:a16="http://schemas.microsoft.com/office/drawing/2014/main" id="{C823F7DB-61BE-4BB8-8D16-8F1EB4B6309C}"/>
              </a:ext>
            </a:extLst>
          </p:cNvPr>
          <p:cNvSpPr txBox="1"/>
          <p:nvPr/>
        </p:nvSpPr>
        <p:spPr>
          <a:xfrm>
            <a:off x="4218824" y="5054987"/>
            <a:ext cx="146706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Automatic Failover</a:t>
            </a:r>
            <a:endParaRPr lang="en-US" altLang="ja-JP" sz="1000" b="1" dirty="0">
              <a:latin typeface="メイリオ" panose="020B0604030504040204" pitchFamily="50" charset="-128"/>
              <a:ea typeface="メイリオ" panose="020B0604030504040204" pitchFamily="50" charset="-128"/>
            </a:endParaRPr>
          </a:p>
        </p:txBody>
      </p:sp>
      <p:cxnSp>
        <p:nvCxnSpPr>
          <p:cNvPr id="33" name="コネクタ: カギ線 49">
            <a:extLst>
              <a:ext uri="{FF2B5EF4-FFF2-40B4-BE49-F238E27FC236}">
                <a16:creationId xmlns:a16="http://schemas.microsoft.com/office/drawing/2014/main" id="{FFE5C92D-A376-4063-BC23-1B5B22704F2A}"/>
              </a:ext>
            </a:extLst>
          </p:cNvPr>
          <p:cNvCxnSpPr>
            <a:cxnSpLocks/>
          </p:cNvCxnSpPr>
          <p:nvPr/>
        </p:nvCxnSpPr>
        <p:spPr bwMode="auto">
          <a:xfrm>
            <a:off x="3154898" y="3927709"/>
            <a:ext cx="5604" cy="679494"/>
          </a:xfrm>
          <a:prstGeom prst="straightConnector1">
            <a:avLst/>
          </a:prstGeom>
          <a:noFill/>
          <a:ln w="31750" cap="flat" cmpd="sng" algn="ctr">
            <a:solidFill>
              <a:srgbClr val="FF0000"/>
            </a:solidFill>
            <a:prstDash val="solid"/>
            <a:round/>
            <a:headEnd type="none" w="med" len="med"/>
            <a:tailEnd type="triangle"/>
          </a:ln>
          <a:effectLst/>
        </p:spPr>
      </p:cxnSp>
      <p:sp>
        <p:nvSpPr>
          <p:cNvPr id="35" name="テキスト ボックス 55">
            <a:extLst>
              <a:ext uri="{FF2B5EF4-FFF2-40B4-BE49-F238E27FC236}">
                <a16:creationId xmlns:a16="http://schemas.microsoft.com/office/drawing/2014/main" id="{4D1F4330-283D-4C1E-A1F4-843508CCD257}"/>
              </a:ext>
            </a:extLst>
          </p:cNvPr>
          <p:cNvSpPr txBox="1"/>
          <p:nvPr/>
        </p:nvSpPr>
        <p:spPr>
          <a:xfrm>
            <a:off x="1162758" y="6351068"/>
            <a:ext cx="461986" cy="338554"/>
          </a:xfrm>
          <a:prstGeom prst="rect">
            <a:avLst/>
          </a:prstGeom>
          <a:noFill/>
        </p:spPr>
        <p:txBody>
          <a:bodyPr wrap="non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S3</a:t>
            </a:r>
          </a:p>
        </p:txBody>
      </p:sp>
      <p:sp>
        <p:nvSpPr>
          <p:cNvPr id="36" name="テキスト ボックス 28">
            <a:extLst>
              <a:ext uri="{FF2B5EF4-FFF2-40B4-BE49-F238E27FC236}">
                <a16:creationId xmlns:a16="http://schemas.microsoft.com/office/drawing/2014/main" id="{3D8E8E9A-D1A8-403C-9F32-9252BF59ED20}"/>
              </a:ext>
            </a:extLst>
          </p:cNvPr>
          <p:cNvSpPr txBox="1"/>
          <p:nvPr/>
        </p:nvSpPr>
        <p:spPr>
          <a:xfrm>
            <a:off x="6461901" y="5156206"/>
            <a:ext cx="861134"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Redshift</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sp>
        <p:nvSpPr>
          <p:cNvPr id="3" name="テキスト ボックス 21">
            <a:extLst>
              <a:ext uri="{FF2B5EF4-FFF2-40B4-BE49-F238E27FC236}">
                <a16:creationId xmlns:a16="http://schemas.microsoft.com/office/drawing/2014/main" id="{DE66DB29-AA93-4470-BA74-A320B75B9468}"/>
              </a:ext>
            </a:extLst>
          </p:cNvPr>
          <p:cNvSpPr txBox="1"/>
          <p:nvPr/>
        </p:nvSpPr>
        <p:spPr>
          <a:xfrm>
            <a:off x="2690138" y="5184511"/>
            <a:ext cx="861134" cy="276999"/>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Redshift</a:t>
            </a:r>
          </a:p>
        </p:txBody>
      </p:sp>
      <p:pic>
        <p:nvPicPr>
          <p:cNvPr id="49" name="Picture 4" descr="Copy, database, redshift icon">
            <a:extLst>
              <a:ext uri="{FF2B5EF4-FFF2-40B4-BE49-F238E27FC236}">
                <a16:creationId xmlns:a16="http://schemas.microsoft.com/office/drawing/2014/main" id="{40E811B0-DD81-4D5A-8973-3C0F71F88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7827" y="4360828"/>
            <a:ext cx="968025" cy="96802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コネクタ: カギ線 23">
            <a:extLst>
              <a:ext uri="{FF2B5EF4-FFF2-40B4-BE49-F238E27FC236}">
                <a16:creationId xmlns:a16="http://schemas.microsoft.com/office/drawing/2014/main" id="{367F4B37-58F3-4EEA-BA14-5F6BEE5298A7}"/>
              </a:ext>
            </a:extLst>
          </p:cNvPr>
          <p:cNvCxnSpPr>
            <a:cxnSpLocks/>
          </p:cNvCxnSpPr>
          <p:nvPr/>
        </p:nvCxnSpPr>
        <p:spPr bwMode="auto">
          <a:xfrm>
            <a:off x="3340545" y="5007828"/>
            <a:ext cx="3353580" cy="0"/>
          </a:xfrm>
          <a:prstGeom prst="straightConnector1">
            <a:avLst/>
          </a:prstGeom>
          <a:noFill/>
          <a:ln w="31750" cap="flat" cmpd="sng" algn="ctr">
            <a:solidFill>
              <a:srgbClr val="002060"/>
            </a:solidFill>
            <a:prstDash val="solid"/>
            <a:round/>
            <a:headEnd type="none" w="med" len="med"/>
            <a:tailEnd type="triangle"/>
          </a:ln>
          <a:effectLst/>
        </p:spPr>
      </p:cxnSp>
      <p:cxnSp>
        <p:nvCxnSpPr>
          <p:cNvPr id="50" name="コネクタ: カギ線 49">
            <a:extLst>
              <a:ext uri="{FF2B5EF4-FFF2-40B4-BE49-F238E27FC236}">
                <a16:creationId xmlns:a16="http://schemas.microsoft.com/office/drawing/2014/main" id="{41BB8D97-03D4-4990-B7D2-946D2B8C8874}"/>
              </a:ext>
            </a:extLst>
          </p:cNvPr>
          <p:cNvCxnSpPr>
            <a:cxnSpLocks/>
            <a:stCxn id="18" idx="2"/>
          </p:cNvCxnSpPr>
          <p:nvPr/>
        </p:nvCxnSpPr>
        <p:spPr bwMode="auto">
          <a:xfrm flipH="1">
            <a:off x="3388312" y="3927709"/>
            <a:ext cx="3561145" cy="699190"/>
          </a:xfrm>
          <a:prstGeom prst="straightConnector1">
            <a:avLst/>
          </a:prstGeom>
          <a:noFill/>
          <a:ln w="31750" cap="flat" cmpd="sng" algn="ctr">
            <a:solidFill>
              <a:srgbClr val="FF0000"/>
            </a:solidFill>
            <a:prstDash val="solid"/>
            <a:round/>
            <a:headEnd type="none" w="med" len="med"/>
            <a:tailEnd type="triangle"/>
          </a:ln>
          <a:effectLst/>
        </p:spPr>
      </p:cxnSp>
      <p:sp>
        <p:nvSpPr>
          <p:cNvPr id="52" name="Multiplication Sign 51">
            <a:extLst>
              <a:ext uri="{FF2B5EF4-FFF2-40B4-BE49-F238E27FC236}">
                <a16:creationId xmlns:a16="http://schemas.microsoft.com/office/drawing/2014/main" id="{0D624169-6D5D-4BFD-B266-D95CB5BB63A5}"/>
              </a:ext>
            </a:extLst>
          </p:cNvPr>
          <p:cNvSpPr/>
          <p:nvPr/>
        </p:nvSpPr>
        <p:spPr bwMode="auto">
          <a:xfrm>
            <a:off x="3331790" y="2317830"/>
            <a:ext cx="3346308" cy="3416559"/>
          </a:xfrm>
          <a:prstGeom prst="mathMultiply">
            <a:avLst/>
          </a:prstGeom>
          <a:solidFill>
            <a:srgbClr val="FF0000"/>
          </a:solidFill>
          <a:ln w="1270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53" name="テキスト ボックス 19">
            <a:extLst>
              <a:ext uri="{FF2B5EF4-FFF2-40B4-BE49-F238E27FC236}">
                <a16:creationId xmlns:a16="http://schemas.microsoft.com/office/drawing/2014/main" id="{F03E849B-C4ED-4843-B562-2E7EA96F56E3}"/>
              </a:ext>
            </a:extLst>
          </p:cNvPr>
          <p:cNvSpPr txBox="1"/>
          <p:nvPr/>
        </p:nvSpPr>
        <p:spPr>
          <a:xfrm>
            <a:off x="1162758" y="6043291"/>
            <a:ext cx="6471643" cy="307777"/>
          </a:xfrm>
          <a:prstGeom prst="rect">
            <a:avLst/>
          </a:prstGeom>
          <a:noFill/>
        </p:spPr>
        <p:txBody>
          <a:bodyPr wrap="none" rtlCol="0">
            <a:spAutoFit/>
          </a:bodyPr>
          <a:lstStyle/>
          <a:p>
            <a:pPr marL="180975" indent="-180975">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It is necessary to copy the snapshot to another region, just in case</a:t>
            </a:r>
          </a:p>
        </p:txBody>
      </p:sp>
    </p:spTree>
    <p:extLst>
      <p:ext uri="{BB962C8B-B14F-4D97-AF65-F5344CB8AC3E}">
        <p14:creationId xmlns:p14="http://schemas.microsoft.com/office/powerpoint/2010/main" val="1187411458"/>
      </p:ext>
    </p:extLst>
  </p:cSld>
  <p:clrMapOvr>
    <a:masterClrMapping/>
  </p:clrMapOvr>
  <p:transition advTm="37862"/>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Automati</a:t>
            </a:r>
            <a:r>
              <a:rPr lang="en-US" altLang="ja-JP" sz="3000" dirty="0">
                <a:latin typeface="メイリオ" panose="020B0604030504040204" pitchFamily="50" charset="-128"/>
                <a:ea typeface="メイリオ" panose="020B0604030504040204" pitchFamily="50" charset="-128"/>
              </a:rPr>
              <a:t>c</a:t>
            </a:r>
            <a:r>
              <a:rPr lang="ja-JP" altLang="en-US" sz="3000" dirty="0">
                <a:latin typeface="メイリオ" panose="020B0604030504040204" pitchFamily="50" charset="-128"/>
                <a:ea typeface="メイリオ" panose="020B0604030504040204" pitchFamily="50" charset="-128"/>
              </a:rPr>
              <a:t> Operations</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Easy operation with automatic maintenance features and detailed monitoring</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5DA0C362-1DA8-4E9B-87BF-4961FDC5EAFD}"/>
              </a:ext>
            </a:extLst>
          </p:cNvPr>
          <p:cNvSpPr/>
          <p:nvPr/>
        </p:nvSpPr>
        <p:spPr bwMode="auto">
          <a:xfrm>
            <a:off x="858009" y="2132856"/>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CloudWatch</a:t>
            </a:r>
          </a:p>
        </p:txBody>
      </p:sp>
      <p:sp>
        <p:nvSpPr>
          <p:cNvPr id="6" name="コンテンツ プレースホルダー 2">
            <a:extLst>
              <a:ext uri="{FF2B5EF4-FFF2-40B4-BE49-F238E27FC236}">
                <a16:creationId xmlns:a16="http://schemas.microsoft.com/office/drawing/2014/main" id="{0E1EFA6C-6D4C-4730-B1F6-1073FA3AC7D2}"/>
              </a:ext>
            </a:extLst>
          </p:cNvPr>
          <p:cNvSpPr txBox="1">
            <a:spLocks/>
          </p:cNvSpPr>
          <p:nvPr/>
        </p:nvSpPr>
        <p:spPr bwMode="auto">
          <a:xfrm>
            <a:off x="3224808" y="2132856"/>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CloudWatch </a:t>
            </a:r>
            <a:r>
              <a:rPr lang="ja-JP" altLang="en-US" dirty="0">
                <a:latin typeface="メイリオ" panose="020B0604030504040204" pitchFamily="50" charset="-128"/>
                <a:ea typeface="メイリオ" panose="020B0604030504040204" pitchFamily="50" charset="-128"/>
              </a:rPr>
              <a:t>metrics </a:t>
            </a:r>
            <a:r>
              <a:rPr lang="en-US" altLang="ja-JP" dirty="0">
                <a:latin typeface="メイリオ" panose="020B0604030504040204" pitchFamily="50" charset="-128"/>
                <a:ea typeface="メイリオ" panose="020B0604030504040204" pitchFamily="50" charset="-128"/>
              </a:rPr>
              <a:t>are automatically stored</a:t>
            </a:r>
            <a:r>
              <a:rPr lang="ja-JP" altLang="en-US" dirty="0">
                <a:latin typeface="メイリオ" panose="020B0604030504040204" pitchFamily="50" charset="-128"/>
                <a:ea typeface="メイリオ" panose="020B0604030504040204" pitchFamily="50" charset="-128"/>
              </a:rPr>
              <a:t> by default and can be viewed in the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console</a:t>
            </a:r>
          </a:p>
        </p:txBody>
      </p:sp>
      <p:sp>
        <p:nvSpPr>
          <p:cNvPr id="7" name="正方形/長方形 6">
            <a:extLst>
              <a:ext uri="{FF2B5EF4-FFF2-40B4-BE49-F238E27FC236}">
                <a16:creationId xmlns:a16="http://schemas.microsoft.com/office/drawing/2014/main" id="{E3C15D2B-A805-4E64-A396-01C6AB71C182}"/>
              </a:ext>
            </a:extLst>
          </p:cNvPr>
          <p:cNvSpPr/>
          <p:nvPr/>
        </p:nvSpPr>
        <p:spPr bwMode="auto">
          <a:xfrm>
            <a:off x="858009" y="3383055"/>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Backup</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BF1D31B9-E540-48EA-9D94-E6EBD86D1BA3}"/>
              </a:ext>
            </a:extLst>
          </p:cNvPr>
          <p:cNvSpPr txBox="1">
            <a:spLocks/>
          </p:cNvSpPr>
          <p:nvPr/>
        </p:nvSpPr>
        <p:spPr bwMode="auto">
          <a:xfrm>
            <a:off x="3224808" y="3383055"/>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Set the execution time and automatically get regular backups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Snapshots can also be taken manually</a:t>
            </a:r>
          </a:p>
        </p:txBody>
      </p:sp>
      <p:sp>
        <p:nvSpPr>
          <p:cNvPr id="9" name="正方形/長方形 8">
            <a:extLst>
              <a:ext uri="{FF2B5EF4-FFF2-40B4-BE49-F238E27FC236}">
                <a16:creationId xmlns:a16="http://schemas.microsoft.com/office/drawing/2014/main" id="{81310F7A-0FF4-4FA4-8928-01C1A1CFD187}"/>
              </a:ext>
            </a:extLst>
          </p:cNvPr>
          <p:cNvSpPr/>
          <p:nvPr/>
        </p:nvSpPr>
        <p:spPr bwMode="auto">
          <a:xfrm>
            <a:off x="858009" y="4634474"/>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Automatic Maintenance</a:t>
            </a:r>
          </a:p>
        </p:txBody>
      </p:sp>
      <p:sp>
        <p:nvSpPr>
          <p:cNvPr id="11" name="コンテンツ プレースホルダー 2">
            <a:extLst>
              <a:ext uri="{FF2B5EF4-FFF2-40B4-BE49-F238E27FC236}">
                <a16:creationId xmlns:a16="http://schemas.microsoft.com/office/drawing/2014/main" id="{C8856873-DD05-42DC-84B2-0937A2BA75C1}"/>
              </a:ext>
            </a:extLst>
          </p:cNvPr>
          <p:cNvSpPr txBox="1">
            <a:spLocks/>
          </p:cNvSpPr>
          <p:nvPr/>
        </p:nvSpPr>
        <p:spPr bwMode="auto">
          <a:xfrm>
            <a:off x="3224808" y="4634474"/>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Patching is also automatic </a:t>
            </a:r>
            <a:r>
              <a:rPr lang="en-US" altLang="ja-JP" dirty="0">
                <a:latin typeface="メイリオ" panose="020B0604030504040204" pitchFamily="50" charset="-128"/>
                <a:ea typeface="メイリオ" panose="020B0604030504040204" pitchFamily="50" charset="-128"/>
              </a:rPr>
              <a:t>by AWS </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Patching time can be specified in the maintenance window</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78502937"/>
      </p:ext>
    </p:extLst>
  </p:cSld>
  <p:clrMapOvr>
    <a:masterClrMapping/>
  </p:clrMapOvr>
  <mc:AlternateContent xmlns:mc="http://schemas.openxmlformats.org/markup-compatibility/2006" xmlns:p14="http://schemas.microsoft.com/office/powerpoint/2010/main">
    <mc:Choice Requires="p14">
      <p:transition spd="slow" p14:dur="2000" advTm="21537"/>
    </mc:Choice>
    <mc:Fallback xmlns="">
      <p:transition spd="slow" advTm="21537"/>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Query Efficiency through Machine Learning</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Machine learning adjusts query execution and assists in efficient automatic execution.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5DA0C362-1DA8-4E9B-87BF-4961FDC5EAFD}"/>
              </a:ext>
            </a:extLst>
          </p:cNvPr>
          <p:cNvSpPr/>
          <p:nvPr/>
        </p:nvSpPr>
        <p:spPr bwMode="auto">
          <a:xfrm>
            <a:off x="858009" y="1556792"/>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Table Maintenance</a:t>
            </a:r>
            <a:endParaRPr lang="en-US" altLang="ja-JP" b="1" dirty="0">
              <a:solidFill>
                <a:schemeClr val="bg1"/>
              </a:solidFill>
              <a:latin typeface="メイリオ" panose="020B0604030504040204" pitchFamily="50" charset="-128"/>
              <a:ea typeface="メイリオ" panose="020B0604030504040204" pitchFamily="50" charset="-128"/>
            </a:endParaRPr>
          </a:p>
          <a:p>
            <a:pPr algn="ctr"/>
            <a:r>
              <a:rPr lang="ja-JP" altLang="en-US" b="1" dirty="0">
                <a:solidFill>
                  <a:schemeClr val="bg1"/>
                </a:solidFill>
                <a:latin typeface="メイリオ" panose="020B0604030504040204" pitchFamily="50" charset="-128"/>
                <a:ea typeface="メイリオ" panose="020B0604030504040204" pitchFamily="50" charset="-128"/>
              </a:rPr>
              <a:t>Automation</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0E1EFA6C-6D4C-4730-B1F6-1073FA3AC7D2}"/>
              </a:ext>
            </a:extLst>
          </p:cNvPr>
          <p:cNvSpPr txBox="1">
            <a:spLocks/>
          </p:cNvSpPr>
          <p:nvPr/>
        </p:nvSpPr>
        <p:spPr bwMode="auto">
          <a:xfrm>
            <a:off x="3224808" y="1556792"/>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Automatic optimization of distributed table configuration</a:t>
            </a:r>
          </a:p>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Automatic update of statistics</a:t>
            </a:r>
          </a:p>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Automatic data reorganization</a:t>
            </a:r>
            <a:endParaRPr lang="ja-JP" altLang="en-US"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E3C15D2B-A805-4E64-A396-01C6AB71C182}"/>
              </a:ext>
            </a:extLst>
          </p:cNvPr>
          <p:cNvSpPr/>
          <p:nvPr/>
        </p:nvSpPr>
        <p:spPr bwMode="auto">
          <a:xfrm>
            <a:off x="858009" y="2806991"/>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Automatic Workload Management</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BF1D31B9-E540-48EA-9D94-E6EBD86D1BA3}"/>
              </a:ext>
            </a:extLst>
          </p:cNvPr>
          <p:cNvSpPr txBox="1">
            <a:spLocks/>
          </p:cNvSpPr>
          <p:nvPr/>
        </p:nvSpPr>
        <p:spPr bwMode="auto">
          <a:xfrm>
            <a:off x="3224808" y="2806991"/>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Machine learning automatically prioritizes query execution when setting up multiple query execution in workload management</a:t>
            </a:r>
            <a:endParaRPr lang="ja-JP" altLang="en-US" sz="14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81310F7A-0FF4-4FA4-8928-01C1A1CFD187}"/>
              </a:ext>
            </a:extLst>
          </p:cNvPr>
          <p:cNvSpPr/>
          <p:nvPr/>
        </p:nvSpPr>
        <p:spPr bwMode="auto">
          <a:xfrm>
            <a:off x="858009" y="4058410"/>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Short acceleration</a:t>
            </a:r>
            <a:endParaRPr lang="ja-JP" altLang="en-US" b="1"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C8856873-DD05-42DC-84B2-0937A2BA75C1}"/>
              </a:ext>
            </a:extLst>
          </p:cNvPr>
          <p:cNvSpPr txBox="1">
            <a:spLocks/>
          </p:cNvSpPr>
          <p:nvPr/>
        </p:nvSpPr>
        <p:spPr bwMode="auto">
          <a:xfrm>
            <a:off x="3224808" y="4058410"/>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b="0" i="0" dirty="0">
                <a:solidFill>
                  <a:srgbClr val="16191F"/>
                </a:solidFill>
                <a:effectLst/>
                <a:latin typeface="メイリオ" panose="020B0604030504040204" pitchFamily="50" charset="-128"/>
                <a:ea typeface="メイリオ" panose="020B0604030504040204" pitchFamily="50" charset="-128"/>
              </a:rPr>
              <a:t>A machine learning algorithm is used to analyze each target query and predict the query execution time. And prioritize short-running queries over long-running queries</a:t>
            </a:r>
          </a:p>
          <a:p>
            <a:pPr marL="285750" indent="-285750">
              <a:buFont typeface="Wingdings" panose="05000000000000000000" pitchFamily="2" charset="2"/>
              <a:buChar char="p"/>
            </a:pPr>
            <a:r>
              <a:rPr lang="en-US" altLang="ja-JP" sz="1400" b="0" i="0" dirty="0">
                <a:solidFill>
                  <a:srgbClr val="16191F"/>
                </a:solidFill>
                <a:effectLst/>
                <a:latin typeface="メイリオ" panose="020B0604030504040204" pitchFamily="50" charset="-128"/>
                <a:ea typeface="メイリオ" panose="020B0604030504040204" pitchFamily="50" charset="-128"/>
              </a:rPr>
              <a:t>As a result, the WLM queue can be reduced.</a:t>
            </a:r>
            <a:endParaRPr lang="en-US" altLang="ja-JP"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F428C32E-88F9-491A-A1FF-7039C6A3FB66}"/>
              </a:ext>
            </a:extLst>
          </p:cNvPr>
          <p:cNvSpPr/>
          <p:nvPr/>
        </p:nvSpPr>
        <p:spPr bwMode="auto">
          <a:xfrm>
            <a:off x="858009" y="5309829"/>
            <a:ext cx="2347607" cy="1183263"/>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Recommendations </a:t>
            </a:r>
            <a:r>
              <a:rPr lang="en-US" altLang="ja-JP" b="1" dirty="0">
                <a:solidFill>
                  <a:schemeClr val="bg1"/>
                </a:solidFill>
                <a:latin typeface="メイリオ" panose="020B0604030504040204" pitchFamily="50" charset="-128"/>
                <a:ea typeface="メイリオ" panose="020B0604030504040204" pitchFamily="50" charset="-128"/>
              </a:rPr>
              <a:t>for best usages</a:t>
            </a:r>
            <a:endParaRPr lang="ja-JP" altLang="en-US" b="1" dirty="0">
              <a:solidFill>
                <a:schemeClr val="bg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1E4A29B5-85D9-4E8B-92F2-A00F2D868B34}"/>
              </a:ext>
            </a:extLst>
          </p:cNvPr>
          <p:cNvSpPr txBox="1">
            <a:spLocks/>
          </p:cNvSpPr>
          <p:nvPr/>
        </p:nvSpPr>
        <p:spPr bwMode="auto">
          <a:xfrm>
            <a:off x="3224808" y="5309829"/>
            <a:ext cx="5790127" cy="1183263"/>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b="0" i="0" dirty="0">
                <a:solidFill>
                  <a:srgbClr val="16191F"/>
                </a:solidFill>
                <a:effectLst/>
                <a:latin typeface="メイリオ" panose="020B0604030504040204" pitchFamily="50" charset="-128"/>
                <a:ea typeface="メイリオ" panose="020B0604030504040204" pitchFamily="50" charset="-128"/>
              </a:rPr>
              <a:t>Automatically analyze cluster performance and more, and make recommendations for optimization and cost reduction</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1337277"/>
      </p:ext>
    </p:extLst>
  </p:cSld>
  <p:clrMapOvr>
    <a:masterClrMapping/>
  </p:clrMapOvr>
  <mc:AlternateContent xmlns:mc="http://schemas.openxmlformats.org/markup-compatibility/2006" xmlns:p14="http://schemas.microsoft.com/office/powerpoint/2010/main">
    <mc:Choice Requires="p14">
      <p:transition spd="slow" p14:dur="2000" advTm="42403"/>
    </mc:Choice>
    <mc:Fallback xmlns="">
      <p:transition spd="slow" advTm="42403"/>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ja-JP" altLang="en-US" sz="3000" dirty="0">
                <a:latin typeface="メイリオ" panose="020B0604030504040204" pitchFamily="50" charset="-128"/>
                <a:ea typeface="メイリオ" panose="020B0604030504040204" pitchFamily="50" charset="-128"/>
              </a:rPr>
              <a:t>Traffic control</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754874"/>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is implementing data analysis operations using a relational database. To do this, you need to configure a data warehouse using </a:t>
            </a:r>
            <a:r>
              <a:rPr lang="en-US" altLang="ja-JP" dirty="0">
                <a:latin typeface="メイリオ" panose="020B0604030504040204" pitchFamily="50" charset="-128"/>
                <a:ea typeface="メイリオ" panose="020B0604030504040204" pitchFamily="50" charset="-128"/>
              </a:rPr>
              <a:t>Redshift to </a:t>
            </a:r>
            <a:r>
              <a:rPr lang="ja-JP" altLang="en-US" dirty="0">
                <a:latin typeface="メイリオ" panose="020B0604030504040204" pitchFamily="50" charset="-128"/>
                <a:ea typeface="メイリオ" panose="020B0604030504040204" pitchFamily="50" charset="-128"/>
              </a:rPr>
              <a:t>control traffic to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endpoints and work with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resources.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is the most suitable solution to </a:t>
            </a:r>
            <a:r>
              <a:rPr lang="en-US" altLang="ja-JP" dirty="0">
                <a:latin typeface="メイリオ" panose="020B0604030504040204" pitchFamily="50" charset="-128"/>
                <a:ea typeface="メイリオ" panose="020B0604030504040204" pitchFamily="50" charset="-128"/>
              </a:rPr>
              <a:t>meet the requirement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Set</a:t>
            </a:r>
            <a:r>
              <a:rPr lang="ja-JP" altLang="en-US" dirty="0">
                <a:latin typeface="メイリオ" panose="020B0604030504040204" pitchFamily="50" charset="-128"/>
                <a:ea typeface="メイリオ" panose="020B0604030504040204" pitchFamily="50" charset="-128"/>
              </a:rPr>
              <a:t> routes to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endpoints in the network </a:t>
            </a:r>
            <a:r>
              <a:rPr lang="en-US" altLang="ja-JP" dirty="0">
                <a:latin typeface="メイリオ" panose="020B0604030504040204" pitchFamily="50" charset="-128"/>
                <a:ea typeface="メイリオ" panose="020B0604030504040204" pitchFamily="50" charset="-128"/>
              </a:rPr>
              <a:t>ACLs </a:t>
            </a:r>
            <a:r>
              <a:rPr lang="ja-JP" altLang="en-US" dirty="0">
                <a:latin typeface="メイリオ" panose="020B0604030504040204" pitchFamily="50" charset="-128"/>
                <a:ea typeface="メイリオ" panose="020B0604030504040204" pitchFamily="50" charset="-128"/>
              </a:rPr>
              <a:t>of </a:t>
            </a:r>
            <a:r>
              <a:rPr lang="en-US" altLang="ja-JP" dirty="0">
                <a:latin typeface="メイリオ" panose="020B0604030504040204" pitchFamily="50" charset="-128"/>
                <a:ea typeface="メイリオ" panose="020B0604030504040204" pitchFamily="50" charset="-128"/>
              </a:rPr>
              <a:t>Amazon Redshift</a:t>
            </a:r>
            <a:r>
              <a:rPr lang="ja-JP" altLang="en-US" dirty="0">
                <a:latin typeface="メイリオ" panose="020B0604030504040204" pitchFamily="50" charset="-128"/>
                <a:ea typeface="メイリオ" panose="020B0604030504040204" pitchFamily="50" charset="-128"/>
              </a:rPr>
              <a:t>'s installed subnets.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 the route to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endpoints in the gateway route table used by </a:t>
            </a:r>
            <a:r>
              <a:rPr lang="en-US" altLang="ja-JP" dirty="0">
                <a:latin typeface="メイリオ" panose="020B0604030504040204" pitchFamily="50" charset="-128"/>
                <a:ea typeface="メイリオ" panose="020B0604030504040204" pitchFamily="50" charset="-128"/>
              </a:rPr>
              <a:t>Amazon Redshift.</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Amazon Redshift</a:t>
            </a:r>
            <a:r>
              <a:rPr lang="ja-JP" altLang="en-US" dirty="0">
                <a:latin typeface="メイリオ" panose="020B0604030504040204" pitchFamily="50" charset="-128"/>
                <a:ea typeface="メイリオ" panose="020B0604030504040204" pitchFamily="50" charset="-128"/>
              </a:rPr>
              <a:t>'s enhanced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routing.</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 a security group on </a:t>
            </a:r>
            <a:r>
              <a:rPr lang="en-US" altLang="ja-JP" dirty="0">
                <a:latin typeface="メイリオ" panose="020B0604030504040204" pitchFamily="50" charset="-128"/>
                <a:ea typeface="メイリオ" panose="020B0604030504040204" pitchFamily="50" charset="-128"/>
              </a:rPr>
              <a:t>Amazon Redshift to </a:t>
            </a:r>
            <a:r>
              <a:rPr lang="ja-JP" altLang="en-US" dirty="0">
                <a:latin typeface="メイリオ" panose="020B0604030504040204" pitchFamily="50" charset="-128"/>
                <a:ea typeface="メイリオ" panose="020B0604030504040204" pitchFamily="50" charset="-128"/>
              </a:rPr>
              <a:t>allow routes to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endpoints.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0281425"/>
      </p:ext>
    </p:extLst>
  </p:cSld>
  <p:clrMapOvr>
    <a:masterClrMapping/>
  </p:clrMapOvr>
  <mc:AlternateContent xmlns:mc="http://schemas.openxmlformats.org/markup-compatibility/2006" xmlns:p14="http://schemas.microsoft.com/office/powerpoint/2010/main">
    <mc:Choice Requires="p14">
      <p:transition spd="slow" p14:dur="2000" advTm="17101"/>
    </mc:Choice>
    <mc:Fallback xmlns="">
      <p:transition spd="slow" advTm="17101"/>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四角形: 角を丸くする 2">
            <a:extLst>
              <a:ext uri="{FF2B5EF4-FFF2-40B4-BE49-F238E27FC236}">
                <a16:creationId xmlns:a16="http://schemas.microsoft.com/office/drawing/2014/main" id="{A0146BBD-F7D3-482F-943D-1625234F0AB9}"/>
              </a:ext>
            </a:extLst>
          </p:cNvPr>
          <p:cNvSpPr/>
          <p:nvPr/>
        </p:nvSpPr>
        <p:spPr bwMode="auto">
          <a:xfrm>
            <a:off x="1856656" y="4545123"/>
            <a:ext cx="3919194" cy="165618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Traffic Control</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You can enable enhanced VPC routing to force traffic to your VPC.</a:t>
            </a:r>
          </a:p>
        </p:txBody>
      </p:sp>
      <p:sp>
        <p:nvSpPr>
          <p:cNvPr id="12" name="正方形/長方形 11">
            <a:extLst>
              <a:ext uri="{FF2B5EF4-FFF2-40B4-BE49-F238E27FC236}">
                <a16:creationId xmlns:a16="http://schemas.microsoft.com/office/drawing/2014/main" id="{BC5AFA94-4EEB-4175-BF9C-272F5A6E8133}"/>
              </a:ext>
            </a:extLst>
          </p:cNvPr>
          <p:cNvSpPr/>
          <p:nvPr/>
        </p:nvSpPr>
        <p:spPr bwMode="auto">
          <a:xfrm>
            <a:off x="949209" y="1916832"/>
            <a:ext cx="2347607" cy="1910744"/>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0" i="0" dirty="0">
                <a:solidFill>
                  <a:schemeClr val="bg1"/>
                </a:solidFill>
                <a:effectLst/>
                <a:latin typeface="メイリオ" panose="020B0604030504040204" pitchFamily="50" charset="-128"/>
                <a:ea typeface="メイリオ" panose="020B0604030504040204" pitchFamily="50" charset="-128"/>
              </a:rPr>
              <a:t>Extended </a:t>
            </a:r>
            <a:r>
              <a:rPr lang="en-US" altLang="ja-JP" b="0" i="0" dirty="0">
                <a:solidFill>
                  <a:schemeClr val="bg1"/>
                </a:solidFill>
                <a:effectLst/>
                <a:latin typeface="メイリオ" panose="020B0604030504040204" pitchFamily="50" charset="-128"/>
                <a:ea typeface="メイリオ" panose="020B0604030504040204" pitchFamily="50" charset="-128"/>
              </a:rPr>
              <a:t>VPC </a:t>
            </a:r>
            <a:r>
              <a:rPr lang="ja-JP" altLang="en-US" b="0" i="0" dirty="0">
                <a:solidFill>
                  <a:schemeClr val="bg1"/>
                </a:solidFill>
                <a:effectLst/>
                <a:latin typeface="メイリオ" panose="020B0604030504040204" pitchFamily="50" charset="-128"/>
                <a:ea typeface="メイリオ" panose="020B0604030504040204" pitchFamily="50" charset="-128"/>
              </a:rPr>
              <a:t>Routing</a:t>
            </a:r>
            <a:endParaRPr lang="ja-JP" altLang="en-US" dirty="0">
              <a:solidFill>
                <a:schemeClr val="bg1"/>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26E4AB94-BAE6-4EC8-8A5D-0936F48C590B}"/>
              </a:ext>
            </a:extLst>
          </p:cNvPr>
          <p:cNvSpPr txBox="1">
            <a:spLocks/>
          </p:cNvSpPr>
          <p:nvPr/>
        </p:nvSpPr>
        <p:spPr bwMode="auto">
          <a:xfrm>
            <a:off x="3316008" y="1916832"/>
            <a:ext cx="5790127" cy="1910744"/>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b="0" i="0" dirty="0">
                <a:solidFill>
                  <a:srgbClr val="16191F"/>
                </a:solidFill>
                <a:effectLst/>
                <a:latin typeface="メイリオ" panose="020B0604030504040204" pitchFamily="50" charset="-128"/>
                <a:ea typeface="メイリオ" panose="020B0604030504040204" pitchFamily="50" charset="-128"/>
              </a:rPr>
              <a:t>Enhanced VPC routing forces Amazon Redshift to force all COPY and UNLOAD traffic between the cluster and the data repository through Amazon VPC.</a:t>
            </a:r>
          </a:p>
          <a:p>
            <a:pPr marL="285750" indent="-285750">
              <a:buFont typeface="Wingdings" panose="05000000000000000000" pitchFamily="2" charset="2"/>
              <a:buChar char="p"/>
            </a:pPr>
            <a:r>
              <a:rPr lang="en-US" altLang="ja-JP" b="0" i="0" dirty="0">
                <a:solidFill>
                  <a:srgbClr val="16191F"/>
                </a:solidFill>
                <a:effectLst/>
                <a:latin typeface="メイリオ" panose="020B0604030504040204" pitchFamily="50" charset="-128"/>
                <a:ea typeface="メイリオ" panose="020B0604030504040204" pitchFamily="50" charset="-128"/>
              </a:rPr>
              <a:t>You can use VPC flow logs to monitor COPY and UNLOAD traffic.</a:t>
            </a:r>
          </a:p>
          <a:p>
            <a:pPr marL="285750" indent="-285750">
              <a:buFont typeface="Wingdings" panose="05000000000000000000" pitchFamily="2" charset="2"/>
              <a:buChar char="p"/>
            </a:pPr>
            <a:r>
              <a:rPr lang="en-US" altLang="ja-JP" b="0" i="0" dirty="0">
                <a:solidFill>
                  <a:srgbClr val="16191F"/>
                </a:solidFill>
                <a:effectLst/>
                <a:latin typeface="メイリオ" panose="020B0604030504040204" pitchFamily="50" charset="-128"/>
                <a:ea typeface="メイリオ" panose="020B0604030504040204" pitchFamily="50" charset="-128"/>
              </a:rPr>
              <a:t>Communicate according to the route table set in the VPC</a:t>
            </a:r>
            <a:endParaRPr lang="ja-JP" altLang="en-US" b="0" i="0" dirty="0">
              <a:solidFill>
                <a:srgbClr val="16191F"/>
              </a:solidFill>
              <a:effectLst/>
              <a:latin typeface="メイリオ" panose="020B0604030504040204" pitchFamily="50" charset="-128"/>
              <a:ea typeface="メイリオ" panose="020B0604030504040204" pitchFamily="50" charset="-128"/>
            </a:endParaRPr>
          </a:p>
        </p:txBody>
      </p:sp>
      <p:pic>
        <p:nvPicPr>
          <p:cNvPr id="2" name="Picture 4" descr="Copy, database, redshift icon">
            <a:extLst>
              <a:ext uri="{FF2B5EF4-FFF2-40B4-BE49-F238E27FC236}">
                <a16:creationId xmlns:a16="http://schemas.microsoft.com/office/drawing/2014/main" id="{2DEDFC1F-C158-4090-B044-B2B75D37D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736" y="4581128"/>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ãVPC ã¢ã¤ã³ã³ãã®ç»åæ¤ç´¢çµæ">
            <a:extLst>
              <a:ext uri="{FF2B5EF4-FFF2-40B4-BE49-F238E27FC236}">
                <a16:creationId xmlns:a16="http://schemas.microsoft.com/office/drawing/2014/main" id="{E76B883E-5895-465C-80D6-18A73FA35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656" y="4077071"/>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
            <a:extLst>
              <a:ext uri="{FF2B5EF4-FFF2-40B4-BE49-F238E27FC236}">
                <a16:creationId xmlns:a16="http://schemas.microsoft.com/office/drawing/2014/main" id="{9F1A67DE-C78E-4A2F-BC15-8D5AB0463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2570" y="4970115"/>
            <a:ext cx="590550" cy="619125"/>
          </a:xfrm>
          <a:prstGeom prst="rect">
            <a:avLst/>
          </a:prstGeom>
        </p:spPr>
      </p:pic>
      <p:sp>
        <p:nvSpPr>
          <p:cNvPr id="25" name="テキスト ボックス 21">
            <a:extLst>
              <a:ext uri="{FF2B5EF4-FFF2-40B4-BE49-F238E27FC236}">
                <a16:creationId xmlns:a16="http://schemas.microsoft.com/office/drawing/2014/main" id="{5F12375C-6CA7-4E40-A29C-E4965C98E4E2}"/>
              </a:ext>
            </a:extLst>
          </p:cNvPr>
          <p:cNvSpPr txBox="1"/>
          <p:nvPr/>
        </p:nvSpPr>
        <p:spPr>
          <a:xfrm>
            <a:off x="5097016" y="5621843"/>
            <a:ext cx="1261884" cy="646331"/>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VPC</a:t>
            </a:r>
          </a:p>
          <a:p>
            <a:pPr algn="ctr"/>
            <a:r>
              <a:rPr kumimoji="1" lang="ja-JP" altLang="en-US" sz="1200" b="1" dirty="0">
                <a:latin typeface="メイリオ" panose="020B0604030504040204" pitchFamily="50" charset="-128"/>
                <a:ea typeface="メイリオ" panose="020B0604030504040204" pitchFamily="50" charset="-128"/>
              </a:rPr>
              <a:t>Endpoints</a:t>
            </a:r>
            <a:endParaRPr kumimoji="1" lang="en-US" altLang="ja-JP" sz="1200" b="1" dirty="0">
              <a:latin typeface="メイリオ" panose="020B0604030504040204" pitchFamily="50" charset="-128"/>
              <a:ea typeface="メイリオ" panose="020B0604030504040204" pitchFamily="50" charset="-128"/>
            </a:endParaRPr>
          </a:p>
          <a:p>
            <a:pPr algn="ctr"/>
            <a:endParaRPr kumimoji="1" lang="en-US" altLang="ja-JP" sz="1200" b="1" dirty="0">
              <a:latin typeface="メイリオ" panose="020B0604030504040204" pitchFamily="50" charset="-128"/>
              <a:ea typeface="メイリオ" panose="020B0604030504040204" pitchFamily="50" charset="-128"/>
            </a:endParaRPr>
          </a:p>
        </p:txBody>
      </p:sp>
      <p:sp>
        <p:nvSpPr>
          <p:cNvPr id="30" name="テキスト ボックス 21">
            <a:extLst>
              <a:ext uri="{FF2B5EF4-FFF2-40B4-BE49-F238E27FC236}">
                <a16:creationId xmlns:a16="http://schemas.microsoft.com/office/drawing/2014/main" id="{8257D365-3998-4D89-AAC7-960B056276EE}"/>
              </a:ext>
            </a:extLst>
          </p:cNvPr>
          <p:cNvSpPr txBox="1"/>
          <p:nvPr/>
        </p:nvSpPr>
        <p:spPr>
          <a:xfrm>
            <a:off x="2866250" y="5788132"/>
            <a:ext cx="861134" cy="276999"/>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Redshift</a:t>
            </a:r>
          </a:p>
        </p:txBody>
      </p:sp>
      <p:pic>
        <p:nvPicPr>
          <p:cNvPr id="29" name="図 15">
            <a:extLst>
              <a:ext uri="{FF2B5EF4-FFF2-40B4-BE49-F238E27FC236}">
                <a16:creationId xmlns:a16="http://schemas.microsoft.com/office/drawing/2014/main" id="{82BB8C3A-3EA1-4007-BA00-7F898B6D7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8794" y="4846900"/>
            <a:ext cx="647700" cy="790575"/>
          </a:xfrm>
          <a:prstGeom prst="rect">
            <a:avLst/>
          </a:prstGeom>
        </p:spPr>
      </p:pic>
      <p:sp>
        <p:nvSpPr>
          <p:cNvPr id="2048" name="テキスト ボックス 18">
            <a:extLst>
              <a:ext uri="{FF2B5EF4-FFF2-40B4-BE49-F238E27FC236}">
                <a16:creationId xmlns:a16="http://schemas.microsoft.com/office/drawing/2014/main" id="{50B3E794-7944-4625-AD3A-24D36F62A5AE}"/>
              </a:ext>
            </a:extLst>
          </p:cNvPr>
          <p:cNvSpPr txBox="1"/>
          <p:nvPr/>
        </p:nvSpPr>
        <p:spPr>
          <a:xfrm>
            <a:off x="7586115" y="5664028"/>
            <a:ext cx="393057" cy="276999"/>
          </a:xfrm>
          <a:prstGeom prst="rect">
            <a:avLst/>
          </a:prstGeom>
          <a:noFill/>
        </p:spPr>
        <p:txBody>
          <a:bodyPr wrap="none" rtlCol="0">
            <a:spAutoFit/>
          </a:bodyPr>
          <a:lstStyle/>
          <a:p>
            <a:pPr algn="ctr"/>
            <a:r>
              <a:rPr kumimoji="1" lang="en-US" altLang="ja-JP" sz="1200" b="1" dirty="0">
                <a:latin typeface="メイリオ" panose="020B0604030504040204" pitchFamily="50" charset="-128"/>
                <a:ea typeface="メイリオ" panose="020B0604030504040204" pitchFamily="50" charset="-128"/>
              </a:rPr>
              <a:t>S3</a:t>
            </a:r>
          </a:p>
        </p:txBody>
      </p:sp>
      <p:sp>
        <p:nvSpPr>
          <p:cNvPr id="2049" name="矢印: 右 20">
            <a:extLst>
              <a:ext uri="{FF2B5EF4-FFF2-40B4-BE49-F238E27FC236}">
                <a16:creationId xmlns:a16="http://schemas.microsoft.com/office/drawing/2014/main" id="{02BFF2ED-7125-4B38-B5A5-BADAEAC38B0A}"/>
              </a:ext>
            </a:extLst>
          </p:cNvPr>
          <p:cNvSpPr/>
          <p:nvPr/>
        </p:nvSpPr>
        <p:spPr bwMode="auto">
          <a:xfrm>
            <a:off x="6249144" y="5013175"/>
            <a:ext cx="1116310" cy="532137"/>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7" name="矢印: 右 20">
            <a:extLst>
              <a:ext uri="{FF2B5EF4-FFF2-40B4-BE49-F238E27FC236}">
                <a16:creationId xmlns:a16="http://schemas.microsoft.com/office/drawing/2014/main" id="{2BBA5DF2-1446-4EB4-B427-BB7589F76F37}"/>
              </a:ext>
            </a:extLst>
          </p:cNvPr>
          <p:cNvSpPr/>
          <p:nvPr/>
        </p:nvSpPr>
        <p:spPr bwMode="auto">
          <a:xfrm>
            <a:off x="4033394" y="5013175"/>
            <a:ext cx="1116310" cy="532137"/>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51" name="TextBox 2050">
            <a:extLst>
              <a:ext uri="{FF2B5EF4-FFF2-40B4-BE49-F238E27FC236}">
                <a16:creationId xmlns:a16="http://schemas.microsoft.com/office/drawing/2014/main" id="{55486AF3-D351-466E-B8F9-9DD518B0807B}"/>
              </a:ext>
            </a:extLst>
          </p:cNvPr>
          <p:cNvSpPr txBox="1"/>
          <p:nvPr/>
        </p:nvSpPr>
        <p:spPr>
          <a:xfrm>
            <a:off x="4736976" y="4084928"/>
            <a:ext cx="2031325" cy="584775"/>
          </a:xfrm>
          <a:prstGeom prst="rect">
            <a:avLst/>
          </a:prstGeom>
          <a:solidFill>
            <a:schemeClr val="accent2">
              <a:lumMod val="20000"/>
              <a:lumOff val="80000"/>
            </a:schemeClr>
          </a:solidFill>
          <a:ln>
            <a:solidFill>
              <a:srgbClr val="FF0000"/>
            </a:solidFill>
          </a:ln>
        </p:spPr>
        <p:txBody>
          <a:bodyPr wrap="square" rtlCol="0">
            <a:spAutoFit/>
          </a:bodyPr>
          <a:lstStyle/>
          <a:p>
            <a:r>
              <a:rPr kumimoji="1" lang="ja-JP" altLang="en-US" b="1" dirty="0">
                <a:latin typeface="メイリオ" panose="020B0604030504040204" pitchFamily="50" charset="-128"/>
                <a:ea typeface="メイリオ" panose="020B0604030504040204" pitchFamily="50" charset="-128"/>
              </a:rPr>
              <a:t>Force routing via </a:t>
            </a:r>
            <a:r>
              <a:rPr kumimoji="1" lang="en-US" altLang="ja-JP" b="1" dirty="0">
                <a:latin typeface="メイリオ" panose="020B0604030504040204" pitchFamily="50" charset="-128"/>
                <a:ea typeface="メイリオ" panose="020B0604030504040204" pitchFamily="50" charset="-128"/>
              </a:rPr>
              <a:t>VPC.</a:t>
            </a:r>
          </a:p>
        </p:txBody>
      </p:sp>
    </p:spTree>
    <p:extLst>
      <p:ext uri="{BB962C8B-B14F-4D97-AF65-F5344CB8AC3E}">
        <p14:creationId xmlns:p14="http://schemas.microsoft.com/office/powerpoint/2010/main" val="106529047"/>
      </p:ext>
    </p:extLst>
  </p:cSld>
  <p:clrMapOvr>
    <a:masterClrMapping/>
  </p:clrMapOvr>
  <mc:AlternateContent xmlns:mc="http://schemas.openxmlformats.org/markup-compatibility/2006" xmlns:p14="http://schemas.microsoft.com/office/powerpoint/2010/main">
    <mc:Choice Requires="p14">
      <p:transition spd="slow" p14:dur="2000" advTm="42512"/>
    </mc:Choice>
    <mc:Fallback xmlns="">
      <p:transition spd="slow" advTm="42512"/>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Encryption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An enterprise </a:t>
            </a:r>
            <a:r>
              <a:rPr lang="en-US" altLang="ja-JP" dirty="0">
                <a:latin typeface="メイリオ" panose="020B0604030504040204" pitchFamily="50" charset="-128"/>
                <a:ea typeface="メイリオ" panose="020B0604030504040204" pitchFamily="50" charset="-128"/>
              </a:rPr>
              <a:t>use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clusters to build a data warehouse. As an operations person, you’ve been asked by the internal security team to ensure that the data in the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database is encrypted.</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encryption method that meets this requirement.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 encryption using </a:t>
            </a:r>
            <a:r>
              <a:rPr lang="en-US" altLang="ja-JP" dirty="0">
                <a:latin typeface="メイリオ" panose="020B0604030504040204" pitchFamily="50" charset="-128"/>
                <a:ea typeface="メイリオ" panose="020B0604030504040204" pitchFamily="50" charset="-128"/>
              </a:rPr>
              <a:t>SSL/TSL.</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encryption using </a:t>
            </a:r>
            <a:r>
              <a:rPr lang="en-US" altLang="ja-JP" dirty="0">
                <a:latin typeface="メイリオ" panose="020B0604030504040204" pitchFamily="50" charset="-128"/>
                <a:ea typeface="メイリオ" panose="020B0604030504040204" pitchFamily="50" charset="-128"/>
              </a:rPr>
              <a:t>AWS KMS.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Setting up a trusted connection between </a:t>
            </a:r>
            <a:r>
              <a:rPr lang="en-US" altLang="ja-JP" dirty="0">
                <a:latin typeface="メイリオ" panose="020B0604030504040204" pitchFamily="50" charset="-128"/>
                <a:ea typeface="メイリオ" panose="020B0604030504040204" pitchFamily="50" charset="-128"/>
              </a:rPr>
              <a:t>Amazon Redshift </a:t>
            </a:r>
            <a:r>
              <a:rPr lang="ja-JP" altLang="en-US" dirty="0">
                <a:latin typeface="メイリオ" panose="020B0604030504040204" pitchFamily="50" charset="-128"/>
                <a:ea typeface="メイリオ" panose="020B0604030504040204" pitchFamily="50" charset="-128"/>
              </a:rPr>
              <a:t>and the </a:t>
            </a:r>
            <a:r>
              <a:rPr lang="en-US" altLang="ja-JP" dirty="0">
                <a:latin typeface="メイリオ" panose="020B0604030504040204" pitchFamily="50" charset="-128"/>
                <a:ea typeface="メイリオ" panose="020B0604030504040204" pitchFamily="50" charset="-128"/>
              </a:rPr>
              <a:t>HSM</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encryption using </a:t>
            </a:r>
            <a:r>
              <a:rPr lang="en-US" altLang="ja-JP" dirty="0">
                <a:latin typeface="メイリオ" panose="020B0604030504040204" pitchFamily="50" charset="-128"/>
                <a:ea typeface="メイリオ" panose="020B0604030504040204" pitchFamily="50" charset="-128"/>
              </a:rPr>
              <a:t>CSE.</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encryption using </a:t>
            </a:r>
            <a:r>
              <a:rPr lang="en-US" altLang="ja-JP" dirty="0">
                <a:latin typeface="メイリオ" panose="020B0604030504040204" pitchFamily="50" charset="-128"/>
                <a:ea typeface="メイリオ" panose="020B0604030504040204" pitchFamily="50" charset="-128"/>
              </a:rPr>
              <a:t>Redshift Auth.</a:t>
            </a:r>
          </a:p>
        </p:txBody>
      </p:sp>
    </p:spTree>
    <p:extLst>
      <p:ext uri="{BB962C8B-B14F-4D97-AF65-F5344CB8AC3E}">
        <p14:creationId xmlns:p14="http://schemas.microsoft.com/office/powerpoint/2010/main" val="2924951834"/>
      </p:ext>
    </p:extLst>
  </p:cSld>
  <p:clrMapOvr>
    <a:masterClrMapping/>
  </p:clrMapOvr>
  <mc:AlternateContent xmlns:mc="http://schemas.openxmlformats.org/markup-compatibility/2006" xmlns:p14="http://schemas.microsoft.com/office/powerpoint/2010/main">
    <mc:Choice Requires="p14">
      <p:transition spd="slow" p14:dur="2000" advTm="5382"/>
    </mc:Choice>
    <mc:Fallback xmlns="">
      <p:transition spd="slow" advTm="5382"/>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E</a:t>
            </a:r>
            <a:r>
              <a:rPr lang="ja-JP" altLang="en-US" sz="3000" dirty="0">
                <a:latin typeface="メイリオ" panose="020B0604030504040204" pitchFamily="50" charset="-128"/>
                <a:ea typeface="メイリオ" panose="020B0604030504040204" pitchFamily="50" charset="-128"/>
              </a:rPr>
              <a:t>ncryption</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Encryption with </a:t>
            </a:r>
            <a:r>
              <a:rPr lang="en-US" altLang="ja-JP" sz="2400" dirty="0">
                <a:solidFill>
                  <a:srgbClr val="002060"/>
                </a:solidFill>
                <a:latin typeface="メイリオ" panose="020B0604030504040204" pitchFamily="50" charset="-128"/>
                <a:ea typeface="メイリオ" panose="020B0604030504040204" pitchFamily="50" charset="-128"/>
              </a:rPr>
              <a:t>KMS </a:t>
            </a:r>
            <a:r>
              <a:rPr lang="ja-JP" altLang="en-US" sz="2400" dirty="0">
                <a:solidFill>
                  <a:srgbClr val="002060"/>
                </a:solidFill>
                <a:latin typeface="メイリオ" panose="020B0604030504040204" pitchFamily="50" charset="-128"/>
                <a:ea typeface="メイリオ" panose="020B0604030504040204" pitchFamily="50" charset="-128"/>
              </a:rPr>
              <a:t>and </a:t>
            </a:r>
            <a:r>
              <a:rPr lang="en-US" altLang="ja-JP" sz="2400" dirty="0">
                <a:solidFill>
                  <a:srgbClr val="002060"/>
                </a:solidFill>
                <a:latin typeface="メイリオ" panose="020B0604030504040204" pitchFamily="50" charset="-128"/>
                <a:ea typeface="メイリオ" panose="020B0604030504040204" pitchFamily="50" charset="-128"/>
              </a:rPr>
              <a:t>ACM </a:t>
            </a:r>
            <a:r>
              <a:rPr lang="ja-JP" altLang="en-US" sz="2400" dirty="0">
                <a:solidFill>
                  <a:srgbClr val="002060"/>
                </a:solidFill>
                <a:latin typeface="メイリオ" panose="020B0604030504040204" pitchFamily="50" charset="-128"/>
                <a:ea typeface="メイリオ" panose="020B0604030504040204" pitchFamily="50" charset="-128"/>
              </a:rPr>
              <a:t>can also be implemented in </a:t>
            </a:r>
            <a:r>
              <a:rPr lang="en-US" altLang="ja-JP" sz="2400" dirty="0">
                <a:solidFill>
                  <a:srgbClr val="002060"/>
                </a:solidFill>
                <a:latin typeface="メイリオ" panose="020B0604030504040204" pitchFamily="50" charset="-128"/>
                <a:ea typeface="メイリオ" panose="020B0604030504040204" pitchFamily="50" charset="-128"/>
              </a:rPr>
              <a:t>Redshift</a:t>
            </a:r>
          </a:p>
        </p:txBody>
      </p:sp>
      <p:sp>
        <p:nvSpPr>
          <p:cNvPr id="12" name="正方形/長方形 11">
            <a:extLst>
              <a:ext uri="{FF2B5EF4-FFF2-40B4-BE49-F238E27FC236}">
                <a16:creationId xmlns:a16="http://schemas.microsoft.com/office/drawing/2014/main" id="{BC5AFA94-4EEB-4175-BF9C-272F5A6E8133}"/>
              </a:ext>
            </a:extLst>
          </p:cNvPr>
          <p:cNvSpPr/>
          <p:nvPr/>
        </p:nvSpPr>
        <p:spPr bwMode="auto">
          <a:xfrm>
            <a:off x="930017" y="1916832"/>
            <a:ext cx="2347607" cy="1910744"/>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Encryption of stored data</a:t>
            </a:r>
          </a:p>
        </p:txBody>
      </p:sp>
      <p:sp>
        <p:nvSpPr>
          <p:cNvPr id="13" name="コンテンツ プレースホルダー 2">
            <a:extLst>
              <a:ext uri="{FF2B5EF4-FFF2-40B4-BE49-F238E27FC236}">
                <a16:creationId xmlns:a16="http://schemas.microsoft.com/office/drawing/2014/main" id="{26E4AB94-BAE6-4EC8-8A5D-0936F48C590B}"/>
              </a:ext>
            </a:extLst>
          </p:cNvPr>
          <p:cNvSpPr txBox="1">
            <a:spLocks/>
          </p:cNvSpPr>
          <p:nvPr/>
        </p:nvSpPr>
        <p:spPr bwMode="auto">
          <a:xfrm>
            <a:off x="3296816" y="1916832"/>
            <a:ext cx="5790127" cy="1910744"/>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6191F"/>
                </a:solidFill>
                <a:effectLst/>
                <a:latin typeface="メイリオ" panose="020B0604030504040204" pitchFamily="50" charset="-128"/>
                <a:ea typeface="メイリオ" panose="020B0604030504040204" pitchFamily="50" charset="-128"/>
              </a:rPr>
              <a:t>Encryption using </a:t>
            </a:r>
            <a:r>
              <a:rPr lang="en-US" altLang="ja-JP" b="0" i="0" dirty="0">
                <a:solidFill>
                  <a:srgbClr val="16191F"/>
                </a:solidFill>
                <a:effectLst/>
                <a:latin typeface="メイリオ" panose="020B0604030504040204" pitchFamily="50" charset="-128"/>
                <a:ea typeface="メイリオ" panose="020B0604030504040204" pitchFamily="50" charset="-128"/>
              </a:rPr>
              <a:t>AWS KMS </a:t>
            </a:r>
            <a:r>
              <a:rPr lang="ja-JP" altLang="en-US" b="0" i="0" dirty="0">
                <a:solidFill>
                  <a:srgbClr val="16191F"/>
                </a:solidFill>
                <a:effectLst/>
                <a:latin typeface="メイリオ" panose="020B0604030504040204" pitchFamily="50" charset="-128"/>
                <a:ea typeface="メイリオ" panose="020B0604030504040204" pitchFamily="50" charset="-128"/>
              </a:rPr>
              <a:t>as well as other databases</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solidFill>
                  <a:srgbClr val="16191F"/>
                </a:solidFill>
                <a:latin typeface="メイリオ" panose="020B0604030504040204" pitchFamily="50" charset="-128"/>
                <a:ea typeface="メイリオ" panose="020B0604030504040204" pitchFamily="50" charset="-128"/>
              </a:rPr>
              <a:t>The data stored in the disk and a snapshot of the encrypted target</a:t>
            </a:r>
            <a:endParaRPr lang="en-US" altLang="ja-JP" dirty="0">
              <a:solidFill>
                <a:srgbClr val="16191F"/>
              </a:solidFill>
              <a:latin typeface="メイリオ" panose="020B0604030504040204" pitchFamily="50" charset="-128"/>
              <a:ea typeface="メイリオ" panose="020B0604030504040204" pitchFamily="50" charset="-128"/>
            </a:endParaRPr>
          </a:p>
        </p:txBody>
      </p:sp>
      <p:sp>
        <p:nvSpPr>
          <p:cNvPr id="14" name="正方形/長方形 11">
            <a:extLst>
              <a:ext uri="{FF2B5EF4-FFF2-40B4-BE49-F238E27FC236}">
                <a16:creationId xmlns:a16="http://schemas.microsoft.com/office/drawing/2014/main" id="{CDF46BDD-822F-4502-A9AF-B853208708DE}"/>
              </a:ext>
            </a:extLst>
          </p:cNvPr>
          <p:cNvSpPr/>
          <p:nvPr/>
        </p:nvSpPr>
        <p:spPr bwMode="auto">
          <a:xfrm>
            <a:off x="930017" y="3933056"/>
            <a:ext cx="2347607" cy="1910744"/>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Encryption of Communication</a:t>
            </a:r>
          </a:p>
        </p:txBody>
      </p:sp>
      <p:sp>
        <p:nvSpPr>
          <p:cNvPr id="15" name="コンテンツ プレースホルダー 2">
            <a:extLst>
              <a:ext uri="{FF2B5EF4-FFF2-40B4-BE49-F238E27FC236}">
                <a16:creationId xmlns:a16="http://schemas.microsoft.com/office/drawing/2014/main" id="{C7A0253F-0076-448E-B2AE-B8C30412B743}"/>
              </a:ext>
            </a:extLst>
          </p:cNvPr>
          <p:cNvSpPr txBox="1">
            <a:spLocks/>
          </p:cNvSpPr>
          <p:nvPr/>
        </p:nvSpPr>
        <p:spPr bwMode="auto">
          <a:xfrm>
            <a:off x="3296816" y="3933056"/>
            <a:ext cx="5790127" cy="1910744"/>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Encrypt data in transit between </a:t>
            </a:r>
            <a:r>
              <a:rPr lang="en-US" altLang="ja-JP" b="0" i="0" u="none" strike="noStrike" dirty="0">
                <a:solidFill>
                  <a:srgbClr val="16191F"/>
                </a:solidFill>
                <a:effectLst/>
                <a:latin typeface="メイリオ" panose="020B0604030504040204" pitchFamily="50" charset="-128"/>
                <a:ea typeface="メイリオ" panose="020B0604030504040204" pitchFamily="50" charset="-128"/>
              </a:rPr>
              <a:t>Amazon Redshift </a:t>
            </a: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clusters and </a:t>
            </a:r>
            <a:r>
              <a:rPr lang="en-US" altLang="ja-JP" b="0" i="0" u="none" strike="noStrike" dirty="0">
                <a:solidFill>
                  <a:srgbClr val="16191F"/>
                </a:solidFill>
                <a:effectLst/>
                <a:latin typeface="メイリオ" panose="020B0604030504040204" pitchFamily="50" charset="-128"/>
                <a:ea typeface="メイリオ" panose="020B0604030504040204" pitchFamily="50" charset="-128"/>
              </a:rPr>
              <a:t>SQL </a:t>
            </a: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clients via </a:t>
            </a:r>
            <a:r>
              <a:rPr lang="en-US" altLang="ja-JP" b="0" i="0" u="none" strike="noStrike" dirty="0">
                <a:solidFill>
                  <a:srgbClr val="16191F"/>
                </a:solidFill>
                <a:effectLst/>
                <a:latin typeface="メイリオ" panose="020B0604030504040204" pitchFamily="50" charset="-128"/>
                <a:ea typeface="メイリオ" panose="020B0604030504040204" pitchFamily="50" charset="-128"/>
              </a:rPr>
              <a:t>JDBC/ODBC</a:t>
            </a:r>
          </a:p>
          <a:p>
            <a:pPr marL="285750" indent="-285750">
              <a:buFont typeface="Wingdings" panose="05000000000000000000" pitchFamily="2" charset="2"/>
              <a:buChar char="p"/>
            </a:pPr>
            <a:r>
              <a:rPr lang="ja-JP" altLang="en-US" dirty="0">
                <a:solidFill>
                  <a:srgbClr val="16191F"/>
                </a:solidFill>
                <a:latin typeface="メイリオ" panose="020B0604030504040204" pitchFamily="50" charset="-128"/>
                <a:ea typeface="メイリオ" panose="020B0604030504040204" pitchFamily="50" charset="-128"/>
              </a:rPr>
              <a:t>Implementing </a:t>
            </a:r>
            <a:r>
              <a:rPr lang="en-US" altLang="ja-JP" dirty="0">
                <a:solidFill>
                  <a:srgbClr val="16191F"/>
                </a:solidFill>
                <a:latin typeface="メイリオ" panose="020B0604030504040204" pitchFamily="50" charset="-128"/>
                <a:ea typeface="メイリオ" panose="020B0604030504040204" pitchFamily="50" charset="-128"/>
              </a:rPr>
              <a:t>SSL </a:t>
            </a:r>
            <a:r>
              <a:rPr lang="ja-JP" altLang="en-US" dirty="0">
                <a:solidFill>
                  <a:srgbClr val="16191F"/>
                </a:solidFill>
                <a:latin typeface="メイリオ" panose="020B0604030504040204" pitchFamily="50" charset="-128"/>
                <a:ea typeface="メイリオ" panose="020B0604030504040204" pitchFamily="50" charset="-128"/>
              </a:rPr>
              <a:t>communication based on a certificate by </a:t>
            </a:r>
            <a:r>
              <a:rPr lang="en-US" altLang="ja-JP" dirty="0">
                <a:solidFill>
                  <a:srgbClr val="16191F"/>
                </a:solidFill>
                <a:latin typeface="メイリオ" panose="020B0604030504040204" pitchFamily="50" charset="-128"/>
                <a:ea typeface="メイリオ" panose="020B0604030504040204" pitchFamily="50" charset="-128"/>
              </a:rPr>
              <a:t>ACM</a:t>
            </a:r>
            <a:br>
              <a:rPr lang="ja-JP" altLang="en-US" b="0" i="0" dirty="0">
                <a:solidFill>
                  <a:srgbClr val="16191F"/>
                </a:solidFill>
                <a:effectLst/>
                <a:latin typeface="メイリオ" panose="020B0604030504040204" pitchFamily="50" charset="-128"/>
                <a:ea typeface="メイリオ" panose="020B0604030504040204" pitchFamily="50" charset="-128"/>
              </a:rPr>
            </a:br>
            <a:endParaRPr lang="ja-JP" altLang="en-US" b="0" i="0" dirty="0">
              <a:solidFill>
                <a:srgbClr val="16191F"/>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22686392"/>
      </p:ext>
    </p:extLst>
  </p:cSld>
  <p:clrMapOvr>
    <a:masterClrMapping/>
  </p:clrMapOvr>
  <mc:AlternateContent xmlns:mc="http://schemas.openxmlformats.org/markup-compatibility/2006" xmlns:p14="http://schemas.microsoft.com/office/powerpoint/2010/main">
    <mc:Choice Requires="p14">
      <p:transition spd="slow" p14:dur="2000" advTm="28114"/>
    </mc:Choice>
    <mc:Fallback xmlns="">
      <p:transition spd="slow" advTm="28114"/>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WLM</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00109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An enterprise uses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for online analytical processing (</a:t>
            </a:r>
            <a:r>
              <a:rPr lang="en-US" altLang="ja-JP" dirty="0">
                <a:latin typeface="メイリオ" panose="020B0604030504040204" pitchFamily="50" charset="-128"/>
                <a:ea typeface="メイリオ" panose="020B0604030504040204" pitchFamily="50" charset="-128"/>
              </a:rPr>
              <a:t>OLAP) </a:t>
            </a:r>
            <a:r>
              <a:rPr lang="ja-JP" altLang="en-US" dirty="0">
                <a:latin typeface="メイリオ" panose="020B0604030504040204" pitchFamily="50" charset="-128"/>
                <a:ea typeface="メイリオ" panose="020B0604030504040204" pitchFamily="50" charset="-128"/>
              </a:rPr>
              <a:t>applications to handle complex queries on large data sets. When processing these queries, there is a requirement to define a way to route the queries to a queue.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services </a:t>
            </a:r>
            <a:r>
              <a:rPr lang="en-US" altLang="ja-JP" dirty="0">
                <a:latin typeface="メイリオ" panose="020B0604030504040204" pitchFamily="50" charset="-128"/>
                <a:ea typeface="メイリオ" panose="020B0604030504040204" pitchFamily="50" charset="-128"/>
              </a:rPr>
              <a:t>can be achieved to meet this requirement?</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Specify the route of the queue in </a:t>
            </a:r>
            <a:r>
              <a:rPr lang="en-US" altLang="ja-JP" dirty="0">
                <a:latin typeface="メイリオ" panose="020B0604030504040204" pitchFamily="50" charset="-128"/>
                <a:ea typeface="メイリオ" panose="020B0604030504040204" pitchFamily="50" charset="-128"/>
              </a:rPr>
              <a:t>Redshift</a:t>
            </a:r>
            <a:r>
              <a:rPr lang="ja-JP" altLang="en-US" dirty="0">
                <a:latin typeface="メイリオ" panose="020B0604030504040204" pitchFamily="50" charset="-128"/>
                <a:ea typeface="メイリオ" panose="020B0604030504040204" pitchFamily="50" charset="-128"/>
              </a:rPr>
              <a:t>’s </a:t>
            </a:r>
            <a:r>
              <a:rPr lang="en-US" altLang="ja-JP" dirty="0">
                <a:latin typeface="メイリオ" panose="020B0604030504040204" pitchFamily="50" charset="-128"/>
                <a:ea typeface="メイリオ" panose="020B0604030504040204" pitchFamily="50" charset="-128"/>
              </a:rPr>
              <a:t>enhanced</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routing.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Specify the route of the queue in </a:t>
            </a:r>
            <a:r>
              <a:rPr lang="en-US" altLang="ja-JP" dirty="0">
                <a:latin typeface="メイリオ" panose="020B0604030504040204" pitchFamily="50" charset="-128"/>
                <a:ea typeface="メイリオ" panose="020B0604030504040204" pitchFamily="50" charset="-128"/>
              </a:rPr>
              <a:t>Redshift</a:t>
            </a:r>
            <a:r>
              <a:rPr lang="ja-JP" altLang="en-US" dirty="0">
                <a:latin typeface="メイリオ" panose="020B0604030504040204" pitchFamily="50" charset="-128"/>
                <a:ea typeface="メイリオ" panose="020B0604030504040204" pitchFamily="50" charset="-128"/>
              </a:rPr>
              <a:t>'s </a:t>
            </a:r>
            <a:r>
              <a:rPr lang="en-US" altLang="ja-JP" dirty="0">
                <a:latin typeface="メイリオ" panose="020B0604030504040204" pitchFamily="50" charset="-128"/>
                <a:ea typeface="メイリオ" panose="020B0604030504040204" pitchFamily="50" charset="-128"/>
              </a:rPr>
              <a:t>Work Load Management (WLM).</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Specify the route of the queue using </a:t>
            </a:r>
            <a:r>
              <a:rPr lang="en-US" altLang="ja-JP" dirty="0">
                <a:latin typeface="メイリオ" panose="020B0604030504040204" pitchFamily="50" charset="-128"/>
                <a:ea typeface="メイリオ" panose="020B0604030504040204" pitchFamily="50" charset="-128"/>
              </a:rPr>
              <a:t>Redshift DLM</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Linking the </a:t>
            </a:r>
            <a:r>
              <a:rPr lang="en-US" altLang="ja-JP" dirty="0">
                <a:latin typeface="メイリオ" panose="020B0604030504040204" pitchFamily="50" charset="-128"/>
                <a:ea typeface="メイリオ" panose="020B0604030504040204" pitchFamily="50" charset="-128"/>
              </a:rPr>
              <a:t>SQS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and specify the route of the queue.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39905389"/>
      </p:ext>
    </p:extLst>
  </p:cSld>
  <p:clrMapOvr>
    <a:masterClrMapping/>
  </p:clrMapOvr>
  <mc:AlternateContent xmlns:mc="http://schemas.openxmlformats.org/markup-compatibility/2006" xmlns:p14="http://schemas.microsoft.com/office/powerpoint/2010/main">
    <mc:Choice Requires="p14">
      <p:transition spd="slow" p14:dur="2000" advTm="10870"/>
    </mc:Choice>
    <mc:Fallback xmlns="">
      <p:transition spd="slow" advTm="10870"/>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Workload Management (</a:t>
            </a:r>
            <a:r>
              <a:rPr lang="en-US" altLang="ja-JP" sz="3000" dirty="0">
                <a:latin typeface="メイリオ" panose="020B0604030504040204" pitchFamily="50" charset="-128"/>
                <a:ea typeface="メイリオ" panose="020B0604030504040204" pitchFamily="50" charset="-128"/>
              </a:rPr>
              <a:t>WLM</a:t>
            </a:r>
            <a:r>
              <a:rPr lang="ja-JP" altLang="en-US" sz="3000" dirty="0">
                <a:latin typeface="メイリオ" panose="020B0604030504040204" pitchFamily="50" charset="-128"/>
                <a:ea typeface="メイリオ" panose="020B0604030504040204" pitchFamily="50" charset="-128"/>
              </a:rPr>
              <a:t>)</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Multiple queues can be set up according to the workload, and queues can be set up and prioritized based on query allocation rules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B8123E37-856E-41AD-BFEE-31825B58E1A7}"/>
              </a:ext>
            </a:extLst>
          </p:cNvPr>
          <p:cNvSpPr/>
          <p:nvPr/>
        </p:nvSpPr>
        <p:spPr bwMode="auto">
          <a:xfrm>
            <a:off x="2447078" y="2996952"/>
            <a:ext cx="1872208" cy="792088"/>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User Group </a:t>
            </a:r>
            <a:r>
              <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a:t>
            </a:r>
            <a:endPar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E023B3E1-CFA7-4371-99FB-1447198E5FC2}"/>
              </a:ext>
            </a:extLst>
          </p:cNvPr>
          <p:cNvSpPr/>
          <p:nvPr/>
        </p:nvSpPr>
        <p:spPr bwMode="auto">
          <a:xfrm>
            <a:off x="5673080" y="2996952"/>
            <a:ext cx="1872208" cy="792088"/>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User Group </a:t>
            </a:r>
            <a:r>
              <a:rPr lang="en-US" altLang="ja-JP" dirty="0">
                <a:latin typeface="メイリオ" panose="020B0604030504040204" pitchFamily="50" charset="-128"/>
                <a:ea typeface="メイリオ" panose="020B0604030504040204" pitchFamily="50" charset="-128"/>
              </a:rPr>
              <a:t>B</a:t>
            </a:r>
            <a:endPar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37445626-0A6D-457A-AAE8-D9C431ECE9F5}"/>
              </a:ext>
            </a:extLst>
          </p:cNvPr>
          <p:cNvSpPr/>
          <p:nvPr/>
        </p:nvSpPr>
        <p:spPr bwMode="auto">
          <a:xfrm>
            <a:off x="2750071" y="4310444"/>
            <a:ext cx="1269600" cy="1549479"/>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4" name="四角形: 角を丸くする 3">
            <a:extLst>
              <a:ext uri="{FF2B5EF4-FFF2-40B4-BE49-F238E27FC236}">
                <a16:creationId xmlns:a16="http://schemas.microsoft.com/office/drawing/2014/main" id="{9B4F48C6-2222-44EF-938D-34281419A407}"/>
              </a:ext>
            </a:extLst>
          </p:cNvPr>
          <p:cNvSpPr/>
          <p:nvPr/>
        </p:nvSpPr>
        <p:spPr bwMode="auto">
          <a:xfrm>
            <a:off x="2835351" y="4507039"/>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8" name="四角形: 角を丸くする 17">
            <a:extLst>
              <a:ext uri="{FF2B5EF4-FFF2-40B4-BE49-F238E27FC236}">
                <a16:creationId xmlns:a16="http://schemas.microsoft.com/office/drawing/2014/main" id="{2C22A27A-CB87-4B7A-94BB-2A8B50458997}"/>
              </a:ext>
            </a:extLst>
          </p:cNvPr>
          <p:cNvSpPr/>
          <p:nvPr/>
        </p:nvSpPr>
        <p:spPr bwMode="auto">
          <a:xfrm>
            <a:off x="2835351" y="4840016"/>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四角形: 角を丸くする 18">
            <a:extLst>
              <a:ext uri="{FF2B5EF4-FFF2-40B4-BE49-F238E27FC236}">
                <a16:creationId xmlns:a16="http://schemas.microsoft.com/office/drawing/2014/main" id="{67EB1FE4-E42C-447C-B758-0C611AEA5DF1}"/>
              </a:ext>
            </a:extLst>
          </p:cNvPr>
          <p:cNvSpPr/>
          <p:nvPr/>
        </p:nvSpPr>
        <p:spPr bwMode="auto">
          <a:xfrm>
            <a:off x="2835351" y="5162524"/>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四角形: 角を丸くする 19">
            <a:extLst>
              <a:ext uri="{FF2B5EF4-FFF2-40B4-BE49-F238E27FC236}">
                <a16:creationId xmlns:a16="http://schemas.microsoft.com/office/drawing/2014/main" id="{2D292206-03C5-4A60-8125-BF8951D7A2D0}"/>
              </a:ext>
            </a:extLst>
          </p:cNvPr>
          <p:cNvSpPr/>
          <p:nvPr/>
        </p:nvSpPr>
        <p:spPr bwMode="auto">
          <a:xfrm>
            <a:off x="2835351" y="5495501"/>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1" name="正方形/長方形 20">
            <a:extLst>
              <a:ext uri="{FF2B5EF4-FFF2-40B4-BE49-F238E27FC236}">
                <a16:creationId xmlns:a16="http://schemas.microsoft.com/office/drawing/2014/main" id="{248CD503-4391-463F-A134-3BC768046CB9}"/>
              </a:ext>
            </a:extLst>
          </p:cNvPr>
          <p:cNvSpPr/>
          <p:nvPr/>
        </p:nvSpPr>
        <p:spPr bwMode="auto">
          <a:xfrm>
            <a:off x="6002014" y="4310444"/>
            <a:ext cx="1269600" cy="1549479"/>
          </a:xfrm>
          <a:prstGeom prst="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22" name="四角形: 角を丸くする 21">
            <a:extLst>
              <a:ext uri="{FF2B5EF4-FFF2-40B4-BE49-F238E27FC236}">
                <a16:creationId xmlns:a16="http://schemas.microsoft.com/office/drawing/2014/main" id="{FB012C2E-08B9-44F6-8D40-04BC60D082ED}"/>
              </a:ext>
            </a:extLst>
          </p:cNvPr>
          <p:cNvSpPr/>
          <p:nvPr/>
        </p:nvSpPr>
        <p:spPr bwMode="auto">
          <a:xfrm>
            <a:off x="6087294" y="4507039"/>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3" name="四角形: 角を丸くする 22">
            <a:extLst>
              <a:ext uri="{FF2B5EF4-FFF2-40B4-BE49-F238E27FC236}">
                <a16:creationId xmlns:a16="http://schemas.microsoft.com/office/drawing/2014/main" id="{19A10703-3B49-44C9-A84B-131CE1A308D6}"/>
              </a:ext>
            </a:extLst>
          </p:cNvPr>
          <p:cNvSpPr/>
          <p:nvPr/>
        </p:nvSpPr>
        <p:spPr bwMode="auto">
          <a:xfrm>
            <a:off x="6087294" y="4840016"/>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4" name="四角形: 角を丸くする 23">
            <a:extLst>
              <a:ext uri="{FF2B5EF4-FFF2-40B4-BE49-F238E27FC236}">
                <a16:creationId xmlns:a16="http://schemas.microsoft.com/office/drawing/2014/main" id="{3DC8962E-F140-4C74-8E0C-58377303B67C}"/>
              </a:ext>
            </a:extLst>
          </p:cNvPr>
          <p:cNvSpPr/>
          <p:nvPr/>
        </p:nvSpPr>
        <p:spPr bwMode="auto">
          <a:xfrm>
            <a:off x="6087294" y="5162524"/>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5" name="四角形: 角を丸くする 24">
            <a:extLst>
              <a:ext uri="{FF2B5EF4-FFF2-40B4-BE49-F238E27FC236}">
                <a16:creationId xmlns:a16="http://schemas.microsoft.com/office/drawing/2014/main" id="{DBE20F1D-1A7E-4991-99F1-2DBDA92B2A0A}"/>
              </a:ext>
            </a:extLst>
          </p:cNvPr>
          <p:cNvSpPr/>
          <p:nvPr/>
        </p:nvSpPr>
        <p:spPr bwMode="auto">
          <a:xfrm>
            <a:off x="6087294" y="5495501"/>
            <a:ext cx="1080120" cy="272764"/>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テキスト ボックス 12">
            <a:extLst>
              <a:ext uri="{FF2B5EF4-FFF2-40B4-BE49-F238E27FC236}">
                <a16:creationId xmlns:a16="http://schemas.microsoft.com/office/drawing/2014/main" id="{5709CD9F-759A-4705-A067-46C3DD4A4184}"/>
              </a:ext>
            </a:extLst>
          </p:cNvPr>
          <p:cNvSpPr txBox="1"/>
          <p:nvPr/>
        </p:nvSpPr>
        <p:spPr>
          <a:xfrm>
            <a:off x="2288704" y="6042773"/>
            <a:ext cx="2236510" cy="338554"/>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Queues for long queries</a:t>
            </a:r>
          </a:p>
        </p:txBody>
      </p:sp>
      <p:sp>
        <p:nvSpPr>
          <p:cNvPr id="28" name="テキスト ボックス 27">
            <a:extLst>
              <a:ext uri="{FF2B5EF4-FFF2-40B4-BE49-F238E27FC236}">
                <a16:creationId xmlns:a16="http://schemas.microsoft.com/office/drawing/2014/main" id="{9453897E-02CC-48F7-BE18-BA548F43EE46}"/>
              </a:ext>
            </a:extLst>
          </p:cNvPr>
          <p:cNvSpPr txBox="1"/>
          <p:nvPr/>
        </p:nvSpPr>
        <p:spPr>
          <a:xfrm>
            <a:off x="5545132" y="6042773"/>
            <a:ext cx="2441694" cy="338554"/>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Cue for short-queries</a:t>
            </a:r>
          </a:p>
        </p:txBody>
      </p:sp>
      <p:pic>
        <p:nvPicPr>
          <p:cNvPr id="2050" name="Picture 2" descr="汎用的な人のシルエットアイコン | 商用可の無料(フリー)のアイコン ...">
            <a:extLst>
              <a:ext uri="{FF2B5EF4-FFF2-40B4-BE49-F238E27FC236}">
                <a16:creationId xmlns:a16="http://schemas.microsoft.com/office/drawing/2014/main" id="{E7FBCE31-E553-4A9B-BB9C-0F2454567C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6696" y="1746096"/>
            <a:ext cx="855538" cy="85553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汎用的な人のシルエットアイコン | 商用可の無料(フリー)のアイコン ...">
            <a:extLst>
              <a:ext uri="{FF2B5EF4-FFF2-40B4-BE49-F238E27FC236}">
                <a16:creationId xmlns:a16="http://schemas.microsoft.com/office/drawing/2014/main" id="{089D722B-0810-4278-B954-68915AC656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3771" y="1721809"/>
            <a:ext cx="855538" cy="85553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汎用的な人のシルエットアイコン | 商用可の無料(フリー)のアイコン ...">
            <a:extLst>
              <a:ext uri="{FF2B5EF4-FFF2-40B4-BE49-F238E27FC236}">
                <a16:creationId xmlns:a16="http://schemas.microsoft.com/office/drawing/2014/main" id="{714F8DB6-3915-4C25-89F8-391653D95E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2816" y="1746096"/>
            <a:ext cx="855538" cy="85553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a:extLst>
              <a:ext uri="{FF2B5EF4-FFF2-40B4-BE49-F238E27FC236}">
                <a16:creationId xmlns:a16="http://schemas.microsoft.com/office/drawing/2014/main" id="{96AAFB53-C77D-48B4-9462-511983CC8296}"/>
              </a:ext>
            </a:extLst>
          </p:cNvPr>
          <p:cNvCxnSpPr>
            <a:cxnSpLocks/>
            <a:stCxn id="29" idx="2"/>
            <a:endCxn id="2" idx="0"/>
          </p:cNvCxnSpPr>
          <p:nvPr/>
        </p:nvCxnSpPr>
        <p:spPr bwMode="auto">
          <a:xfrm flipH="1">
            <a:off x="3383182" y="2577347"/>
            <a:ext cx="708358" cy="419605"/>
          </a:xfrm>
          <a:prstGeom prst="straightConnector1">
            <a:avLst/>
          </a:prstGeom>
          <a:noFill/>
          <a:ln w="25400" cap="flat" cmpd="sng" algn="ctr">
            <a:solidFill>
              <a:schemeClr val="accent2"/>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C8C87C7C-3DAB-4722-8A8B-F051DA4C471B}"/>
              </a:ext>
            </a:extLst>
          </p:cNvPr>
          <p:cNvCxnSpPr>
            <a:cxnSpLocks/>
            <a:stCxn id="2050" idx="2"/>
            <a:endCxn id="2" idx="0"/>
          </p:cNvCxnSpPr>
          <p:nvPr/>
        </p:nvCxnSpPr>
        <p:spPr bwMode="auto">
          <a:xfrm>
            <a:off x="2644465" y="2601634"/>
            <a:ext cx="738717" cy="395318"/>
          </a:xfrm>
          <a:prstGeom prst="straightConnector1">
            <a:avLst/>
          </a:prstGeom>
          <a:noFill/>
          <a:ln w="25400" cap="flat" cmpd="sng" algn="ctr">
            <a:solidFill>
              <a:schemeClr val="accent2"/>
            </a:solidFill>
            <a:prstDash val="solid"/>
            <a:round/>
            <a:headEnd type="none" w="med" len="med"/>
            <a:tailEnd type="triangle"/>
          </a:ln>
          <a:effectLst/>
        </p:spPr>
      </p:cxnSp>
      <p:cxnSp>
        <p:nvCxnSpPr>
          <p:cNvPr id="41" name="直線矢印コネクタ 40">
            <a:extLst>
              <a:ext uri="{FF2B5EF4-FFF2-40B4-BE49-F238E27FC236}">
                <a16:creationId xmlns:a16="http://schemas.microsoft.com/office/drawing/2014/main" id="{C376B686-1005-4B5D-9445-57EAA03C83DA}"/>
              </a:ext>
            </a:extLst>
          </p:cNvPr>
          <p:cNvCxnSpPr>
            <a:cxnSpLocks/>
            <a:stCxn id="2" idx="2"/>
            <a:endCxn id="3" idx="0"/>
          </p:cNvCxnSpPr>
          <p:nvPr/>
        </p:nvCxnSpPr>
        <p:spPr bwMode="auto">
          <a:xfrm>
            <a:off x="3383182" y="3789040"/>
            <a:ext cx="1689" cy="521404"/>
          </a:xfrm>
          <a:prstGeom prst="straightConnector1">
            <a:avLst/>
          </a:prstGeom>
          <a:noFill/>
          <a:ln w="25400" cap="flat" cmpd="sng" algn="ctr">
            <a:solidFill>
              <a:schemeClr val="accent2"/>
            </a:solidFill>
            <a:prstDash val="solid"/>
            <a:round/>
            <a:headEnd type="none" w="med" len="med"/>
            <a:tailEnd type="triangle"/>
          </a:ln>
          <a:effectLst/>
        </p:spPr>
      </p:cxnSp>
      <p:cxnSp>
        <p:nvCxnSpPr>
          <p:cNvPr id="44" name="直線矢印コネクタ 43">
            <a:extLst>
              <a:ext uri="{FF2B5EF4-FFF2-40B4-BE49-F238E27FC236}">
                <a16:creationId xmlns:a16="http://schemas.microsoft.com/office/drawing/2014/main" id="{9A8D50C2-F210-4554-8A0D-7890B6D367D2}"/>
              </a:ext>
            </a:extLst>
          </p:cNvPr>
          <p:cNvCxnSpPr>
            <a:cxnSpLocks/>
          </p:cNvCxnSpPr>
          <p:nvPr/>
        </p:nvCxnSpPr>
        <p:spPr bwMode="auto">
          <a:xfrm>
            <a:off x="6614961" y="3789040"/>
            <a:ext cx="1689" cy="521404"/>
          </a:xfrm>
          <a:prstGeom prst="straightConnector1">
            <a:avLst/>
          </a:prstGeom>
          <a:noFill/>
          <a:ln w="25400" cap="flat" cmpd="sng" algn="ctr">
            <a:solidFill>
              <a:schemeClr val="accent2"/>
            </a:solidFill>
            <a:prstDash val="solid"/>
            <a:round/>
            <a:headEnd type="none" w="med" len="med"/>
            <a:tailEnd type="triangle"/>
          </a:ln>
          <a:effectLst/>
        </p:spPr>
      </p:cxnSp>
      <p:cxnSp>
        <p:nvCxnSpPr>
          <p:cNvPr id="45" name="直線矢印コネクタ 44">
            <a:extLst>
              <a:ext uri="{FF2B5EF4-FFF2-40B4-BE49-F238E27FC236}">
                <a16:creationId xmlns:a16="http://schemas.microsoft.com/office/drawing/2014/main" id="{EB13FCAA-0F81-4065-8130-FDE28E680767}"/>
              </a:ext>
            </a:extLst>
          </p:cNvPr>
          <p:cNvCxnSpPr>
            <a:cxnSpLocks/>
            <a:stCxn id="30" idx="2"/>
            <a:endCxn id="14" idx="0"/>
          </p:cNvCxnSpPr>
          <p:nvPr/>
        </p:nvCxnSpPr>
        <p:spPr bwMode="auto">
          <a:xfrm flipH="1">
            <a:off x="6609184" y="2601634"/>
            <a:ext cx="1401" cy="395318"/>
          </a:xfrm>
          <a:prstGeom prst="straightConnector1">
            <a:avLst/>
          </a:prstGeom>
          <a:noFill/>
          <a:ln w="25400" cap="flat" cmpd="sng" algn="ctr">
            <a:solidFill>
              <a:schemeClr val="accent2"/>
            </a:solidFill>
            <a:prstDash val="solid"/>
            <a:round/>
            <a:headEnd type="none" w="med" len="med"/>
            <a:tailEnd type="triangle"/>
          </a:ln>
          <a:effectLst/>
        </p:spPr>
      </p:cxnSp>
      <p:sp>
        <p:nvSpPr>
          <p:cNvPr id="48" name="テキスト ボックス 47">
            <a:extLst>
              <a:ext uri="{FF2B5EF4-FFF2-40B4-BE49-F238E27FC236}">
                <a16:creationId xmlns:a16="http://schemas.microsoft.com/office/drawing/2014/main" id="{1D413CAF-CC14-4CBE-888E-E949017281B8}"/>
              </a:ext>
            </a:extLst>
          </p:cNvPr>
          <p:cNvSpPr txBox="1"/>
          <p:nvPr/>
        </p:nvSpPr>
        <p:spPr>
          <a:xfrm>
            <a:off x="7238591" y="4181864"/>
            <a:ext cx="2513979" cy="1815882"/>
          </a:xfrm>
          <a:prstGeom prst="rect">
            <a:avLst/>
          </a:prstGeom>
          <a:noFill/>
        </p:spPr>
        <p:txBody>
          <a:bodyPr wrap="square" rtlCol="0">
            <a:spAutoFit/>
          </a:bodyPr>
          <a:lstStyle/>
          <a:p>
            <a:pPr marL="180975" indent="-180975">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Set the slot in the queue, and</a:t>
            </a:r>
            <a:r>
              <a:rPr lang="en-US" altLang="ja-JP" sz="1400" dirty="0">
                <a:latin typeface="メイリオ" panose="020B0604030504040204" pitchFamily="50" charset="-128"/>
                <a:ea typeface="メイリオ" panose="020B0604030504040204" pitchFamily="50" charset="-128"/>
              </a:rPr>
              <a:t> a</a:t>
            </a:r>
            <a:r>
              <a:rPr kumimoji="1" lang="ja-JP" altLang="en-US" sz="1400" dirty="0">
                <a:latin typeface="メイリオ" panose="020B0604030504040204" pitchFamily="50" charset="-128"/>
                <a:ea typeface="メイリオ" panose="020B0604030504040204" pitchFamily="50" charset="-128"/>
              </a:rPr>
              <a:t>llocation of </a:t>
            </a:r>
            <a:r>
              <a:rPr kumimoji="1" lang="en-US" altLang="ja-JP" sz="1400" dirty="0">
                <a:latin typeface="メイリオ" panose="020B0604030504040204" pitchFamily="50" charset="-128"/>
                <a:ea typeface="メイリオ" panose="020B0604030504040204" pitchFamily="50" charset="-128"/>
              </a:rPr>
              <a:t>CPU </a:t>
            </a:r>
            <a:r>
              <a:rPr kumimoji="1" lang="ja-JP" altLang="en-US" sz="1400" dirty="0">
                <a:latin typeface="メイリオ" panose="020B0604030504040204" pitchFamily="50" charset="-128"/>
                <a:ea typeface="メイリオ" panose="020B0604030504040204" pitchFamily="50" charset="-128"/>
              </a:rPr>
              <a:t>and memory</a:t>
            </a:r>
            <a:endParaRPr kumimoji="1" lang="en-US" altLang="ja-JP" sz="1400" dirty="0">
              <a:latin typeface="メイリオ" panose="020B0604030504040204" pitchFamily="50" charset="-128"/>
              <a:ea typeface="メイリオ" panose="020B0604030504040204" pitchFamily="50" charset="-128"/>
            </a:endParaRPr>
          </a:p>
          <a:p>
            <a:pPr marL="180975" indent="-180975">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Increasing the number of slots increases the degree of parallelism but decreases the allocated memory</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59976994"/>
      </p:ext>
    </p:extLst>
  </p:cSld>
  <p:clrMapOvr>
    <a:masterClrMapping/>
  </p:clrMapOvr>
  <mc:AlternateContent xmlns:mc="http://schemas.openxmlformats.org/markup-compatibility/2006" xmlns:p14="http://schemas.microsoft.com/office/powerpoint/2010/main">
    <mc:Choice Requires="p14">
      <p:transition spd="slow" p14:dur="2000" advTm="27698"/>
    </mc:Choice>
    <mc:Fallback xmlns="">
      <p:transition spd="slow" advTm="27698"/>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solidFill>
                  <a:schemeClr val="tx1"/>
                </a:solidFill>
                <a:latin typeface="メイリオ" panose="020B0604030504040204" pitchFamily="50" charset="-128"/>
                <a:ea typeface="メイリオ" panose="020B0604030504040204" pitchFamily="50" charset="-128"/>
              </a:rPr>
              <a:t>Scaling</a:t>
            </a:r>
          </a:p>
        </p:txBody>
      </p:sp>
      <p:sp>
        <p:nvSpPr>
          <p:cNvPr id="9" name="コンテンツ プレースホルダー 2">
            <a:extLst>
              <a:ext uri="{FF2B5EF4-FFF2-40B4-BE49-F238E27FC236}">
                <a16:creationId xmlns:a16="http://schemas.microsoft.com/office/drawing/2014/main" id="{2F423DC7-3113-4232-B4EE-0674F9B38F3A}"/>
              </a:ext>
            </a:extLst>
          </p:cNvPr>
          <p:cNvSpPr txBox="1">
            <a:spLocks/>
          </p:cNvSpPr>
          <p:nvPr/>
        </p:nvSpPr>
        <p:spPr>
          <a:xfrm>
            <a:off x="5167309" y="2708920"/>
            <a:ext cx="4039852" cy="2952328"/>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dirty="0">
                <a:latin typeface="メイリオ" panose="020B0604030504040204" pitchFamily="50" charset="-128"/>
                <a:ea typeface="メイリオ" panose="020B0604030504040204" pitchFamily="50" charset="-128"/>
              </a:rPr>
              <a:t>Concurrency Scaling </a:t>
            </a:r>
            <a:r>
              <a:rPr lang="ja-JP" altLang="en-US" sz="1600" dirty="0">
                <a:latin typeface="メイリオ" panose="020B0604030504040204" pitchFamily="50" charset="-128"/>
                <a:ea typeface="メイリオ" panose="020B0604030504040204" pitchFamily="50" charset="-128"/>
              </a:rPr>
              <a:t>automatically adds temporary clusters in seconds to accommodate urgent concurrent requests, resulting in consistently fast performance</a:t>
            </a:r>
            <a:r>
              <a:rPr lang="ja-JP" altLang="en-US" dirty="0">
                <a:latin typeface="メイリオ" panose="020B0604030504040204" pitchFamily="50" charset="-128"/>
                <a:ea typeface="メイリオ" panose="020B0604030504040204" pitchFamily="50" charset="-128"/>
              </a:rPr>
              <a:t>.</a:t>
            </a:r>
          </a:p>
          <a:p>
            <a:r>
              <a:rPr lang="ja-JP" altLang="en-US" dirty="0">
                <a:latin typeface="メイリオ" panose="020B0604030504040204" pitchFamily="50" charset="-128"/>
                <a:ea typeface="メイリオ" panose="020B0604030504040204" pitchFamily="50" charset="-128"/>
              </a:rPr>
              <a:t>(Additional clusters </a:t>
            </a:r>
            <a:r>
              <a:rPr lang="en-US" altLang="ja-JP" dirty="0">
                <a:latin typeface="メイリオ" panose="020B0604030504040204" pitchFamily="50" charset="-128"/>
                <a:ea typeface="メイリオ" panose="020B0604030504040204" pitchFamily="50" charset="-128"/>
              </a:rPr>
              <a:t>1~10</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FE51C55F-CD16-412F-AEBE-41F1F7F63C51}"/>
              </a:ext>
            </a:extLst>
          </p:cNvPr>
          <p:cNvSpPr txBox="1">
            <a:spLocks/>
          </p:cNvSpPr>
          <p:nvPr/>
        </p:nvSpPr>
        <p:spPr>
          <a:xfrm>
            <a:off x="846829" y="2708920"/>
            <a:ext cx="4039852" cy="2952328"/>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Improve performance by adding computing nodes</a:t>
            </a:r>
            <a:endParaRPr lang="en-US" altLang="ja-JP"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22D5DB6F-755A-4377-B673-14900663776B}"/>
              </a:ext>
            </a:extLst>
          </p:cNvPr>
          <p:cNvSpPr txBox="1">
            <a:spLocks/>
          </p:cNvSpPr>
          <p:nvPr/>
        </p:nvSpPr>
        <p:spPr bwMode="auto">
          <a:xfrm>
            <a:off x="846829" y="2132856"/>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Adding node</a:t>
            </a:r>
            <a:r>
              <a:rPr lang="en-US" altLang="ja-JP" sz="2000" b="1" kern="0" dirty="0">
                <a:solidFill>
                  <a:schemeClr val="bg1"/>
                </a:solidFill>
                <a:latin typeface="メイリオ" panose="020B0604030504040204" pitchFamily="50" charset="-128"/>
                <a:ea typeface="メイリオ" panose="020B0604030504040204" pitchFamily="50" charset="-128"/>
              </a:rPr>
              <a:t>s</a:t>
            </a:r>
          </a:p>
        </p:txBody>
      </p:sp>
      <p:sp>
        <p:nvSpPr>
          <p:cNvPr id="12" name="コンテンツ プレースホルダー 2">
            <a:extLst>
              <a:ext uri="{FF2B5EF4-FFF2-40B4-BE49-F238E27FC236}">
                <a16:creationId xmlns:a16="http://schemas.microsoft.com/office/drawing/2014/main" id="{EDFEF62A-2C23-48D2-9D31-3331BF866B2F}"/>
              </a:ext>
            </a:extLst>
          </p:cNvPr>
          <p:cNvSpPr txBox="1">
            <a:spLocks/>
          </p:cNvSpPr>
          <p:nvPr/>
        </p:nvSpPr>
        <p:spPr bwMode="auto">
          <a:xfrm>
            <a:off x="5169024" y="2132856"/>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Adding </a:t>
            </a:r>
            <a:r>
              <a:rPr lang="ja-JP" altLang="en-US" sz="2000" b="1" kern="0" dirty="0">
                <a:solidFill>
                  <a:schemeClr val="bg1"/>
                </a:solidFill>
                <a:latin typeface="メイリオ" panose="020B0604030504040204" pitchFamily="50" charset="-128"/>
                <a:ea typeface="メイリオ" panose="020B0604030504040204" pitchFamily="50" charset="-128"/>
              </a:rPr>
              <a:t>cluster</a:t>
            </a:r>
            <a:r>
              <a:rPr lang="en-US" altLang="ja-JP" sz="2000" b="1" kern="0" dirty="0">
                <a:solidFill>
                  <a:schemeClr val="bg1"/>
                </a:solidFill>
                <a:latin typeface="メイリオ" panose="020B0604030504040204" pitchFamily="50" charset="-128"/>
                <a:ea typeface="メイリオ" panose="020B0604030504040204" pitchFamily="50" charset="-128"/>
              </a:rPr>
              <a:t>s</a:t>
            </a:r>
          </a:p>
        </p:txBody>
      </p:sp>
      <p:pic>
        <p:nvPicPr>
          <p:cNvPr id="2" name="図 1">
            <a:extLst>
              <a:ext uri="{FF2B5EF4-FFF2-40B4-BE49-F238E27FC236}">
                <a16:creationId xmlns:a16="http://schemas.microsoft.com/office/drawing/2014/main" id="{F836B045-5681-4612-8851-F938417387BD}"/>
              </a:ext>
            </a:extLst>
          </p:cNvPr>
          <p:cNvPicPr>
            <a:picLocks noChangeAspect="1"/>
          </p:cNvPicPr>
          <p:nvPr/>
        </p:nvPicPr>
        <p:blipFill>
          <a:blip r:embed="rId3"/>
          <a:stretch>
            <a:fillRect/>
          </a:stretch>
        </p:blipFill>
        <p:spPr>
          <a:xfrm>
            <a:off x="1064568" y="3978087"/>
            <a:ext cx="1772768" cy="1103880"/>
          </a:xfrm>
          <a:prstGeom prst="rect">
            <a:avLst/>
          </a:prstGeom>
        </p:spPr>
      </p:pic>
      <p:pic>
        <p:nvPicPr>
          <p:cNvPr id="3" name="図 2">
            <a:extLst>
              <a:ext uri="{FF2B5EF4-FFF2-40B4-BE49-F238E27FC236}">
                <a16:creationId xmlns:a16="http://schemas.microsoft.com/office/drawing/2014/main" id="{8A71A0A7-7018-4BAB-B708-C6588035EFD4}"/>
              </a:ext>
            </a:extLst>
          </p:cNvPr>
          <p:cNvPicPr>
            <a:picLocks noChangeAspect="1"/>
          </p:cNvPicPr>
          <p:nvPr/>
        </p:nvPicPr>
        <p:blipFill>
          <a:blip r:embed="rId4"/>
          <a:stretch>
            <a:fillRect/>
          </a:stretch>
        </p:blipFill>
        <p:spPr>
          <a:xfrm>
            <a:off x="3371378" y="4584348"/>
            <a:ext cx="1061459" cy="319789"/>
          </a:xfrm>
          <a:prstGeom prst="rect">
            <a:avLst/>
          </a:prstGeom>
        </p:spPr>
      </p:pic>
      <p:sp>
        <p:nvSpPr>
          <p:cNvPr id="5" name="テキスト ボックス 4">
            <a:extLst>
              <a:ext uri="{FF2B5EF4-FFF2-40B4-BE49-F238E27FC236}">
                <a16:creationId xmlns:a16="http://schemas.microsoft.com/office/drawing/2014/main" id="{D80E2E81-56BD-4BE2-8BC6-6CA7708533A6}"/>
              </a:ext>
            </a:extLst>
          </p:cNvPr>
          <p:cNvSpPr txBox="1"/>
          <p:nvPr/>
        </p:nvSpPr>
        <p:spPr>
          <a:xfrm>
            <a:off x="2895825" y="4522740"/>
            <a:ext cx="441146" cy="400110"/>
          </a:xfrm>
          <a:prstGeom prst="rect">
            <a:avLst/>
          </a:prstGeom>
          <a:noFill/>
        </p:spPr>
        <p:txBody>
          <a:bodyPr wrap="none" rtlCol="0">
            <a:spAutoFit/>
          </a:bodyPr>
          <a:lstStyle/>
          <a:p>
            <a:r>
              <a:rPr kumimoji="1" lang="ja-JP" altLang="en-US" sz="2000" dirty="0">
                <a:solidFill>
                  <a:schemeClr val="accent2"/>
                </a:solidFill>
                <a:latin typeface="メイリオ" panose="020B0604030504040204" pitchFamily="50" charset="-128"/>
                <a:ea typeface="メイリオ" panose="020B0604030504040204" pitchFamily="50" charset="-128"/>
              </a:rPr>
              <a:t>＋plus</a:t>
            </a:r>
          </a:p>
        </p:txBody>
      </p:sp>
      <p:pic>
        <p:nvPicPr>
          <p:cNvPr id="19" name="図 18">
            <a:extLst>
              <a:ext uri="{FF2B5EF4-FFF2-40B4-BE49-F238E27FC236}">
                <a16:creationId xmlns:a16="http://schemas.microsoft.com/office/drawing/2014/main" id="{EA019C4D-242E-48D2-86BA-50F2F7EDB381}"/>
              </a:ext>
            </a:extLst>
          </p:cNvPr>
          <p:cNvPicPr>
            <a:picLocks noChangeAspect="1"/>
          </p:cNvPicPr>
          <p:nvPr/>
        </p:nvPicPr>
        <p:blipFill>
          <a:blip r:embed="rId3"/>
          <a:stretch>
            <a:fillRect/>
          </a:stretch>
        </p:blipFill>
        <p:spPr>
          <a:xfrm>
            <a:off x="5241032" y="4289300"/>
            <a:ext cx="1772768" cy="1103880"/>
          </a:xfrm>
          <a:prstGeom prst="rect">
            <a:avLst/>
          </a:prstGeom>
        </p:spPr>
      </p:pic>
      <p:pic>
        <p:nvPicPr>
          <p:cNvPr id="20" name="図 19">
            <a:extLst>
              <a:ext uri="{FF2B5EF4-FFF2-40B4-BE49-F238E27FC236}">
                <a16:creationId xmlns:a16="http://schemas.microsoft.com/office/drawing/2014/main" id="{026A3421-6271-43A5-947D-AC57C9F14372}"/>
              </a:ext>
            </a:extLst>
          </p:cNvPr>
          <p:cNvPicPr>
            <a:picLocks noChangeAspect="1"/>
          </p:cNvPicPr>
          <p:nvPr/>
        </p:nvPicPr>
        <p:blipFill>
          <a:blip r:embed="rId3"/>
          <a:stretch>
            <a:fillRect/>
          </a:stretch>
        </p:blipFill>
        <p:spPr>
          <a:xfrm>
            <a:off x="7396078" y="4326461"/>
            <a:ext cx="1272978" cy="792667"/>
          </a:xfrm>
          <a:prstGeom prst="rect">
            <a:avLst/>
          </a:prstGeom>
        </p:spPr>
      </p:pic>
      <p:pic>
        <p:nvPicPr>
          <p:cNvPr id="22" name="図 21">
            <a:extLst>
              <a:ext uri="{FF2B5EF4-FFF2-40B4-BE49-F238E27FC236}">
                <a16:creationId xmlns:a16="http://schemas.microsoft.com/office/drawing/2014/main" id="{3AD1C4B9-B160-4BDA-8F93-CCA21B98D276}"/>
              </a:ext>
            </a:extLst>
          </p:cNvPr>
          <p:cNvPicPr>
            <a:picLocks noChangeAspect="1"/>
          </p:cNvPicPr>
          <p:nvPr/>
        </p:nvPicPr>
        <p:blipFill>
          <a:blip r:embed="rId3"/>
          <a:stretch>
            <a:fillRect/>
          </a:stretch>
        </p:blipFill>
        <p:spPr>
          <a:xfrm>
            <a:off x="7577538" y="4431938"/>
            <a:ext cx="1272978" cy="792667"/>
          </a:xfrm>
          <a:prstGeom prst="rect">
            <a:avLst/>
          </a:prstGeom>
        </p:spPr>
      </p:pic>
      <p:pic>
        <p:nvPicPr>
          <p:cNvPr id="23" name="図 22">
            <a:extLst>
              <a:ext uri="{FF2B5EF4-FFF2-40B4-BE49-F238E27FC236}">
                <a16:creationId xmlns:a16="http://schemas.microsoft.com/office/drawing/2014/main" id="{1E690D00-15EA-40EE-828A-038F72BF62C3}"/>
              </a:ext>
            </a:extLst>
          </p:cNvPr>
          <p:cNvPicPr>
            <a:picLocks noChangeAspect="1"/>
          </p:cNvPicPr>
          <p:nvPr/>
        </p:nvPicPr>
        <p:blipFill>
          <a:blip r:embed="rId3"/>
          <a:stretch>
            <a:fillRect/>
          </a:stretch>
        </p:blipFill>
        <p:spPr>
          <a:xfrm>
            <a:off x="7758998" y="4567188"/>
            <a:ext cx="1272978" cy="792667"/>
          </a:xfrm>
          <a:prstGeom prst="rect">
            <a:avLst/>
          </a:prstGeom>
        </p:spPr>
      </p:pic>
      <p:sp>
        <p:nvSpPr>
          <p:cNvPr id="24" name="テキスト ボックス 23">
            <a:extLst>
              <a:ext uri="{FF2B5EF4-FFF2-40B4-BE49-F238E27FC236}">
                <a16:creationId xmlns:a16="http://schemas.microsoft.com/office/drawing/2014/main" id="{C54069B9-67DE-45E6-A9DF-3A30F1F150BF}"/>
              </a:ext>
            </a:extLst>
          </p:cNvPr>
          <p:cNvSpPr txBox="1"/>
          <p:nvPr/>
        </p:nvSpPr>
        <p:spPr>
          <a:xfrm>
            <a:off x="6945253" y="4522740"/>
            <a:ext cx="441146" cy="400110"/>
          </a:xfrm>
          <a:prstGeom prst="rect">
            <a:avLst/>
          </a:prstGeom>
          <a:noFill/>
        </p:spPr>
        <p:txBody>
          <a:bodyPr wrap="none" rtlCol="0">
            <a:spAutoFit/>
          </a:bodyPr>
          <a:lstStyle/>
          <a:p>
            <a:r>
              <a:rPr kumimoji="1" lang="ja-JP" altLang="en-US" sz="2000" dirty="0">
                <a:solidFill>
                  <a:schemeClr val="accent2"/>
                </a:solidFill>
                <a:latin typeface="メイリオ" panose="020B0604030504040204" pitchFamily="50" charset="-128"/>
                <a:ea typeface="メイリオ" panose="020B0604030504040204" pitchFamily="50" charset="-128"/>
              </a:rPr>
              <a:t>＋</a:t>
            </a:r>
          </a:p>
        </p:txBody>
      </p:sp>
      <p:sp>
        <p:nvSpPr>
          <p:cNvPr id="25" name="コンテンツ プレースホルダー 2">
            <a:extLst>
              <a:ext uri="{FF2B5EF4-FFF2-40B4-BE49-F238E27FC236}">
                <a16:creationId xmlns:a16="http://schemas.microsoft.com/office/drawing/2014/main" id="{FA1D7541-EA69-4072-8283-16998E2FE232}"/>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RedShift </a:t>
            </a:r>
            <a:r>
              <a:rPr lang="ja-JP" altLang="en-US" sz="2400" dirty="0">
                <a:solidFill>
                  <a:srgbClr val="002060"/>
                </a:solidFill>
                <a:latin typeface="メイリオ" panose="020B0604030504040204" pitchFamily="50" charset="-128"/>
                <a:ea typeface="メイリオ" panose="020B0604030504040204" pitchFamily="50" charset="-128"/>
              </a:rPr>
              <a:t>can be scaled by changing/adding nodes types and adding clusters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24716879"/>
      </p:ext>
    </p:extLst>
  </p:cSld>
  <p:clrMapOvr>
    <a:masterClrMapping/>
  </p:clrMapOvr>
  <p:transition advTm="29918"/>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What is </a:t>
            </a:r>
            <a:r>
              <a:rPr kumimoji="0" lang="en-US" altLang="ja-JP" sz="3200" dirty="0">
                <a:solidFill>
                  <a:srgbClr val="000000"/>
                </a:solidFill>
                <a:latin typeface="メイリオ" pitchFamily="50" charset="-128"/>
                <a:ea typeface="メイリオ" pitchFamily="50" charset="-128"/>
                <a:cs typeface="メイリオ" pitchFamily="50" charset="-128"/>
              </a:rPr>
              <a:t>Kinesis?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 to build analytical systems and applications for stream data processing</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3" name="テキスト ボックス 6">
            <a:extLst>
              <a:ext uri="{FF2B5EF4-FFF2-40B4-BE49-F238E27FC236}">
                <a16:creationId xmlns:a16="http://schemas.microsoft.com/office/drawing/2014/main" id="{92AD02AC-6EAE-4E2B-8166-2984F64F68D5}"/>
              </a:ext>
            </a:extLst>
          </p:cNvPr>
          <p:cNvSpPr txBox="1"/>
          <p:nvPr/>
        </p:nvSpPr>
        <p:spPr>
          <a:xfrm>
            <a:off x="3286307" y="4016317"/>
            <a:ext cx="1085554" cy="584775"/>
          </a:xfrm>
          <a:prstGeom prst="rect">
            <a:avLst/>
          </a:prstGeom>
          <a:noFill/>
        </p:spPr>
        <p:txBody>
          <a:bodyPr wrap="none" rtlCol="0">
            <a:spAutoFit/>
          </a:bodyPr>
          <a:lstStyle/>
          <a:p>
            <a:pPr algn="ctr"/>
            <a:r>
              <a:rPr kumimoji="1" lang="en-US" altLang="ja-JP" b="1" dirty="0">
                <a:latin typeface="メイリオ" panose="020B0604030504040204" pitchFamily="50" charset="-128"/>
                <a:ea typeface="メイリオ" panose="020B0604030504040204" pitchFamily="50" charset="-128"/>
              </a:rPr>
              <a:t>Kinesis</a:t>
            </a:r>
          </a:p>
          <a:p>
            <a:pPr algn="ctr"/>
            <a:r>
              <a:rPr lang="en-US" altLang="ja-JP" b="1" dirty="0">
                <a:latin typeface="メイリオ" panose="020B0604030504040204" pitchFamily="50" charset="-128"/>
                <a:ea typeface="メイリオ" panose="020B0604030504040204" pitchFamily="50" charset="-128"/>
              </a:rPr>
              <a:t>Streams</a:t>
            </a:r>
            <a:endParaRPr kumimoji="1" lang="ja-JP" altLang="en-US" b="1" dirty="0">
              <a:latin typeface="メイリオ" panose="020B0604030504040204" pitchFamily="50" charset="-128"/>
              <a:ea typeface="メイリオ" panose="020B0604030504040204" pitchFamily="50" charset="-128"/>
            </a:endParaRPr>
          </a:p>
        </p:txBody>
      </p:sp>
      <p:sp>
        <p:nvSpPr>
          <p:cNvPr id="5" name="四角形: 角を丸くする 7">
            <a:extLst>
              <a:ext uri="{FF2B5EF4-FFF2-40B4-BE49-F238E27FC236}">
                <a16:creationId xmlns:a16="http://schemas.microsoft.com/office/drawing/2014/main" id="{833FC42C-1991-43C1-9037-15E17BA62661}"/>
              </a:ext>
            </a:extLst>
          </p:cNvPr>
          <p:cNvSpPr/>
          <p:nvPr/>
        </p:nvSpPr>
        <p:spPr bwMode="auto">
          <a:xfrm>
            <a:off x="5529066"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Spark</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Streaming</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7" name="四角形: 角を丸くする 8">
            <a:extLst>
              <a:ext uri="{FF2B5EF4-FFF2-40B4-BE49-F238E27FC236}">
                <a16:creationId xmlns:a16="http://schemas.microsoft.com/office/drawing/2014/main" id="{45B3CE3A-7DC1-4B2A-B95A-F3CB1E437F04}"/>
              </a:ext>
            </a:extLst>
          </p:cNvPr>
          <p:cNvSpPr/>
          <p:nvPr/>
        </p:nvSpPr>
        <p:spPr bwMode="auto">
          <a:xfrm>
            <a:off x="7761312"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Apps</a:t>
            </a:r>
            <a:endPar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location</a:t>
            </a:r>
          </a:p>
        </p:txBody>
      </p:sp>
      <p:sp>
        <p:nvSpPr>
          <p:cNvPr id="9" name="四角形: 角を丸くする 9">
            <a:extLst>
              <a:ext uri="{FF2B5EF4-FFF2-40B4-BE49-F238E27FC236}">
                <a16:creationId xmlns:a16="http://schemas.microsoft.com/office/drawing/2014/main" id="{A54DDEA2-DB1E-4E36-816C-1F62E62F913C}"/>
              </a:ext>
            </a:extLst>
          </p:cNvPr>
          <p:cNvSpPr/>
          <p:nvPr/>
        </p:nvSpPr>
        <p:spPr bwMode="auto">
          <a:xfrm>
            <a:off x="991221"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IoT</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1" dirty="0">
                <a:solidFill>
                  <a:schemeClr val="bg1"/>
                </a:solidFill>
                <a:latin typeface="メイリオ" panose="020B0604030504040204" pitchFamily="50" charset="-128"/>
                <a:ea typeface="メイリオ" panose="020B0604030504040204" pitchFamily="50" charset="-128"/>
              </a:rPr>
              <a:t>Data</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1" name="矢印: 下 10">
            <a:extLst>
              <a:ext uri="{FF2B5EF4-FFF2-40B4-BE49-F238E27FC236}">
                <a16:creationId xmlns:a16="http://schemas.microsoft.com/office/drawing/2014/main" id="{8995A912-3DA9-4F9F-A03A-A2F0F34EB11A}"/>
              </a:ext>
            </a:extLst>
          </p:cNvPr>
          <p:cNvSpPr/>
          <p:nvPr/>
        </p:nvSpPr>
        <p:spPr bwMode="auto">
          <a:xfrm rot="16200000">
            <a:off x="2395378"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矢印: 下 11">
            <a:extLst>
              <a:ext uri="{FF2B5EF4-FFF2-40B4-BE49-F238E27FC236}">
                <a16:creationId xmlns:a16="http://schemas.microsoft.com/office/drawing/2014/main" id="{565A0972-FB58-4DCB-B07F-2A922B6ACED6}"/>
              </a:ext>
            </a:extLst>
          </p:cNvPr>
          <p:cNvSpPr/>
          <p:nvPr/>
        </p:nvSpPr>
        <p:spPr bwMode="auto">
          <a:xfrm rot="16200000">
            <a:off x="4628965"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5" name="矢印: 下 12">
            <a:extLst>
              <a:ext uri="{FF2B5EF4-FFF2-40B4-BE49-F238E27FC236}">
                <a16:creationId xmlns:a16="http://schemas.microsoft.com/office/drawing/2014/main" id="{4B1E6470-618B-4EC0-9ADF-F89E35CE849F}"/>
              </a:ext>
            </a:extLst>
          </p:cNvPr>
          <p:cNvSpPr/>
          <p:nvPr/>
        </p:nvSpPr>
        <p:spPr bwMode="auto">
          <a:xfrm rot="16200000">
            <a:off x="6964621"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17" name="図 2" descr="クリップアート が含まれている画像&#10;&#10;自動的に生成された説明">
            <a:extLst>
              <a:ext uri="{FF2B5EF4-FFF2-40B4-BE49-F238E27FC236}">
                <a16:creationId xmlns:a16="http://schemas.microsoft.com/office/drawing/2014/main" id="{345AA49A-5D78-4030-B9AA-487402B8E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036" y="3189325"/>
            <a:ext cx="766851" cy="809454"/>
          </a:xfrm>
          <a:prstGeom prst="rect">
            <a:avLst/>
          </a:prstGeom>
        </p:spPr>
      </p:pic>
    </p:spTree>
    <p:extLst>
      <p:ext uri="{BB962C8B-B14F-4D97-AF65-F5344CB8AC3E}">
        <p14:creationId xmlns:p14="http://schemas.microsoft.com/office/powerpoint/2010/main" val="766914919"/>
      </p:ext>
    </p:extLst>
  </p:cSld>
  <p:clrMapOvr>
    <a:masterClrMapping/>
  </p:clrMapOvr>
  <mc:AlternateContent xmlns:mc="http://schemas.openxmlformats.org/markup-compatibility/2006" xmlns:p14="http://schemas.microsoft.com/office/powerpoint/2010/main">
    <mc:Choice Requires="p14">
      <p:transition spd="slow" p14:dur="2000" advTm="17121"/>
    </mc:Choice>
    <mc:Fallback xmlns="">
      <p:transition spd="slow" advTm="17121"/>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Redshift Spectrum</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Big data analytics compan</a:t>
            </a:r>
            <a:r>
              <a:rPr lang="en-US" altLang="ja-JP" dirty="0">
                <a:latin typeface="メイリオ" panose="020B0604030504040204" pitchFamily="50" charset="-128"/>
                <a:ea typeface="メイリオ" panose="020B0604030504040204" pitchFamily="50" charset="-128"/>
              </a:rPr>
              <a:t>y which</a:t>
            </a:r>
            <a:r>
              <a:rPr lang="ja-JP" altLang="en-US" dirty="0">
                <a:latin typeface="メイリオ" panose="020B0604030504040204" pitchFamily="50" charset="-128"/>
                <a:ea typeface="メイリオ" panose="020B0604030504040204" pitchFamily="50" charset="-128"/>
              </a:rPr>
              <a:t> provid</a:t>
            </a:r>
            <a:r>
              <a:rPr lang="en-US" altLang="ja-JP" dirty="0">
                <a:latin typeface="メイリオ" panose="020B0604030504040204" pitchFamily="50" charset="-128"/>
                <a:ea typeface="メイリオ" panose="020B0604030504040204" pitchFamily="50" charset="-128"/>
              </a:rPr>
              <a:t>es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solutions </a:t>
            </a:r>
            <a:r>
              <a:rPr lang="en-US" altLang="ja-JP" dirty="0">
                <a:latin typeface="メイリオ" panose="020B0604030504040204" pitchFamily="50" charset="-128"/>
                <a:ea typeface="メイリオ" panose="020B0604030504040204" pitchFamily="50" charset="-128"/>
              </a:rPr>
              <a:t>are now</a:t>
            </a:r>
            <a:r>
              <a:rPr lang="ja-JP" altLang="en-US" dirty="0">
                <a:latin typeface="メイリオ" panose="020B0604030504040204" pitchFamily="50" charset="-128"/>
                <a:ea typeface="メイリオ" panose="020B0604030504040204" pitchFamily="50" charset="-128"/>
              </a:rPr>
              <a:t> building data analytics solutions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to analyze vehicle data. Since vehicle data is sent in large volumes, data is stored in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via </a:t>
            </a:r>
            <a:r>
              <a:rPr lang="en-US" altLang="ja-JP" dirty="0">
                <a:latin typeface="メイリオ" panose="020B0604030504040204" pitchFamily="50" charset="-128"/>
                <a:ea typeface="メイリオ" panose="020B0604030504040204" pitchFamily="50" charset="-128"/>
              </a:rPr>
              <a:t>Firehose </a:t>
            </a:r>
            <a:r>
              <a:rPr lang="ja-JP" altLang="en-US" dirty="0">
                <a:latin typeface="メイリオ" panose="020B0604030504040204" pitchFamily="50" charset="-128"/>
                <a:ea typeface="メイリオ" panose="020B0604030504040204" pitchFamily="50" charset="-128"/>
              </a:rPr>
              <a:t>from </a:t>
            </a:r>
            <a:r>
              <a:rPr lang="en-US" altLang="ja-JP" dirty="0">
                <a:latin typeface="メイリオ" panose="020B0604030504040204" pitchFamily="50" charset="-128"/>
                <a:ea typeface="メイリオ" panose="020B0604030504040204" pitchFamily="50" charset="-128"/>
              </a:rPr>
              <a:t>Kinesis Data Streams. </a:t>
            </a:r>
            <a:r>
              <a:rPr lang="ja-JP" altLang="en-US" dirty="0">
                <a:latin typeface="メイリオ" panose="020B0604030504040204" pitchFamily="50" charset="-128"/>
                <a:ea typeface="メイリオ" panose="020B0604030504040204" pitchFamily="50" charset="-128"/>
              </a:rPr>
              <a:t>This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data needs to be directly queried to perform large and complex queries on this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data.</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solutions is best for you?</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Athena</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S3 Select</a:t>
            </a: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QuickSight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Redshift Spectrum</a:t>
            </a:r>
          </a:p>
        </p:txBody>
      </p:sp>
    </p:spTree>
    <p:extLst>
      <p:ext uri="{BB962C8B-B14F-4D97-AF65-F5344CB8AC3E}">
        <p14:creationId xmlns:p14="http://schemas.microsoft.com/office/powerpoint/2010/main" val="1796275805"/>
      </p:ext>
    </p:extLst>
  </p:cSld>
  <p:clrMapOvr>
    <a:masterClrMapping/>
  </p:clrMapOvr>
  <mc:AlternateContent xmlns:mc="http://schemas.openxmlformats.org/markup-compatibility/2006" xmlns:p14="http://schemas.microsoft.com/office/powerpoint/2010/main">
    <mc:Choice Requires="p14">
      <p:transition spd="slow" p14:dur="2000" advTm="6336"/>
    </mc:Choice>
    <mc:Fallback xmlns="">
      <p:transition spd="slow" advTm="6336"/>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コンテンツ プレースホルダー 2">
            <a:extLst>
              <a:ext uri="{FF2B5EF4-FFF2-40B4-BE49-F238E27FC236}">
                <a16:creationId xmlns:a16="http://schemas.microsoft.com/office/drawing/2014/main" id="{92C843BF-492E-4E5E-976F-42B0283BC3B4}"/>
              </a:ext>
            </a:extLst>
          </p:cNvPr>
          <p:cNvSpPr txBox="1">
            <a:spLocks/>
          </p:cNvSpPr>
          <p:nvPr/>
        </p:nvSpPr>
        <p:spPr>
          <a:xfrm>
            <a:off x="1208584" y="4731055"/>
            <a:ext cx="7560840" cy="1146217"/>
          </a:xfrm>
          <a:prstGeom prst="rect">
            <a:avLst/>
          </a:prstGeom>
          <a:solidFill>
            <a:schemeClr val="accent2">
              <a:lumMod val="20000"/>
              <a:lumOff val="80000"/>
            </a:schemeClr>
          </a:solidFill>
          <a:ln>
            <a:solidFill>
              <a:srgbClr val="F0861E"/>
            </a:solidFill>
          </a:ln>
        </p:spPr>
        <p:txBody>
          <a:bodyPr wrap="none"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endParaRPr lang="en-US" altLang="ja-JP" sz="2000" b="1" dirty="0">
              <a:latin typeface="メイリオ" panose="020B0604030504040204" pitchFamily="50" charset="-128"/>
              <a:ea typeface="メイリオ" panose="020B0604030504040204" pitchFamily="50" charset="-128"/>
            </a:endParaRPr>
          </a:p>
        </p:txBody>
      </p:sp>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RedShift Spectrum</a:t>
            </a:r>
            <a:endParaRPr lang="ja-JP" altLang="en-US" sz="3000" dirty="0">
              <a:solidFill>
                <a:schemeClr val="tx1"/>
              </a:solidFill>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FA1D7541-EA69-4072-8283-16998E2FE232}"/>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RedShift Spectrum </a:t>
            </a:r>
            <a:r>
              <a:rPr lang="ja-JP" altLang="en-US" sz="2400" dirty="0">
                <a:solidFill>
                  <a:srgbClr val="002060"/>
                </a:solidFill>
                <a:latin typeface="メイリオ" panose="020B0604030504040204" pitchFamily="50" charset="-128"/>
                <a:ea typeface="メイリオ" panose="020B0604030504040204" pitchFamily="50" charset="-128"/>
              </a:rPr>
              <a:t>enables data analysis directly on user-managed </a:t>
            </a: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buckets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7" name="コンテンツ プレースホルダー 2">
            <a:extLst>
              <a:ext uri="{FF2B5EF4-FFF2-40B4-BE49-F238E27FC236}">
                <a16:creationId xmlns:a16="http://schemas.microsoft.com/office/drawing/2014/main" id="{1A5B2AF8-BD0C-44C7-BEB6-2C48F00A416B}"/>
              </a:ext>
            </a:extLst>
          </p:cNvPr>
          <p:cNvSpPr txBox="1">
            <a:spLocks/>
          </p:cNvSpPr>
          <p:nvPr/>
        </p:nvSpPr>
        <p:spPr>
          <a:xfrm>
            <a:off x="1208584" y="1628801"/>
            <a:ext cx="7560840" cy="3074048"/>
          </a:xfrm>
          <a:prstGeom prst="rect">
            <a:avLst/>
          </a:prstGeom>
          <a:solidFill>
            <a:schemeClr val="bg1"/>
          </a:solidFill>
          <a:ln>
            <a:solidFill>
              <a:srgbClr val="F0861E"/>
            </a:solidFill>
          </a:ln>
        </p:spPr>
        <p:txBody>
          <a:bodyPr wrap="none"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latin typeface="メイリオ" panose="020B0604030504040204" pitchFamily="50" charset="-128"/>
                <a:ea typeface="メイリオ" panose="020B0604030504040204" pitchFamily="50" charset="-128"/>
              </a:rPr>
              <a:t>RedShift </a:t>
            </a:r>
            <a:r>
              <a:rPr lang="ja-JP" altLang="en-US" sz="2000" b="1" dirty="0">
                <a:latin typeface="メイリオ" panose="020B0604030504040204" pitchFamily="50" charset="-128"/>
                <a:ea typeface="メイリオ" panose="020B0604030504040204" pitchFamily="50" charset="-128"/>
              </a:rPr>
              <a:t>Clusters</a:t>
            </a:r>
            <a:endParaRPr lang="en-US" altLang="ja-JP" sz="2000" b="1" dirty="0">
              <a:latin typeface="メイリオ" panose="020B0604030504040204" pitchFamily="50" charset="-128"/>
              <a:ea typeface="メイリオ" panose="020B0604030504040204" pitchFamily="50" charset="-128"/>
            </a:endParaRPr>
          </a:p>
        </p:txBody>
      </p:sp>
      <p:sp>
        <p:nvSpPr>
          <p:cNvPr id="21" name="コンテンツ プレースホルダー 2">
            <a:extLst>
              <a:ext uri="{FF2B5EF4-FFF2-40B4-BE49-F238E27FC236}">
                <a16:creationId xmlns:a16="http://schemas.microsoft.com/office/drawing/2014/main" id="{1562D320-ECBE-48E4-A44B-E0C452FE722F}"/>
              </a:ext>
            </a:extLst>
          </p:cNvPr>
          <p:cNvSpPr txBox="1">
            <a:spLocks/>
          </p:cNvSpPr>
          <p:nvPr/>
        </p:nvSpPr>
        <p:spPr bwMode="auto">
          <a:xfrm>
            <a:off x="2216696" y="3784375"/>
            <a:ext cx="1224136" cy="720081"/>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26" name="コンテンツ プレースホルダー 2">
            <a:extLst>
              <a:ext uri="{FF2B5EF4-FFF2-40B4-BE49-F238E27FC236}">
                <a16:creationId xmlns:a16="http://schemas.microsoft.com/office/drawing/2014/main" id="{88829C6D-68C3-4C04-8310-F2BC10B46E93}"/>
              </a:ext>
            </a:extLst>
          </p:cNvPr>
          <p:cNvSpPr txBox="1">
            <a:spLocks/>
          </p:cNvSpPr>
          <p:nvPr/>
        </p:nvSpPr>
        <p:spPr bwMode="auto">
          <a:xfrm>
            <a:off x="4340283" y="3784375"/>
            <a:ext cx="1224136" cy="720081"/>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27" name="コンテンツ プレースホルダー 2">
            <a:extLst>
              <a:ext uri="{FF2B5EF4-FFF2-40B4-BE49-F238E27FC236}">
                <a16:creationId xmlns:a16="http://schemas.microsoft.com/office/drawing/2014/main" id="{32971874-E5C9-4511-B72C-D82A9AFAFCD5}"/>
              </a:ext>
            </a:extLst>
          </p:cNvPr>
          <p:cNvSpPr txBox="1">
            <a:spLocks/>
          </p:cNvSpPr>
          <p:nvPr/>
        </p:nvSpPr>
        <p:spPr bwMode="auto">
          <a:xfrm>
            <a:off x="6445682" y="3784375"/>
            <a:ext cx="1224136" cy="720081"/>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cxnSp>
        <p:nvCxnSpPr>
          <p:cNvPr id="28" name="コネクタ: カギ線 27">
            <a:extLst>
              <a:ext uri="{FF2B5EF4-FFF2-40B4-BE49-F238E27FC236}">
                <a16:creationId xmlns:a16="http://schemas.microsoft.com/office/drawing/2014/main" id="{02F947A9-0B77-4908-98D6-44B42E7E1745}"/>
              </a:ext>
            </a:extLst>
          </p:cNvPr>
          <p:cNvCxnSpPr>
            <a:cxnSpLocks/>
            <a:stCxn id="18" idx="2"/>
            <a:endCxn id="21" idx="0"/>
          </p:cNvCxnSpPr>
          <p:nvPr/>
        </p:nvCxnSpPr>
        <p:spPr bwMode="auto">
          <a:xfrm rot="5400000">
            <a:off x="3497171" y="2328546"/>
            <a:ext cx="787422" cy="2124236"/>
          </a:xfrm>
          <a:prstGeom prst="bentConnector3">
            <a:avLst/>
          </a:prstGeom>
          <a:noFill/>
          <a:ln w="25400" cap="flat" cmpd="sng" algn="ctr">
            <a:solidFill>
              <a:schemeClr val="accent6"/>
            </a:solidFill>
            <a:prstDash val="solid"/>
            <a:round/>
            <a:headEnd type="triangle" w="med" len="med"/>
            <a:tailEnd type="triangle"/>
          </a:ln>
          <a:effectLst/>
        </p:spPr>
      </p:cxnSp>
      <p:cxnSp>
        <p:nvCxnSpPr>
          <p:cNvPr id="29" name="コネクタ: カギ線 28">
            <a:extLst>
              <a:ext uri="{FF2B5EF4-FFF2-40B4-BE49-F238E27FC236}">
                <a16:creationId xmlns:a16="http://schemas.microsoft.com/office/drawing/2014/main" id="{C7EC32A9-02F4-4AA4-8154-DB428DEA2F60}"/>
              </a:ext>
            </a:extLst>
          </p:cNvPr>
          <p:cNvCxnSpPr>
            <a:cxnSpLocks/>
            <a:endCxn id="26" idx="0"/>
          </p:cNvCxnSpPr>
          <p:nvPr/>
        </p:nvCxnSpPr>
        <p:spPr bwMode="auto">
          <a:xfrm rot="16200000" flipH="1">
            <a:off x="4407227" y="3239251"/>
            <a:ext cx="1080828" cy="9420"/>
          </a:xfrm>
          <a:prstGeom prst="bentConnector3">
            <a:avLst/>
          </a:prstGeom>
          <a:noFill/>
          <a:ln w="25400" cap="flat" cmpd="sng" algn="ctr">
            <a:solidFill>
              <a:schemeClr val="accent6"/>
            </a:solidFill>
            <a:prstDash val="solid"/>
            <a:round/>
            <a:headEnd type="triangle" w="med" len="med"/>
            <a:tailEnd type="triangle"/>
          </a:ln>
          <a:effectLst/>
        </p:spPr>
      </p:cxnSp>
      <p:cxnSp>
        <p:nvCxnSpPr>
          <p:cNvPr id="30" name="コネクタ: カギ線 29">
            <a:extLst>
              <a:ext uri="{FF2B5EF4-FFF2-40B4-BE49-F238E27FC236}">
                <a16:creationId xmlns:a16="http://schemas.microsoft.com/office/drawing/2014/main" id="{7F26F540-C159-4D89-BE25-14313BB1F5C1}"/>
              </a:ext>
            </a:extLst>
          </p:cNvPr>
          <p:cNvCxnSpPr>
            <a:cxnSpLocks/>
            <a:stCxn id="18" idx="2"/>
            <a:endCxn id="27" idx="0"/>
          </p:cNvCxnSpPr>
          <p:nvPr/>
        </p:nvCxnSpPr>
        <p:spPr bwMode="auto">
          <a:xfrm rot="16200000" flipH="1">
            <a:off x="5611664" y="2338289"/>
            <a:ext cx="787422" cy="2104750"/>
          </a:xfrm>
          <a:prstGeom prst="bentConnector3">
            <a:avLst>
              <a:gd name="adj1" fmla="val 50000"/>
            </a:avLst>
          </a:prstGeom>
          <a:noFill/>
          <a:ln w="25400" cap="flat" cmpd="sng" algn="ctr">
            <a:solidFill>
              <a:schemeClr val="accent6"/>
            </a:solidFill>
            <a:prstDash val="solid"/>
            <a:round/>
            <a:headEnd type="triangle" w="med" len="med"/>
            <a:tailEnd type="triangle"/>
          </a:ln>
          <a:effectLst/>
        </p:spPr>
      </p:cxnSp>
      <p:sp>
        <p:nvSpPr>
          <p:cNvPr id="31" name="円柱 30">
            <a:extLst>
              <a:ext uri="{FF2B5EF4-FFF2-40B4-BE49-F238E27FC236}">
                <a16:creationId xmlns:a16="http://schemas.microsoft.com/office/drawing/2014/main" id="{FEDDB2E5-4B78-4B0F-8CB9-74B71D227A56}"/>
              </a:ext>
            </a:extLst>
          </p:cNvPr>
          <p:cNvSpPr/>
          <p:nvPr/>
        </p:nvSpPr>
        <p:spPr bwMode="auto">
          <a:xfrm>
            <a:off x="1928664" y="5555983"/>
            <a:ext cx="6120680" cy="712096"/>
          </a:xfrm>
          <a:prstGeom prst="can">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User-managed </a:t>
            </a: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S3 </a:t>
            </a: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buckets</a:t>
            </a:r>
          </a:p>
        </p:txBody>
      </p:sp>
      <p:sp>
        <p:nvSpPr>
          <p:cNvPr id="34" name="コンテンツ プレースホルダー 2">
            <a:extLst>
              <a:ext uri="{FF2B5EF4-FFF2-40B4-BE49-F238E27FC236}">
                <a16:creationId xmlns:a16="http://schemas.microsoft.com/office/drawing/2014/main" id="{85BD8AFD-3AA2-484C-8D6C-12C64A2E94B7}"/>
              </a:ext>
            </a:extLst>
          </p:cNvPr>
          <p:cNvSpPr txBox="1">
            <a:spLocks/>
          </p:cNvSpPr>
          <p:nvPr/>
        </p:nvSpPr>
        <p:spPr bwMode="auto">
          <a:xfrm>
            <a:off x="7561362" y="4077780"/>
            <a:ext cx="961922" cy="639171"/>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35" name="コンテンツ プレースホルダー 2">
            <a:extLst>
              <a:ext uri="{FF2B5EF4-FFF2-40B4-BE49-F238E27FC236}">
                <a16:creationId xmlns:a16="http://schemas.microsoft.com/office/drawing/2014/main" id="{C3B78574-14D0-4A0A-8F60-31DEAA1DB2E9}"/>
              </a:ext>
            </a:extLst>
          </p:cNvPr>
          <p:cNvSpPr txBox="1">
            <a:spLocks/>
          </p:cNvSpPr>
          <p:nvPr/>
        </p:nvSpPr>
        <p:spPr bwMode="auto">
          <a:xfrm>
            <a:off x="5415308" y="4077780"/>
            <a:ext cx="961922" cy="639171"/>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36" name="コンテンツ プレースホルダー 2">
            <a:extLst>
              <a:ext uri="{FF2B5EF4-FFF2-40B4-BE49-F238E27FC236}">
                <a16:creationId xmlns:a16="http://schemas.microsoft.com/office/drawing/2014/main" id="{45E6D50D-148C-4DD6-AA47-EDD5FC4667AA}"/>
              </a:ext>
            </a:extLst>
          </p:cNvPr>
          <p:cNvSpPr txBox="1">
            <a:spLocks/>
          </p:cNvSpPr>
          <p:nvPr/>
        </p:nvSpPr>
        <p:spPr bwMode="auto">
          <a:xfrm>
            <a:off x="3275175" y="4077780"/>
            <a:ext cx="961922" cy="639171"/>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cxnSp>
        <p:nvCxnSpPr>
          <p:cNvPr id="37" name="直線矢印コネクタ 36">
            <a:extLst>
              <a:ext uri="{FF2B5EF4-FFF2-40B4-BE49-F238E27FC236}">
                <a16:creationId xmlns:a16="http://schemas.microsoft.com/office/drawing/2014/main" id="{DD9BB787-D683-4FAB-A1DB-5549A2D968A9}"/>
              </a:ext>
            </a:extLst>
          </p:cNvPr>
          <p:cNvCxnSpPr>
            <a:cxnSpLocks/>
            <a:stCxn id="27" idx="2"/>
          </p:cNvCxnSpPr>
          <p:nvPr/>
        </p:nvCxnSpPr>
        <p:spPr bwMode="auto">
          <a:xfrm>
            <a:off x="7057750" y="4504456"/>
            <a:ext cx="0" cy="281782"/>
          </a:xfrm>
          <a:prstGeom prst="straightConnector1">
            <a:avLst/>
          </a:prstGeom>
          <a:noFill/>
          <a:ln w="25400" cap="flat" cmpd="sng" algn="ctr">
            <a:solidFill>
              <a:schemeClr val="accent2"/>
            </a:solidFill>
            <a:prstDash val="solid"/>
            <a:round/>
            <a:headEnd type="triangle" w="med" len="med"/>
            <a:tailEnd type="triangle"/>
          </a:ln>
          <a:effectLst/>
        </p:spPr>
      </p:cxnSp>
      <p:cxnSp>
        <p:nvCxnSpPr>
          <p:cNvPr id="38" name="直線矢印コネクタ 37">
            <a:extLst>
              <a:ext uri="{FF2B5EF4-FFF2-40B4-BE49-F238E27FC236}">
                <a16:creationId xmlns:a16="http://schemas.microsoft.com/office/drawing/2014/main" id="{43E47490-36CB-4AB2-AF3D-98CBD91277BB}"/>
              </a:ext>
            </a:extLst>
          </p:cNvPr>
          <p:cNvCxnSpPr/>
          <p:nvPr/>
        </p:nvCxnSpPr>
        <p:spPr bwMode="auto">
          <a:xfrm>
            <a:off x="4942931" y="4504457"/>
            <a:ext cx="0" cy="281781"/>
          </a:xfrm>
          <a:prstGeom prst="straightConnector1">
            <a:avLst/>
          </a:prstGeom>
          <a:noFill/>
          <a:ln w="25400" cap="flat" cmpd="sng" algn="ctr">
            <a:solidFill>
              <a:schemeClr val="accent2"/>
            </a:solidFill>
            <a:prstDash val="solid"/>
            <a:round/>
            <a:headEnd type="triangle" w="med" len="med"/>
            <a:tailEnd type="triangle"/>
          </a:ln>
          <a:effectLst/>
        </p:spPr>
      </p:cxnSp>
      <p:cxnSp>
        <p:nvCxnSpPr>
          <p:cNvPr id="39" name="直線矢印コネクタ 38">
            <a:extLst>
              <a:ext uri="{FF2B5EF4-FFF2-40B4-BE49-F238E27FC236}">
                <a16:creationId xmlns:a16="http://schemas.microsoft.com/office/drawing/2014/main" id="{2B365FBD-4DD1-4A2E-9099-CC0E40DC5780}"/>
              </a:ext>
            </a:extLst>
          </p:cNvPr>
          <p:cNvCxnSpPr/>
          <p:nvPr/>
        </p:nvCxnSpPr>
        <p:spPr bwMode="auto">
          <a:xfrm>
            <a:off x="2824848" y="4504457"/>
            <a:ext cx="0" cy="281781"/>
          </a:xfrm>
          <a:prstGeom prst="straightConnector1">
            <a:avLst/>
          </a:prstGeom>
          <a:noFill/>
          <a:ln w="25400" cap="flat" cmpd="sng" algn="ctr">
            <a:solidFill>
              <a:schemeClr val="accent2"/>
            </a:solidFill>
            <a:prstDash val="solid"/>
            <a:round/>
            <a:headEnd type="triangle" w="med" len="med"/>
            <a:tailEnd type="triangle"/>
          </a:ln>
          <a:effectLst/>
        </p:spPr>
      </p:cxnSp>
      <p:sp>
        <p:nvSpPr>
          <p:cNvPr id="42" name="コンテンツ プレースホルダー 2">
            <a:extLst>
              <a:ext uri="{FF2B5EF4-FFF2-40B4-BE49-F238E27FC236}">
                <a16:creationId xmlns:a16="http://schemas.microsoft.com/office/drawing/2014/main" id="{2E05A69A-774E-4146-8926-C9B26F40CD22}"/>
              </a:ext>
            </a:extLst>
          </p:cNvPr>
          <p:cNvSpPr txBox="1">
            <a:spLocks/>
          </p:cNvSpPr>
          <p:nvPr/>
        </p:nvSpPr>
        <p:spPr bwMode="auto">
          <a:xfrm>
            <a:off x="2216696" y="4868449"/>
            <a:ext cx="1083686" cy="62454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Query</a:t>
            </a:r>
            <a:endParaRPr lang="en-US" altLang="ja-JP" b="1" kern="0" dirty="0">
              <a:solidFill>
                <a:schemeClr val="bg1"/>
              </a:solidFill>
              <a:latin typeface="メイリオ" panose="020B0604030504040204" pitchFamily="50" charset="-128"/>
              <a:ea typeface="メイリオ" panose="020B0604030504040204" pitchFamily="50" charset="-128"/>
            </a:endParaRPr>
          </a:p>
          <a:p>
            <a:pPr algn="ctr"/>
            <a:r>
              <a:rPr lang="ja-JP" altLang="en-US" b="1" kern="0" dirty="0">
                <a:solidFill>
                  <a:schemeClr val="bg1"/>
                </a:solidFill>
                <a:latin typeface="メイリオ" panose="020B0604030504040204" pitchFamily="50" charset="-128"/>
                <a:ea typeface="メイリオ" panose="020B0604030504040204" pitchFamily="50" charset="-128"/>
              </a:rPr>
              <a:t>Engine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43" name="コンテンツ プレースホルダー 2">
            <a:extLst>
              <a:ext uri="{FF2B5EF4-FFF2-40B4-BE49-F238E27FC236}">
                <a16:creationId xmlns:a16="http://schemas.microsoft.com/office/drawing/2014/main" id="{C3F30959-0537-4D6F-A282-61FAA43070FC}"/>
              </a:ext>
            </a:extLst>
          </p:cNvPr>
          <p:cNvSpPr txBox="1">
            <a:spLocks/>
          </p:cNvSpPr>
          <p:nvPr/>
        </p:nvSpPr>
        <p:spPr bwMode="auto">
          <a:xfrm>
            <a:off x="3421373" y="4868449"/>
            <a:ext cx="1083686" cy="62454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Query</a:t>
            </a:r>
            <a:endParaRPr lang="en-US" altLang="ja-JP" b="1" kern="0" dirty="0">
              <a:solidFill>
                <a:schemeClr val="bg1"/>
              </a:solidFill>
              <a:latin typeface="メイリオ" panose="020B0604030504040204" pitchFamily="50" charset="-128"/>
              <a:ea typeface="メイリオ" panose="020B0604030504040204" pitchFamily="50" charset="-128"/>
            </a:endParaRPr>
          </a:p>
          <a:p>
            <a:pPr algn="ctr"/>
            <a:r>
              <a:rPr lang="ja-JP" altLang="en-US" b="1" kern="0" dirty="0">
                <a:solidFill>
                  <a:schemeClr val="bg1"/>
                </a:solidFill>
                <a:latin typeface="メイリオ" panose="020B0604030504040204" pitchFamily="50" charset="-128"/>
                <a:ea typeface="メイリオ" panose="020B0604030504040204" pitchFamily="50" charset="-128"/>
              </a:rPr>
              <a:t>Engine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44" name="コンテンツ プレースホルダー 2">
            <a:extLst>
              <a:ext uri="{FF2B5EF4-FFF2-40B4-BE49-F238E27FC236}">
                <a16:creationId xmlns:a16="http://schemas.microsoft.com/office/drawing/2014/main" id="{0963CA68-0184-4C75-BBB8-E3A471A0F71B}"/>
              </a:ext>
            </a:extLst>
          </p:cNvPr>
          <p:cNvSpPr txBox="1">
            <a:spLocks/>
          </p:cNvSpPr>
          <p:nvPr/>
        </p:nvSpPr>
        <p:spPr bwMode="auto">
          <a:xfrm>
            <a:off x="4606327" y="4868449"/>
            <a:ext cx="1083686" cy="62454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Query</a:t>
            </a:r>
            <a:endParaRPr lang="en-US" altLang="ja-JP" b="1" kern="0" dirty="0">
              <a:solidFill>
                <a:schemeClr val="bg1"/>
              </a:solidFill>
              <a:latin typeface="メイリオ" panose="020B0604030504040204" pitchFamily="50" charset="-128"/>
              <a:ea typeface="メイリオ" panose="020B0604030504040204" pitchFamily="50" charset="-128"/>
            </a:endParaRPr>
          </a:p>
          <a:p>
            <a:pPr algn="ctr"/>
            <a:r>
              <a:rPr lang="ja-JP" altLang="en-US" b="1" kern="0" dirty="0">
                <a:solidFill>
                  <a:schemeClr val="bg1"/>
                </a:solidFill>
                <a:latin typeface="メイリオ" panose="020B0604030504040204" pitchFamily="50" charset="-128"/>
                <a:ea typeface="メイリオ" panose="020B0604030504040204" pitchFamily="50" charset="-128"/>
              </a:rPr>
              <a:t>Engine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45" name="コンテンツ プレースホルダー 2">
            <a:extLst>
              <a:ext uri="{FF2B5EF4-FFF2-40B4-BE49-F238E27FC236}">
                <a16:creationId xmlns:a16="http://schemas.microsoft.com/office/drawing/2014/main" id="{FEC7FEEA-D413-4057-B85E-FC27A4479181}"/>
              </a:ext>
            </a:extLst>
          </p:cNvPr>
          <p:cNvSpPr txBox="1">
            <a:spLocks/>
          </p:cNvSpPr>
          <p:nvPr/>
        </p:nvSpPr>
        <p:spPr bwMode="auto">
          <a:xfrm>
            <a:off x="5731950" y="4868449"/>
            <a:ext cx="1083686" cy="62454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Query</a:t>
            </a:r>
            <a:endParaRPr lang="en-US" altLang="ja-JP" b="1" kern="0" dirty="0">
              <a:solidFill>
                <a:schemeClr val="bg1"/>
              </a:solidFill>
              <a:latin typeface="メイリオ" panose="020B0604030504040204" pitchFamily="50" charset="-128"/>
              <a:ea typeface="メイリオ" panose="020B0604030504040204" pitchFamily="50" charset="-128"/>
            </a:endParaRPr>
          </a:p>
          <a:p>
            <a:pPr algn="ctr"/>
            <a:r>
              <a:rPr lang="ja-JP" altLang="en-US" b="1" kern="0" dirty="0">
                <a:solidFill>
                  <a:schemeClr val="bg1"/>
                </a:solidFill>
                <a:latin typeface="メイリオ" panose="020B0604030504040204" pitchFamily="50" charset="-128"/>
                <a:ea typeface="メイリオ" panose="020B0604030504040204" pitchFamily="50" charset="-128"/>
              </a:rPr>
              <a:t>Engine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46" name="コンテンツ プレースホルダー 2">
            <a:extLst>
              <a:ext uri="{FF2B5EF4-FFF2-40B4-BE49-F238E27FC236}">
                <a16:creationId xmlns:a16="http://schemas.microsoft.com/office/drawing/2014/main" id="{53D06737-ADDE-47A1-B6B0-CB339F425FC0}"/>
              </a:ext>
            </a:extLst>
          </p:cNvPr>
          <p:cNvSpPr txBox="1">
            <a:spLocks/>
          </p:cNvSpPr>
          <p:nvPr/>
        </p:nvSpPr>
        <p:spPr bwMode="auto">
          <a:xfrm>
            <a:off x="6874368" y="4868449"/>
            <a:ext cx="1083686" cy="62454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Query</a:t>
            </a:r>
            <a:endParaRPr lang="en-US" altLang="ja-JP" b="1" kern="0" dirty="0">
              <a:solidFill>
                <a:schemeClr val="bg1"/>
              </a:solidFill>
              <a:latin typeface="メイリオ" panose="020B0604030504040204" pitchFamily="50" charset="-128"/>
              <a:ea typeface="メイリオ" panose="020B0604030504040204" pitchFamily="50" charset="-128"/>
            </a:endParaRPr>
          </a:p>
          <a:p>
            <a:pPr algn="ctr"/>
            <a:r>
              <a:rPr lang="ja-JP" altLang="en-US" b="1" kern="0" dirty="0">
                <a:solidFill>
                  <a:schemeClr val="bg1"/>
                </a:solidFill>
                <a:latin typeface="メイリオ" panose="020B0604030504040204" pitchFamily="50" charset="-128"/>
                <a:ea typeface="メイリオ" panose="020B0604030504040204" pitchFamily="50" charset="-128"/>
              </a:rPr>
              <a:t>Engine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25366039-7AE8-488C-B1AE-5B5FFE50AB3B}"/>
              </a:ext>
            </a:extLst>
          </p:cNvPr>
          <p:cNvSpPr txBox="1"/>
          <p:nvPr/>
        </p:nvSpPr>
        <p:spPr>
          <a:xfrm>
            <a:off x="1136576" y="4867485"/>
            <a:ext cx="1231427" cy="584775"/>
          </a:xfrm>
          <a:prstGeom prst="rect">
            <a:avLst/>
          </a:prstGeom>
          <a:noFill/>
        </p:spPr>
        <p:txBody>
          <a:bodyPr wrap="none" rtlCol="0">
            <a:spAutoFit/>
          </a:bodyPr>
          <a:lstStyle/>
          <a:p>
            <a:r>
              <a:rPr kumimoji="1" lang="en-US" altLang="ja-JP" b="1" dirty="0">
                <a:solidFill>
                  <a:schemeClr val="accent2"/>
                </a:solidFill>
                <a:latin typeface="メイリオ" panose="020B0604030504040204" pitchFamily="50" charset="-128"/>
                <a:ea typeface="メイリオ" panose="020B0604030504040204" pitchFamily="50" charset="-128"/>
              </a:rPr>
              <a:t>RedShift</a:t>
            </a:r>
          </a:p>
          <a:p>
            <a:r>
              <a:rPr lang="en-US" altLang="ja-JP" b="1" dirty="0">
                <a:solidFill>
                  <a:schemeClr val="accent2"/>
                </a:solidFill>
                <a:latin typeface="メイリオ" panose="020B0604030504040204" pitchFamily="50" charset="-128"/>
                <a:ea typeface="メイリオ" panose="020B0604030504040204" pitchFamily="50" charset="-128"/>
              </a:rPr>
              <a:t>Spectrum</a:t>
            </a:r>
            <a:endParaRPr kumimoji="1" lang="ja-JP" altLang="en-US" b="1" dirty="0">
              <a:solidFill>
                <a:schemeClr val="accent2"/>
              </a:solidFill>
              <a:latin typeface="メイリオ" panose="020B0604030504040204" pitchFamily="50" charset="-128"/>
              <a:ea typeface="メイリオ" panose="020B0604030504040204" pitchFamily="50" charset="-128"/>
            </a:endParaRPr>
          </a:p>
        </p:txBody>
      </p:sp>
      <p:sp>
        <p:nvSpPr>
          <p:cNvPr id="18" name="コンテンツ プレースホルダー 2">
            <a:extLst>
              <a:ext uri="{FF2B5EF4-FFF2-40B4-BE49-F238E27FC236}">
                <a16:creationId xmlns:a16="http://schemas.microsoft.com/office/drawing/2014/main" id="{17418BF1-2A96-4540-8C6A-3414F8EA4139}"/>
              </a:ext>
            </a:extLst>
          </p:cNvPr>
          <p:cNvSpPr txBox="1">
            <a:spLocks/>
          </p:cNvSpPr>
          <p:nvPr/>
        </p:nvSpPr>
        <p:spPr bwMode="auto">
          <a:xfrm>
            <a:off x="4340932" y="2276872"/>
            <a:ext cx="1224136" cy="720081"/>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Leader</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91390088"/>
      </p:ext>
    </p:extLst>
  </p:cSld>
  <p:clrMapOvr>
    <a:masterClrMapping/>
  </p:clrMapOvr>
  <p:transition advTm="41278"/>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solidFill>
                  <a:schemeClr val="tx1"/>
                </a:solidFill>
                <a:latin typeface="メイリオ" panose="020B0604030504040204" pitchFamily="50" charset="-128"/>
                <a:ea typeface="メイリオ" panose="020B0604030504040204" pitchFamily="50" charset="-128"/>
              </a:rPr>
              <a:t>Data linkage (</a:t>
            </a:r>
            <a:r>
              <a:rPr lang="en-US" altLang="ja-JP" sz="3000" dirty="0">
                <a:solidFill>
                  <a:schemeClr val="tx1"/>
                </a:solidFill>
                <a:latin typeface="メイリオ" panose="020B0604030504040204" pitchFamily="50" charset="-128"/>
                <a:ea typeface="メイリオ" panose="020B0604030504040204" pitchFamily="50" charset="-128"/>
              </a:rPr>
              <a:t>To Redshift</a:t>
            </a:r>
            <a:r>
              <a:rPr lang="ja-JP" altLang="en-US" sz="3000" dirty="0">
                <a:solidFill>
                  <a:schemeClr val="tx1"/>
                </a:solidFill>
                <a:latin typeface="メイリオ" panose="020B0604030504040204" pitchFamily="50" charset="-128"/>
                <a:ea typeface="メイリオ" panose="020B0604030504040204" pitchFamily="50" charset="-128"/>
              </a:rPr>
              <a:t>)</a:t>
            </a:r>
          </a:p>
        </p:txBody>
      </p:sp>
      <p:sp>
        <p:nvSpPr>
          <p:cNvPr id="25" name="コンテンツ プレースホルダー 2">
            <a:extLst>
              <a:ext uri="{FF2B5EF4-FFF2-40B4-BE49-F238E27FC236}">
                <a16:creationId xmlns:a16="http://schemas.microsoft.com/office/drawing/2014/main" id="{FA1D7541-EA69-4072-8283-16998E2FE232}"/>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It is important to consolidate the analytics base as a </a:t>
            </a:r>
            <a:r>
              <a:rPr lang="en-US" altLang="ja-JP" sz="2400" dirty="0">
                <a:solidFill>
                  <a:srgbClr val="002060"/>
                </a:solidFill>
                <a:latin typeface="メイリオ" panose="020B0604030504040204" pitchFamily="50" charset="-128"/>
                <a:ea typeface="メイリオ" panose="020B0604030504040204" pitchFamily="50" charset="-128"/>
              </a:rPr>
              <a:t>DWH by moving the </a:t>
            </a:r>
            <a:r>
              <a:rPr lang="ja-JP" altLang="en-US" sz="2400" dirty="0">
                <a:solidFill>
                  <a:srgbClr val="002060"/>
                </a:solidFill>
                <a:latin typeface="メイリオ" panose="020B0604030504040204" pitchFamily="50" charset="-128"/>
                <a:ea typeface="メイリオ" panose="020B0604030504040204" pitchFamily="50" charset="-128"/>
              </a:rPr>
              <a:t>data to </a:t>
            </a:r>
            <a:r>
              <a:rPr lang="en-US" altLang="ja-JP" sz="2400" dirty="0">
                <a:solidFill>
                  <a:srgbClr val="002060"/>
                </a:solidFill>
                <a:latin typeface="メイリオ" panose="020B0604030504040204" pitchFamily="50" charset="-128"/>
                <a:ea typeface="メイリオ" panose="020B0604030504040204" pitchFamily="50" charset="-128"/>
              </a:rPr>
              <a:t>Redshift</a:t>
            </a:r>
          </a:p>
        </p:txBody>
      </p:sp>
      <p:sp>
        <p:nvSpPr>
          <p:cNvPr id="12" name="正方形/長方形 11">
            <a:extLst>
              <a:ext uri="{FF2B5EF4-FFF2-40B4-BE49-F238E27FC236}">
                <a16:creationId xmlns:a16="http://schemas.microsoft.com/office/drawing/2014/main" id="{DD477F17-8AFC-4C51-9FCD-4195DBB844BF}"/>
              </a:ext>
            </a:extLst>
          </p:cNvPr>
          <p:cNvSpPr/>
          <p:nvPr/>
        </p:nvSpPr>
        <p:spPr bwMode="auto">
          <a:xfrm>
            <a:off x="848544" y="1628801"/>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S3</a:t>
            </a:r>
          </a:p>
        </p:txBody>
      </p:sp>
      <p:sp>
        <p:nvSpPr>
          <p:cNvPr id="13" name="コンテンツ プレースホルダー 2">
            <a:extLst>
              <a:ext uri="{FF2B5EF4-FFF2-40B4-BE49-F238E27FC236}">
                <a16:creationId xmlns:a16="http://schemas.microsoft.com/office/drawing/2014/main" id="{6569FBB3-58F7-461D-A04F-C1A4EE61642D}"/>
              </a:ext>
            </a:extLst>
          </p:cNvPr>
          <p:cNvSpPr txBox="1">
            <a:spLocks/>
          </p:cNvSpPr>
          <p:nvPr/>
        </p:nvSpPr>
        <p:spPr bwMode="auto">
          <a:xfrm>
            <a:off x="3215343" y="1628801"/>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S3</a:t>
            </a:r>
            <a:r>
              <a:rPr lang="ja-JP" altLang="en-US" sz="1400" dirty="0">
                <a:latin typeface="メイリオ" panose="020B0604030504040204" pitchFamily="50" charset="-128"/>
                <a:ea typeface="メイリオ" panose="020B0604030504040204" pitchFamily="50" charset="-128"/>
              </a:rPr>
              <a:t> is the most frequently used data integration destination, and it is possible to retrieve data from </a:t>
            </a:r>
            <a:r>
              <a:rPr lang="en-US" altLang="ja-JP" sz="1400" dirty="0">
                <a:latin typeface="メイリオ" panose="020B0604030504040204" pitchFamily="50" charset="-128"/>
                <a:ea typeface="メイリオ" panose="020B0604030504040204" pitchFamily="50" charset="-128"/>
              </a:rPr>
              <a:t>S3 </a:t>
            </a:r>
            <a:r>
              <a:rPr lang="ja-JP" altLang="en-US" sz="1400" dirty="0">
                <a:latin typeface="メイリオ" panose="020B0604030504040204" pitchFamily="50" charset="-128"/>
                <a:ea typeface="メイリオ" panose="020B0604030504040204" pitchFamily="50" charset="-128"/>
              </a:rPr>
              <a:t>and analyze it in </a:t>
            </a:r>
            <a:r>
              <a:rPr lang="en-US" altLang="ja-JP" sz="1400" dirty="0">
                <a:latin typeface="メイリオ" panose="020B0604030504040204" pitchFamily="50" charset="-128"/>
                <a:ea typeface="メイリオ" panose="020B0604030504040204" pitchFamily="50" charset="-128"/>
              </a:rPr>
              <a:t>Redshift, or to </a:t>
            </a:r>
            <a:r>
              <a:rPr lang="ja-JP" altLang="en-US" sz="1400" dirty="0">
                <a:latin typeface="メイリオ" panose="020B0604030504040204" pitchFamily="50" charset="-128"/>
                <a:ea typeface="メイリオ" panose="020B0604030504040204" pitchFamily="50" charset="-128"/>
              </a:rPr>
              <a:t>perform internal data analysis directly in </a:t>
            </a:r>
            <a:r>
              <a:rPr lang="en-US" altLang="ja-JP" sz="1400" dirty="0">
                <a:latin typeface="メイリオ" panose="020B0604030504040204" pitchFamily="50" charset="-128"/>
                <a:ea typeface="メイリオ" panose="020B0604030504040204" pitchFamily="50" charset="-128"/>
              </a:rPr>
              <a:t>S3</a:t>
            </a:r>
          </a:p>
        </p:txBody>
      </p:sp>
      <p:sp>
        <p:nvSpPr>
          <p:cNvPr id="21" name="正方形/長方形 20">
            <a:extLst>
              <a:ext uri="{FF2B5EF4-FFF2-40B4-BE49-F238E27FC236}">
                <a16:creationId xmlns:a16="http://schemas.microsoft.com/office/drawing/2014/main" id="{422A527A-E58D-4F6C-ACB9-F24466CCE142}"/>
              </a:ext>
            </a:extLst>
          </p:cNvPr>
          <p:cNvSpPr/>
          <p:nvPr/>
        </p:nvSpPr>
        <p:spPr bwMode="auto">
          <a:xfrm>
            <a:off x="848544" y="2564905"/>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Kinesis</a:t>
            </a:r>
          </a:p>
        </p:txBody>
      </p:sp>
      <p:sp>
        <p:nvSpPr>
          <p:cNvPr id="22" name="コンテンツ プレースホルダー 2">
            <a:extLst>
              <a:ext uri="{FF2B5EF4-FFF2-40B4-BE49-F238E27FC236}">
                <a16:creationId xmlns:a16="http://schemas.microsoft.com/office/drawing/2014/main" id="{049881C0-4147-4A3F-A525-E4BF7C3E4750}"/>
              </a:ext>
            </a:extLst>
          </p:cNvPr>
          <p:cNvSpPr txBox="1">
            <a:spLocks/>
          </p:cNvSpPr>
          <p:nvPr/>
        </p:nvSpPr>
        <p:spPr bwMode="auto">
          <a:xfrm>
            <a:off x="3215343" y="2564905"/>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Using </a:t>
            </a:r>
            <a:r>
              <a:rPr lang="en-US" altLang="ja-JP" sz="1400" dirty="0">
                <a:latin typeface="メイリオ" panose="020B0604030504040204" pitchFamily="50" charset="-128"/>
                <a:ea typeface="メイリオ" panose="020B0604030504040204" pitchFamily="50" charset="-128"/>
              </a:rPr>
              <a:t>Kinesis data Firehose, you </a:t>
            </a:r>
            <a:r>
              <a:rPr lang="ja-JP" altLang="en-US" sz="1400" dirty="0">
                <a:latin typeface="メイリオ" panose="020B0604030504040204" pitchFamily="50" charset="-128"/>
                <a:ea typeface="メイリオ" panose="020B0604030504040204" pitchFamily="50" charset="-128"/>
              </a:rPr>
              <a:t>can specify </a:t>
            </a:r>
            <a:r>
              <a:rPr lang="en-US" altLang="ja-JP" sz="1400" dirty="0">
                <a:latin typeface="メイリオ" panose="020B0604030504040204" pitchFamily="50" charset="-128"/>
                <a:ea typeface="メイリオ" panose="020B0604030504040204" pitchFamily="50" charset="-128"/>
              </a:rPr>
              <a:t>Redshift </a:t>
            </a:r>
            <a:r>
              <a:rPr lang="ja-JP" altLang="en-US" sz="1400" dirty="0">
                <a:latin typeface="メイリオ" panose="020B0604030504040204" pitchFamily="50" charset="-128"/>
                <a:ea typeface="メイリオ" panose="020B0604030504040204" pitchFamily="50" charset="-128"/>
              </a:rPr>
              <a:t>as the destination for streaming data and store the data for analysis</a:t>
            </a:r>
          </a:p>
        </p:txBody>
      </p:sp>
      <p:sp>
        <p:nvSpPr>
          <p:cNvPr id="23" name="正方形/長方形 22">
            <a:extLst>
              <a:ext uri="{FF2B5EF4-FFF2-40B4-BE49-F238E27FC236}">
                <a16:creationId xmlns:a16="http://schemas.microsoft.com/office/drawing/2014/main" id="{2BBAD793-1348-47C4-90B0-D0273452D63E}"/>
              </a:ext>
            </a:extLst>
          </p:cNvPr>
          <p:cNvSpPr/>
          <p:nvPr/>
        </p:nvSpPr>
        <p:spPr bwMode="auto">
          <a:xfrm>
            <a:off x="848544" y="3501010"/>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RDS</a:t>
            </a:r>
          </a:p>
        </p:txBody>
      </p:sp>
      <p:sp>
        <p:nvSpPr>
          <p:cNvPr id="24" name="コンテンツ プレースホルダー 2">
            <a:extLst>
              <a:ext uri="{FF2B5EF4-FFF2-40B4-BE49-F238E27FC236}">
                <a16:creationId xmlns:a16="http://schemas.microsoft.com/office/drawing/2014/main" id="{0C0CE39D-DF24-4B47-82B3-07FE847CF28B}"/>
              </a:ext>
            </a:extLst>
          </p:cNvPr>
          <p:cNvSpPr txBox="1">
            <a:spLocks/>
          </p:cNvSpPr>
          <p:nvPr/>
        </p:nvSpPr>
        <p:spPr bwMode="auto">
          <a:xfrm>
            <a:off x="3215343" y="3501010"/>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No direct connection to </a:t>
            </a:r>
            <a:r>
              <a:rPr lang="en-US" altLang="ja-JP" sz="1400" dirty="0">
                <a:latin typeface="メイリオ" panose="020B0604030504040204" pitchFamily="50" charset="-128"/>
                <a:ea typeface="メイリオ" panose="020B0604030504040204" pitchFamily="50" charset="-128"/>
              </a:rPr>
              <a:t>RDS</a:t>
            </a:r>
            <a:r>
              <a:rPr lang="ja-JP" altLang="en-US" sz="1400" dirty="0">
                <a:latin typeface="メイリオ" panose="020B0604030504040204" pitchFamily="50" charset="-128"/>
                <a:ea typeface="メイリオ" panose="020B0604030504040204" pitchFamily="50" charset="-128"/>
              </a:rPr>
              <a:t>, but can perform data migration using </a:t>
            </a:r>
            <a:r>
              <a:rPr lang="en-US" altLang="ja-JP" sz="1400" dirty="0">
                <a:latin typeface="メイリオ" panose="020B0604030504040204" pitchFamily="50" charset="-128"/>
                <a:ea typeface="メイリオ" panose="020B0604030504040204" pitchFamily="50" charset="-128"/>
              </a:rPr>
              <a:t>AWS Data Pipeline or</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DMS</a:t>
            </a:r>
          </a:p>
        </p:txBody>
      </p:sp>
      <p:sp>
        <p:nvSpPr>
          <p:cNvPr id="26" name="正方形/長方形 25">
            <a:extLst>
              <a:ext uri="{FF2B5EF4-FFF2-40B4-BE49-F238E27FC236}">
                <a16:creationId xmlns:a16="http://schemas.microsoft.com/office/drawing/2014/main" id="{A0CA619A-525A-4C02-82A9-F6DD192EE9F8}"/>
              </a:ext>
            </a:extLst>
          </p:cNvPr>
          <p:cNvSpPr/>
          <p:nvPr/>
        </p:nvSpPr>
        <p:spPr bwMode="auto">
          <a:xfrm>
            <a:off x="848544" y="4437114"/>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DynamoDB</a:t>
            </a:r>
          </a:p>
        </p:txBody>
      </p:sp>
      <p:sp>
        <p:nvSpPr>
          <p:cNvPr id="27" name="コンテンツ プレースホルダー 2">
            <a:extLst>
              <a:ext uri="{FF2B5EF4-FFF2-40B4-BE49-F238E27FC236}">
                <a16:creationId xmlns:a16="http://schemas.microsoft.com/office/drawing/2014/main" id="{448E119C-5C30-4365-B716-B474F58651D5}"/>
              </a:ext>
            </a:extLst>
          </p:cNvPr>
          <p:cNvSpPr txBox="1">
            <a:spLocks/>
          </p:cNvSpPr>
          <p:nvPr/>
        </p:nvSpPr>
        <p:spPr bwMode="auto">
          <a:xfrm>
            <a:off x="3215343" y="4437114"/>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You c</a:t>
            </a:r>
            <a:r>
              <a:rPr lang="ja-JP" altLang="en-US" sz="1400" dirty="0">
                <a:latin typeface="メイリオ" panose="020B0604030504040204" pitchFamily="50" charset="-128"/>
                <a:ea typeface="メイリオ" panose="020B0604030504040204" pitchFamily="50" charset="-128"/>
              </a:rPr>
              <a:t>an copy data from </a:t>
            </a:r>
            <a:r>
              <a:rPr lang="en-US" altLang="ja-JP" sz="1400" dirty="0">
                <a:latin typeface="メイリオ" panose="020B0604030504040204" pitchFamily="50" charset="-128"/>
                <a:ea typeface="メイリオ" panose="020B0604030504040204" pitchFamily="50" charset="-128"/>
              </a:rPr>
              <a:t>DynamoDB </a:t>
            </a:r>
            <a:r>
              <a:rPr lang="ja-JP" altLang="en-US" sz="1400" dirty="0">
                <a:latin typeface="メイリオ" panose="020B0604030504040204" pitchFamily="50" charset="-128"/>
                <a:ea typeface="メイリオ" panose="020B0604030504040204" pitchFamily="50" charset="-128"/>
              </a:rPr>
              <a:t>to </a:t>
            </a:r>
            <a:r>
              <a:rPr lang="en-US" altLang="ja-JP" sz="1400" dirty="0">
                <a:latin typeface="メイリオ" panose="020B0604030504040204" pitchFamily="50" charset="-128"/>
                <a:ea typeface="メイリオ" panose="020B0604030504040204" pitchFamily="50" charset="-128"/>
              </a:rPr>
              <a:t>Redshift</a:t>
            </a:r>
          </a:p>
        </p:txBody>
      </p:sp>
      <p:sp>
        <p:nvSpPr>
          <p:cNvPr id="28" name="正方形/長方形 27">
            <a:extLst>
              <a:ext uri="{FF2B5EF4-FFF2-40B4-BE49-F238E27FC236}">
                <a16:creationId xmlns:a16="http://schemas.microsoft.com/office/drawing/2014/main" id="{3ED3CF5A-B879-46C7-A69E-706920DAD53E}"/>
              </a:ext>
            </a:extLst>
          </p:cNvPr>
          <p:cNvSpPr/>
          <p:nvPr/>
        </p:nvSpPr>
        <p:spPr bwMode="auto">
          <a:xfrm>
            <a:off x="848544" y="5373218"/>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EMR</a:t>
            </a:r>
          </a:p>
        </p:txBody>
      </p:sp>
      <p:sp>
        <p:nvSpPr>
          <p:cNvPr id="29" name="コンテンツ プレースホルダー 2">
            <a:extLst>
              <a:ext uri="{FF2B5EF4-FFF2-40B4-BE49-F238E27FC236}">
                <a16:creationId xmlns:a16="http://schemas.microsoft.com/office/drawing/2014/main" id="{60C2E8C5-2CD7-4AC8-9C17-02CC00485CEF}"/>
              </a:ext>
            </a:extLst>
          </p:cNvPr>
          <p:cNvSpPr txBox="1">
            <a:spLocks/>
          </p:cNvSpPr>
          <p:nvPr/>
        </p:nvSpPr>
        <p:spPr bwMode="auto">
          <a:xfrm>
            <a:off x="3215343" y="5373218"/>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You c</a:t>
            </a:r>
            <a:r>
              <a:rPr lang="ja-JP" altLang="en-US" sz="1400" dirty="0">
                <a:latin typeface="メイリオ" panose="020B0604030504040204" pitchFamily="50" charset="-128"/>
                <a:ea typeface="メイリオ" panose="020B0604030504040204" pitchFamily="50" charset="-128"/>
              </a:rPr>
              <a:t>an copy data from </a:t>
            </a:r>
            <a:r>
              <a:rPr lang="en-US" altLang="ja-JP" sz="1400" dirty="0">
                <a:latin typeface="メイリオ" panose="020B0604030504040204" pitchFamily="50" charset="-128"/>
                <a:ea typeface="メイリオ" panose="020B0604030504040204" pitchFamily="50" charset="-128"/>
              </a:rPr>
              <a:t>EMR </a:t>
            </a:r>
            <a:r>
              <a:rPr lang="ja-JP" altLang="en-US" sz="1400" dirty="0">
                <a:latin typeface="メイリオ" panose="020B0604030504040204" pitchFamily="50" charset="-128"/>
                <a:ea typeface="メイリオ" panose="020B0604030504040204" pitchFamily="50" charset="-128"/>
              </a:rPr>
              <a:t>to </a:t>
            </a:r>
            <a:r>
              <a:rPr lang="en-US" altLang="ja-JP" sz="1400" dirty="0">
                <a:latin typeface="メイリオ" panose="020B0604030504040204" pitchFamily="50" charset="-128"/>
                <a:ea typeface="メイリオ" panose="020B0604030504040204" pitchFamily="50" charset="-128"/>
              </a:rPr>
              <a:t>Redshift</a:t>
            </a:r>
          </a:p>
        </p:txBody>
      </p:sp>
    </p:spTree>
    <p:extLst>
      <p:ext uri="{BB962C8B-B14F-4D97-AF65-F5344CB8AC3E}">
        <p14:creationId xmlns:p14="http://schemas.microsoft.com/office/powerpoint/2010/main" val="2270073254"/>
      </p:ext>
    </p:extLst>
  </p:cSld>
  <p:clrMapOvr>
    <a:masterClrMapping/>
  </p:clrMapOvr>
  <p:transition advTm="59455"/>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solidFill>
                  <a:schemeClr val="tx1"/>
                </a:solidFill>
                <a:latin typeface="メイリオ" panose="020B0604030504040204" pitchFamily="50" charset="-128"/>
                <a:ea typeface="メイリオ" panose="020B0604030504040204" pitchFamily="50" charset="-128"/>
              </a:rPr>
              <a:t>Data linkage (</a:t>
            </a:r>
            <a:r>
              <a:rPr lang="en-US" altLang="ja-JP" sz="3000" dirty="0">
                <a:solidFill>
                  <a:schemeClr val="tx1"/>
                </a:solidFill>
                <a:latin typeface="メイリオ" panose="020B0604030504040204" pitchFamily="50" charset="-128"/>
                <a:ea typeface="メイリオ" panose="020B0604030504040204" pitchFamily="50" charset="-128"/>
              </a:rPr>
              <a:t>From Redshift</a:t>
            </a:r>
            <a:r>
              <a:rPr lang="ja-JP" altLang="en-US" sz="3000" dirty="0">
                <a:solidFill>
                  <a:schemeClr val="tx1"/>
                </a:solidFill>
                <a:latin typeface="メイリオ" panose="020B0604030504040204" pitchFamily="50" charset="-128"/>
                <a:ea typeface="メイリオ" panose="020B0604030504040204" pitchFamily="50" charset="-128"/>
              </a:rPr>
              <a:t>)</a:t>
            </a:r>
          </a:p>
        </p:txBody>
      </p:sp>
      <p:sp>
        <p:nvSpPr>
          <p:cNvPr id="25" name="コンテンツ プレースホルダー 2">
            <a:extLst>
              <a:ext uri="{FF2B5EF4-FFF2-40B4-BE49-F238E27FC236}">
                <a16:creationId xmlns:a16="http://schemas.microsoft.com/office/drawing/2014/main" id="{FA1D7541-EA69-4072-8283-16998E2FE232}"/>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 addition to data visualization using </a:t>
            </a:r>
            <a:r>
              <a:rPr lang="en-US" altLang="ja-JP" sz="2400" dirty="0" err="1">
                <a:solidFill>
                  <a:srgbClr val="002060"/>
                </a:solidFill>
                <a:latin typeface="メイリオ" panose="020B0604030504040204" pitchFamily="50" charset="-128"/>
                <a:ea typeface="メイリオ" panose="020B0604030504040204" pitchFamily="50" charset="-128"/>
              </a:rPr>
              <a:t>QuickSight, </a:t>
            </a:r>
            <a:r>
              <a:rPr lang="ja-JP" altLang="en-US" sz="2400" dirty="0">
                <a:solidFill>
                  <a:srgbClr val="002060"/>
                </a:solidFill>
                <a:latin typeface="メイリオ" panose="020B0604030504040204" pitchFamily="50" charset="-128"/>
                <a:ea typeface="メイリオ" panose="020B0604030504040204" pitchFamily="50" charset="-128"/>
              </a:rPr>
              <a:t>data extraction to </a:t>
            </a:r>
            <a:r>
              <a:rPr lang="en-US" altLang="ja-JP" sz="2400" dirty="0">
                <a:solidFill>
                  <a:srgbClr val="002060"/>
                </a:solidFill>
                <a:latin typeface="メイリオ" panose="020B0604030504040204" pitchFamily="50" charset="-128"/>
                <a:ea typeface="メイリオ" panose="020B0604030504040204" pitchFamily="50" charset="-128"/>
              </a:rPr>
              <a:t>S3 is </a:t>
            </a:r>
            <a:r>
              <a:rPr lang="ja-JP" altLang="en-US" sz="2400" dirty="0">
                <a:solidFill>
                  <a:srgbClr val="002060"/>
                </a:solidFill>
                <a:latin typeface="メイリオ" panose="020B0604030504040204" pitchFamily="50" charset="-128"/>
                <a:ea typeface="メイリオ" panose="020B0604030504040204" pitchFamily="50" charset="-128"/>
              </a:rPr>
              <a:t>also possible from </a:t>
            </a:r>
            <a:r>
              <a:rPr lang="en-US" altLang="ja-JP" sz="2400" dirty="0">
                <a:solidFill>
                  <a:srgbClr val="002060"/>
                </a:solidFill>
                <a:latin typeface="メイリオ" panose="020B0604030504040204" pitchFamily="50" charset="-128"/>
                <a:ea typeface="メイリオ" panose="020B0604030504040204" pitchFamily="50" charset="-128"/>
              </a:rPr>
              <a:t>Redshift</a:t>
            </a:r>
          </a:p>
        </p:txBody>
      </p:sp>
      <p:sp>
        <p:nvSpPr>
          <p:cNvPr id="4" name="正方形/長方形 3">
            <a:extLst>
              <a:ext uri="{FF2B5EF4-FFF2-40B4-BE49-F238E27FC236}">
                <a16:creationId xmlns:a16="http://schemas.microsoft.com/office/drawing/2014/main" id="{84857554-CB75-4CCD-BA1B-564361ACD154}"/>
              </a:ext>
            </a:extLst>
          </p:cNvPr>
          <p:cNvSpPr/>
          <p:nvPr/>
        </p:nvSpPr>
        <p:spPr bwMode="auto">
          <a:xfrm>
            <a:off x="848544" y="1628801"/>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a:t>
            </a:r>
            <a:r>
              <a:rPr lang="en-US" altLang="ja-JP" dirty="0" err="1">
                <a:solidFill>
                  <a:schemeClr val="bg1"/>
                </a:solidFill>
                <a:latin typeface="メイリオ" panose="020B0604030504040204" pitchFamily="50" charset="-128"/>
                <a:ea typeface="メイリオ" panose="020B0604030504040204" pitchFamily="50" charset="-128"/>
              </a:rPr>
              <a:t>QuickSight</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BC57A4D1-A66E-4725-8CA9-DBF9BBF25E17}"/>
              </a:ext>
            </a:extLst>
          </p:cNvPr>
          <p:cNvSpPr txBox="1">
            <a:spLocks/>
          </p:cNvSpPr>
          <p:nvPr/>
        </p:nvSpPr>
        <p:spPr bwMode="auto">
          <a:xfrm>
            <a:off x="3215343" y="1628801"/>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Connect to </a:t>
            </a:r>
            <a:r>
              <a:rPr lang="en-US" altLang="ja-JP" sz="1400" dirty="0">
                <a:latin typeface="メイリオ" panose="020B0604030504040204" pitchFamily="50" charset="-128"/>
                <a:ea typeface="メイリオ" panose="020B0604030504040204" pitchFamily="50" charset="-128"/>
              </a:rPr>
              <a:t>Redshift </a:t>
            </a:r>
            <a:r>
              <a:rPr lang="ja-JP" altLang="en-US" sz="1400" dirty="0">
                <a:latin typeface="メイリオ" panose="020B0604030504040204" pitchFamily="50" charset="-128"/>
                <a:ea typeface="メイリオ" panose="020B0604030504040204" pitchFamily="50" charset="-128"/>
              </a:rPr>
              <a:t>and allow you to conduct data visualization</a:t>
            </a:r>
          </a:p>
        </p:txBody>
      </p:sp>
      <p:sp>
        <p:nvSpPr>
          <p:cNvPr id="6" name="正方形/長方形 5">
            <a:extLst>
              <a:ext uri="{FF2B5EF4-FFF2-40B4-BE49-F238E27FC236}">
                <a16:creationId xmlns:a16="http://schemas.microsoft.com/office/drawing/2014/main" id="{83001FB0-59BE-4156-87FE-5AB943331F93}"/>
              </a:ext>
            </a:extLst>
          </p:cNvPr>
          <p:cNvSpPr/>
          <p:nvPr/>
        </p:nvSpPr>
        <p:spPr bwMode="auto">
          <a:xfrm>
            <a:off x="848544" y="2564905"/>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S3</a:t>
            </a:r>
          </a:p>
        </p:txBody>
      </p:sp>
      <p:sp>
        <p:nvSpPr>
          <p:cNvPr id="7" name="コンテンツ プレースホルダー 2">
            <a:extLst>
              <a:ext uri="{FF2B5EF4-FFF2-40B4-BE49-F238E27FC236}">
                <a16:creationId xmlns:a16="http://schemas.microsoft.com/office/drawing/2014/main" id="{3430975B-7590-4382-9C9F-16596ECEC81D}"/>
              </a:ext>
            </a:extLst>
          </p:cNvPr>
          <p:cNvSpPr txBox="1">
            <a:spLocks/>
          </p:cNvSpPr>
          <p:nvPr/>
        </p:nvSpPr>
        <p:spPr bwMode="auto">
          <a:xfrm>
            <a:off x="3215343" y="2564905"/>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It is possible to extract data from </a:t>
            </a:r>
            <a:r>
              <a:rPr lang="en-US" altLang="ja-JP" sz="1400" dirty="0">
                <a:latin typeface="メイリオ" panose="020B0604030504040204" pitchFamily="50" charset="-128"/>
                <a:ea typeface="メイリオ" panose="020B0604030504040204" pitchFamily="50" charset="-128"/>
              </a:rPr>
              <a:t>Redshift to S3 by </a:t>
            </a:r>
            <a:r>
              <a:rPr lang="ja-JP" altLang="en-US" sz="1400" dirty="0">
                <a:latin typeface="メイリオ" panose="020B0604030504040204" pitchFamily="50" charset="-128"/>
                <a:ea typeface="メイリオ" panose="020B0604030504040204" pitchFamily="50" charset="-128"/>
              </a:rPr>
              <a:t>running the </a:t>
            </a:r>
            <a:r>
              <a:rPr lang="en-US" altLang="ja-JP" sz="1400" dirty="0">
                <a:latin typeface="メイリオ" panose="020B0604030504040204" pitchFamily="50" charset="-128"/>
                <a:ea typeface="メイリオ" panose="020B0604030504040204" pitchFamily="50" charset="-128"/>
              </a:rPr>
              <a:t>UNLOAD </a:t>
            </a:r>
            <a:r>
              <a:rPr lang="ja-JP" altLang="en-US" sz="1400" dirty="0">
                <a:latin typeface="メイリオ" panose="020B0604030504040204" pitchFamily="50" charset="-128"/>
                <a:ea typeface="メイリオ" panose="020B0604030504040204" pitchFamily="50" charset="-128"/>
              </a:rPr>
              <a:t>command</a:t>
            </a:r>
          </a:p>
        </p:txBody>
      </p:sp>
      <p:sp>
        <p:nvSpPr>
          <p:cNvPr id="8" name="正方形/長方形 7">
            <a:extLst>
              <a:ext uri="{FF2B5EF4-FFF2-40B4-BE49-F238E27FC236}">
                <a16:creationId xmlns:a16="http://schemas.microsoft.com/office/drawing/2014/main" id="{1977CF08-CEC7-4FDF-AAD3-0453E972F67F}"/>
              </a:ext>
            </a:extLst>
          </p:cNvPr>
          <p:cNvSpPr/>
          <p:nvPr/>
        </p:nvSpPr>
        <p:spPr bwMode="auto">
          <a:xfrm>
            <a:off x="848544" y="3501010"/>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Machine</a:t>
            </a:r>
          </a:p>
          <a:p>
            <a:pPr algn="ctr"/>
            <a:r>
              <a:rPr lang="en-US" altLang="ja-JP" dirty="0">
                <a:solidFill>
                  <a:schemeClr val="bg1"/>
                </a:solidFill>
                <a:latin typeface="メイリオ" panose="020B0604030504040204" pitchFamily="50" charset="-128"/>
                <a:ea typeface="メイリオ" panose="020B0604030504040204" pitchFamily="50" charset="-128"/>
              </a:rPr>
              <a:t>Learning</a:t>
            </a:r>
          </a:p>
        </p:txBody>
      </p:sp>
      <p:sp>
        <p:nvSpPr>
          <p:cNvPr id="9" name="コンテンツ プレースホルダー 2">
            <a:extLst>
              <a:ext uri="{FF2B5EF4-FFF2-40B4-BE49-F238E27FC236}">
                <a16:creationId xmlns:a16="http://schemas.microsoft.com/office/drawing/2014/main" id="{83D7A6B7-B641-4819-B8AC-E2F6D7BA3E8E}"/>
              </a:ext>
            </a:extLst>
          </p:cNvPr>
          <p:cNvSpPr txBox="1">
            <a:spLocks/>
          </p:cNvSpPr>
          <p:nvPr/>
        </p:nvSpPr>
        <p:spPr bwMode="auto">
          <a:xfrm>
            <a:off x="3215343" y="3501010"/>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RedShift </a:t>
            </a:r>
            <a:r>
              <a:rPr lang="ja-JP" altLang="en-US" sz="1400" dirty="0">
                <a:latin typeface="メイリオ" panose="020B0604030504040204" pitchFamily="50" charset="-128"/>
                <a:ea typeface="メイリオ" panose="020B0604030504040204" pitchFamily="50" charset="-128"/>
              </a:rPr>
              <a:t>is available as training data for machine learning</a:t>
            </a:r>
          </a:p>
        </p:txBody>
      </p:sp>
      <p:sp>
        <p:nvSpPr>
          <p:cNvPr id="10" name="正方形/長方形 9">
            <a:extLst>
              <a:ext uri="{FF2B5EF4-FFF2-40B4-BE49-F238E27FC236}">
                <a16:creationId xmlns:a16="http://schemas.microsoft.com/office/drawing/2014/main" id="{7A495F4E-BD4E-4A91-AF52-984D52A9F703}"/>
              </a:ext>
            </a:extLst>
          </p:cNvPr>
          <p:cNvSpPr/>
          <p:nvPr/>
        </p:nvSpPr>
        <p:spPr bwMode="auto">
          <a:xfrm>
            <a:off x="848544" y="4437114"/>
            <a:ext cx="2347607" cy="864095"/>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RDS</a:t>
            </a:r>
          </a:p>
        </p:txBody>
      </p:sp>
      <p:sp>
        <p:nvSpPr>
          <p:cNvPr id="11" name="コンテンツ プレースホルダー 2">
            <a:extLst>
              <a:ext uri="{FF2B5EF4-FFF2-40B4-BE49-F238E27FC236}">
                <a16:creationId xmlns:a16="http://schemas.microsoft.com/office/drawing/2014/main" id="{1535C7A7-759F-4226-A6D2-DAA93DB3EF2E}"/>
              </a:ext>
            </a:extLst>
          </p:cNvPr>
          <p:cNvSpPr txBox="1">
            <a:spLocks/>
          </p:cNvSpPr>
          <p:nvPr/>
        </p:nvSpPr>
        <p:spPr bwMode="auto">
          <a:xfrm>
            <a:off x="3215343" y="4437114"/>
            <a:ext cx="5790127" cy="864095"/>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Cannot directly integrate with </a:t>
            </a:r>
            <a:r>
              <a:rPr lang="en-US" altLang="ja-JP" sz="1400">
                <a:latin typeface="メイリオ" panose="020B0604030504040204" pitchFamily="50" charset="-128"/>
                <a:ea typeface="メイリオ" panose="020B0604030504040204" pitchFamily="50" charset="-128"/>
              </a:rPr>
              <a:t>RDS </a:t>
            </a:r>
            <a:r>
              <a:rPr lang="ja-JP" altLang="en-US" sz="1400">
                <a:latin typeface="メイリオ" panose="020B0604030504040204" pitchFamily="50" charset="-128"/>
                <a:ea typeface="メイリオ" panose="020B0604030504040204" pitchFamily="50" charset="-128"/>
              </a:rPr>
              <a:t>from </a:t>
            </a:r>
            <a:r>
              <a:rPr lang="en-US" altLang="ja-JP" sz="1400" dirty="0">
                <a:latin typeface="メイリオ" panose="020B0604030504040204" pitchFamily="50" charset="-128"/>
                <a:ea typeface="メイリオ" panose="020B0604030504040204" pitchFamily="50" charset="-128"/>
              </a:rPr>
              <a:t>RedShift, but can use PostgreSQL</a:t>
            </a:r>
            <a:r>
              <a:rPr lang="ja-JP" altLang="en-US" sz="1400" dirty="0">
                <a:latin typeface="メイリオ" panose="020B0604030504040204" pitchFamily="50" charset="-128"/>
                <a:ea typeface="メイリオ" panose="020B0604030504040204" pitchFamily="50" charset="-128"/>
              </a:rPr>
              <a:t>'s features to integrate data with </a:t>
            </a:r>
            <a:r>
              <a:rPr lang="en-US" altLang="ja-JP" sz="1400">
                <a:latin typeface="メイリオ" panose="020B0604030504040204" pitchFamily="50" charset="-128"/>
                <a:ea typeface="メイリオ" panose="020B0604030504040204" pitchFamily="50" charset="-128"/>
              </a:rPr>
              <a:t>RDS</a:t>
            </a:r>
          </a:p>
        </p:txBody>
      </p:sp>
    </p:spTree>
    <p:extLst>
      <p:ext uri="{BB962C8B-B14F-4D97-AF65-F5344CB8AC3E}">
        <p14:creationId xmlns:p14="http://schemas.microsoft.com/office/powerpoint/2010/main" val="2183879683"/>
      </p:ext>
    </p:extLst>
  </p:cSld>
  <p:clrMapOvr>
    <a:masterClrMapping/>
  </p:clrMapOvr>
  <p:transition advTm="43710"/>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R</a:t>
            </a:r>
            <a:r>
              <a:rPr kumimoji="0" lang="ja-JP" altLang="en-US" sz="3000" dirty="0">
                <a:solidFill>
                  <a:srgbClr val="000000"/>
                </a:solidFill>
                <a:latin typeface="メイリオ" pitchFamily="50" charset="-128"/>
                <a:ea typeface="メイリオ" pitchFamily="50" charset="-128"/>
                <a:cs typeface="メイリオ" pitchFamily="50" charset="-128"/>
              </a:rPr>
              <a:t>eserved nodes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00109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B </a:t>
            </a:r>
            <a:r>
              <a:rPr lang="ja-JP" altLang="en-US" dirty="0">
                <a:latin typeface="メイリオ" panose="020B0604030504040204" pitchFamily="50" charset="-128"/>
                <a:ea typeface="メイリオ" panose="020B0604030504040204" pitchFamily="50" charset="-128"/>
              </a:rPr>
              <a:t>runs a data warehouse on </a:t>
            </a:r>
            <a:r>
              <a:rPr lang="en-US" altLang="ja-JP" dirty="0">
                <a:latin typeface="メイリオ" panose="020B0604030504040204" pitchFamily="50" charset="-128"/>
                <a:ea typeface="メイリオ" panose="020B0604030504040204" pitchFamily="50" charset="-128"/>
              </a:rPr>
              <a:t>AWS using an Amazon Redshift cluster </a:t>
            </a:r>
            <a:r>
              <a:rPr lang="ja-JP" altLang="en-US" dirty="0">
                <a:latin typeface="メイリオ" panose="020B0604030504040204" pitchFamily="50" charset="-128"/>
                <a:ea typeface="メイリオ" panose="020B0604030504040204" pitchFamily="50" charset="-128"/>
              </a:rPr>
              <a:t>with six nodes. They use this system to perform various business analyses on a daily basis, and this system will be in use for the next year. </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an instance configuration, which allows you to reduce the cost of this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configuration.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Apply prepayment discounts to purchase reserved node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for a compute node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Apply prepaid discount to purchase reserved node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for the leader node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Apply prepayment discount to purchase spot node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for a compute node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Apply prepayment discounts to purchase spot node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for a leader node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0399887"/>
      </p:ext>
    </p:extLst>
  </p:cSld>
  <p:clrMapOvr>
    <a:masterClrMapping/>
  </p:clrMapOvr>
  <mc:AlternateContent xmlns:mc="http://schemas.openxmlformats.org/markup-compatibility/2006" xmlns:p14="http://schemas.microsoft.com/office/powerpoint/2010/main">
    <mc:Choice Requires="p14">
      <p:transition spd="slow" p14:dur="2000" advTm="11825"/>
    </mc:Choice>
    <mc:Fallback xmlns="">
      <p:transition spd="slow" advTm="11825"/>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R</a:t>
            </a:r>
            <a:r>
              <a:rPr kumimoji="0" lang="ja-JP" altLang="en-US" sz="3000" dirty="0">
                <a:solidFill>
                  <a:srgbClr val="000000"/>
                </a:solidFill>
                <a:latin typeface="メイリオ" pitchFamily="50" charset="-128"/>
                <a:ea typeface="メイリオ" pitchFamily="50" charset="-128"/>
                <a:cs typeface="メイリオ" pitchFamily="50" charset="-128"/>
              </a:rPr>
              <a:t>eserved nodes</a:t>
            </a:r>
            <a:endParaRPr lang="ja-JP" altLang="en-US" sz="3000" dirty="0">
              <a:solidFill>
                <a:schemeClr val="tx1"/>
              </a:solidFill>
              <a:latin typeface="メイリオ" panose="020B0604030504040204" pitchFamily="50" charset="-128"/>
              <a:ea typeface="メイリオ" panose="020B0604030504040204" pitchFamily="50" charset="-128"/>
            </a:endParaRPr>
          </a:p>
        </p:txBody>
      </p:sp>
      <p:sp>
        <p:nvSpPr>
          <p:cNvPr id="124" name="コンテンツ プレースホルダー 2">
            <a:extLst>
              <a:ext uri="{FF2B5EF4-FFF2-40B4-BE49-F238E27FC236}">
                <a16:creationId xmlns:a16="http://schemas.microsoft.com/office/drawing/2014/main" id="{83709AB2-F603-441F-9429-A765FC262FD0}"/>
              </a:ext>
            </a:extLst>
          </p:cNvPr>
          <p:cNvSpPr txBox="1">
            <a:spLocks/>
          </p:cNvSpPr>
          <p:nvPr/>
        </p:nvSpPr>
        <p:spPr>
          <a:xfrm>
            <a:off x="631222" y="692696"/>
            <a:ext cx="9002298"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Redshift is discounted by Reserved Nodes.</a:t>
            </a:r>
          </a:p>
        </p:txBody>
      </p:sp>
      <p:sp>
        <p:nvSpPr>
          <p:cNvPr id="10" name="コンテンツ プレースホルダー 2">
            <a:extLst>
              <a:ext uri="{FF2B5EF4-FFF2-40B4-BE49-F238E27FC236}">
                <a16:creationId xmlns:a16="http://schemas.microsoft.com/office/drawing/2014/main" id="{FE51C55F-CD16-412F-AEBE-41F1F7F63C51}"/>
              </a:ext>
            </a:extLst>
          </p:cNvPr>
          <p:cNvSpPr txBox="1">
            <a:spLocks/>
          </p:cNvSpPr>
          <p:nvPr/>
        </p:nvSpPr>
        <p:spPr>
          <a:xfrm>
            <a:off x="1352600" y="1700808"/>
            <a:ext cx="7560840" cy="4675855"/>
          </a:xfrm>
          <a:prstGeom prst="rect">
            <a:avLst/>
          </a:prstGeom>
          <a:solidFill>
            <a:schemeClr val="bg1"/>
          </a:solidFill>
          <a:ln>
            <a:solidFill>
              <a:srgbClr val="F0861E"/>
            </a:solidFill>
          </a:ln>
        </p:spPr>
        <p:txBody>
          <a:bodyPr wrap="none"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latin typeface="メイリオ" panose="020B0604030504040204" pitchFamily="50" charset="-128"/>
                <a:ea typeface="メイリオ" panose="020B0604030504040204" pitchFamily="50" charset="-128"/>
              </a:rPr>
              <a:t>Redshift </a:t>
            </a:r>
            <a:r>
              <a:rPr lang="ja-JP" altLang="en-US" sz="2000" b="1" dirty="0">
                <a:latin typeface="メイリオ" panose="020B0604030504040204" pitchFamily="50" charset="-128"/>
                <a:ea typeface="メイリオ" panose="020B0604030504040204" pitchFamily="50" charset="-128"/>
              </a:rPr>
              <a:t>clusters</a:t>
            </a:r>
            <a:endParaRPr lang="en-US" altLang="ja-JP" sz="2000" b="1"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3038E538-F9FD-4195-80CC-B0E893E7771B}"/>
              </a:ext>
            </a:extLst>
          </p:cNvPr>
          <p:cNvSpPr txBox="1">
            <a:spLocks/>
          </p:cNvSpPr>
          <p:nvPr/>
        </p:nvSpPr>
        <p:spPr bwMode="auto">
          <a:xfrm>
            <a:off x="4152611" y="2010849"/>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Leader</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219793BB-A0F8-487C-9EE6-2BB73C2D6130}"/>
              </a:ext>
            </a:extLst>
          </p:cNvPr>
          <p:cNvSpPr txBox="1">
            <a:spLocks/>
          </p:cNvSpPr>
          <p:nvPr/>
        </p:nvSpPr>
        <p:spPr bwMode="auto">
          <a:xfrm>
            <a:off x="2028375" y="3811759"/>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94D559D5-E8B3-45CE-8DE1-3D4EFBD7F194}"/>
              </a:ext>
            </a:extLst>
          </p:cNvPr>
          <p:cNvSpPr txBox="1">
            <a:spLocks/>
          </p:cNvSpPr>
          <p:nvPr/>
        </p:nvSpPr>
        <p:spPr bwMode="auto">
          <a:xfrm>
            <a:off x="4151962" y="3811759"/>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554DF773-5FEA-49C2-A9D2-51894DEEAA1A}"/>
              </a:ext>
            </a:extLst>
          </p:cNvPr>
          <p:cNvSpPr txBox="1">
            <a:spLocks/>
          </p:cNvSpPr>
          <p:nvPr/>
        </p:nvSpPr>
        <p:spPr bwMode="auto">
          <a:xfrm>
            <a:off x="6257361" y="3811759"/>
            <a:ext cx="1224136" cy="936104"/>
          </a:xfrm>
          <a:prstGeom prst="rect">
            <a:avLst/>
          </a:prstGeom>
          <a:solidFill>
            <a:srgbClr val="F0861E"/>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Compute</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 Node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cxnSp>
        <p:nvCxnSpPr>
          <p:cNvPr id="3" name="コネクタ: カギ線 2">
            <a:extLst>
              <a:ext uri="{FF2B5EF4-FFF2-40B4-BE49-F238E27FC236}">
                <a16:creationId xmlns:a16="http://schemas.microsoft.com/office/drawing/2014/main" id="{2BA5C85B-5ABE-4C32-B65A-29B70C129666}"/>
              </a:ext>
            </a:extLst>
          </p:cNvPr>
          <p:cNvCxnSpPr>
            <a:stCxn id="8" idx="2"/>
            <a:endCxn id="13" idx="0"/>
          </p:cNvCxnSpPr>
          <p:nvPr/>
        </p:nvCxnSpPr>
        <p:spPr bwMode="auto">
          <a:xfrm rot="5400000">
            <a:off x="3270158" y="2317238"/>
            <a:ext cx="864806" cy="2124236"/>
          </a:xfrm>
          <a:prstGeom prst="bentConnector3">
            <a:avLst/>
          </a:prstGeom>
          <a:noFill/>
          <a:ln w="25400" cap="flat" cmpd="sng" algn="ctr">
            <a:solidFill>
              <a:schemeClr val="accent6"/>
            </a:solidFill>
            <a:prstDash val="solid"/>
            <a:round/>
            <a:headEnd type="triangle" w="med" len="med"/>
            <a:tailEnd type="triangle"/>
          </a:ln>
          <a:effectLst/>
        </p:spPr>
      </p:cxnSp>
      <p:cxnSp>
        <p:nvCxnSpPr>
          <p:cNvPr id="16" name="コネクタ: カギ線 15">
            <a:extLst>
              <a:ext uri="{FF2B5EF4-FFF2-40B4-BE49-F238E27FC236}">
                <a16:creationId xmlns:a16="http://schemas.microsoft.com/office/drawing/2014/main" id="{F94BA543-3D71-4836-86B1-23D2FB3BE770}"/>
              </a:ext>
            </a:extLst>
          </p:cNvPr>
          <p:cNvCxnSpPr>
            <a:cxnSpLocks/>
            <a:endCxn id="14" idx="0"/>
          </p:cNvCxnSpPr>
          <p:nvPr/>
        </p:nvCxnSpPr>
        <p:spPr bwMode="auto">
          <a:xfrm rot="16200000" flipH="1">
            <a:off x="4326917" y="3374646"/>
            <a:ext cx="864806" cy="9420"/>
          </a:xfrm>
          <a:prstGeom prst="bentConnector3">
            <a:avLst/>
          </a:prstGeom>
          <a:noFill/>
          <a:ln w="25400" cap="flat" cmpd="sng" algn="ctr">
            <a:solidFill>
              <a:schemeClr val="accent6"/>
            </a:solidFill>
            <a:prstDash val="solid"/>
            <a:round/>
            <a:headEnd type="triangle" w="med" len="med"/>
            <a:tailEnd type="triangle"/>
          </a:ln>
          <a:effectLst/>
        </p:spPr>
      </p:cxnSp>
      <p:cxnSp>
        <p:nvCxnSpPr>
          <p:cNvPr id="17" name="コネクタ: カギ線 16">
            <a:extLst>
              <a:ext uri="{FF2B5EF4-FFF2-40B4-BE49-F238E27FC236}">
                <a16:creationId xmlns:a16="http://schemas.microsoft.com/office/drawing/2014/main" id="{20FC5A96-F36F-4C62-9560-5E3C3C0A33A3}"/>
              </a:ext>
            </a:extLst>
          </p:cNvPr>
          <p:cNvCxnSpPr>
            <a:cxnSpLocks/>
            <a:stCxn id="8" idx="2"/>
            <a:endCxn id="15" idx="0"/>
          </p:cNvCxnSpPr>
          <p:nvPr/>
        </p:nvCxnSpPr>
        <p:spPr bwMode="auto">
          <a:xfrm rot="16200000" flipH="1">
            <a:off x="5384651" y="2326981"/>
            <a:ext cx="864806" cy="2104750"/>
          </a:xfrm>
          <a:prstGeom prst="bentConnector3">
            <a:avLst>
              <a:gd name="adj1" fmla="val 50000"/>
            </a:avLst>
          </a:prstGeom>
          <a:noFill/>
          <a:ln w="25400" cap="flat" cmpd="sng" algn="ctr">
            <a:solidFill>
              <a:schemeClr val="accent6"/>
            </a:solidFill>
            <a:prstDash val="solid"/>
            <a:round/>
            <a:headEnd type="triangle" w="med" len="med"/>
            <a:tailEnd type="triangle"/>
          </a:ln>
          <a:effectLst/>
        </p:spPr>
      </p:cxnSp>
      <p:sp>
        <p:nvSpPr>
          <p:cNvPr id="19" name="円柱 18">
            <a:extLst>
              <a:ext uri="{FF2B5EF4-FFF2-40B4-BE49-F238E27FC236}">
                <a16:creationId xmlns:a16="http://schemas.microsoft.com/office/drawing/2014/main" id="{4DE83C01-C046-4EBD-97DA-9C6B5F83C2CC}"/>
              </a:ext>
            </a:extLst>
          </p:cNvPr>
          <p:cNvSpPr/>
          <p:nvPr/>
        </p:nvSpPr>
        <p:spPr bwMode="auto">
          <a:xfrm>
            <a:off x="1740343" y="5029644"/>
            <a:ext cx="6120680" cy="712096"/>
          </a:xfrm>
          <a:prstGeom prst="can">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Managed Storage</a:t>
            </a:r>
            <a:b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br>
            <a:r>
              <a:rPr lang="ja-JP" altLang="en-US" dirty="0">
                <a:solidFill>
                  <a:schemeClr val="bg1"/>
                </a:solidFill>
                <a:latin typeface="メイリオ" panose="020B0604030504040204" pitchFamily="50" charset="-128"/>
                <a:ea typeface="メイリオ" panose="020B0604030504040204" pitchFamily="50" charset="-128"/>
              </a:rPr>
              <a:t> </a:t>
            </a: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 </a:t>
            </a:r>
            <a:r>
              <a:rPr lang="ja-JP" altLang="en-US" dirty="0">
                <a:solidFill>
                  <a:schemeClr val="bg1"/>
                </a:solidFill>
                <a:latin typeface="メイリオ" panose="020B0604030504040204" pitchFamily="50" charset="-128"/>
                <a:ea typeface="メイリオ" panose="020B0604030504040204" pitchFamily="50" charset="-128"/>
              </a:rPr>
              <a:t>file format)</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2AC3EFA1-E5A7-4D50-9D91-E8D4F3A9E6D8}"/>
              </a:ext>
            </a:extLst>
          </p:cNvPr>
          <p:cNvSpPr txBox="1"/>
          <p:nvPr/>
        </p:nvSpPr>
        <p:spPr>
          <a:xfrm>
            <a:off x="5675187" y="3046241"/>
            <a:ext cx="3238577" cy="505453"/>
          </a:xfrm>
          <a:prstGeom prst="rect">
            <a:avLst/>
          </a:prstGeom>
          <a:solidFill>
            <a:schemeClr val="accent2">
              <a:lumMod val="20000"/>
              <a:lumOff val="80000"/>
            </a:schemeClr>
          </a:solidFill>
          <a:ln>
            <a:solidFill>
              <a:srgbClr val="FF0000"/>
            </a:solidFill>
          </a:ln>
        </p:spPr>
        <p:txBody>
          <a:bodyPr wrap="square" rtlCol="0">
            <a:noAutofit/>
          </a:bodyPr>
          <a:lstStyle/>
          <a:p>
            <a:r>
              <a:rPr lang="ja-JP" altLang="en-US" sz="1400" dirty="0">
                <a:latin typeface="メイリオ" panose="020B0604030504040204" pitchFamily="50" charset="-128"/>
                <a:ea typeface="メイリオ" panose="020B0604030504040204" pitchFamily="50" charset="-128"/>
              </a:rPr>
              <a:t>Cost savings can be made by </a:t>
            </a:r>
            <a:r>
              <a:rPr kumimoji="1" lang="ja-JP" altLang="en-US" sz="1400" dirty="0">
                <a:latin typeface="メイリオ" panose="020B0604030504040204" pitchFamily="50" charset="-128"/>
                <a:ea typeface="メイリオ" panose="020B0604030504040204" pitchFamily="50" charset="-128"/>
              </a:rPr>
              <a:t>using </a:t>
            </a:r>
            <a:r>
              <a:rPr lang="ja-JP" altLang="en-US" sz="1400" dirty="0">
                <a:latin typeface="メイリオ" panose="020B0604030504040204" pitchFamily="50" charset="-128"/>
                <a:ea typeface="メイリオ" panose="020B0604030504040204" pitchFamily="50" charset="-128"/>
              </a:rPr>
              <a:t>reserved nodes </a:t>
            </a:r>
            <a:r>
              <a:rPr kumimoji="1" lang="ja-JP" altLang="en-US" sz="1400" dirty="0">
                <a:latin typeface="メイリオ" panose="020B0604030504040204" pitchFamily="50" charset="-128"/>
                <a:ea typeface="メイリオ" panose="020B0604030504040204" pitchFamily="50" charset="-128"/>
              </a:rPr>
              <a:t>for </a:t>
            </a:r>
            <a:r>
              <a:rPr lang="ja-JP" altLang="en-US" sz="1400" dirty="0">
                <a:latin typeface="メイリオ" panose="020B0604030504040204" pitchFamily="50" charset="-128"/>
                <a:ea typeface="メイリオ" panose="020B0604030504040204" pitchFamily="50" charset="-128"/>
              </a:rPr>
              <a:t>compute </a:t>
            </a:r>
            <a:r>
              <a:rPr kumimoji="1" lang="ja-JP" altLang="en-US" sz="1400" dirty="0">
                <a:latin typeface="メイリオ" panose="020B0604030504040204" pitchFamily="50" charset="-128"/>
                <a:ea typeface="メイリオ" panose="020B0604030504040204" pitchFamily="50" charset="-128"/>
              </a:rPr>
              <a:t>nodes</a:t>
            </a:r>
          </a:p>
        </p:txBody>
      </p:sp>
      <p:sp>
        <p:nvSpPr>
          <p:cNvPr id="27" name="コンテンツ プレースホルダー 2">
            <a:extLst>
              <a:ext uri="{FF2B5EF4-FFF2-40B4-BE49-F238E27FC236}">
                <a16:creationId xmlns:a16="http://schemas.microsoft.com/office/drawing/2014/main" id="{F97E9051-F7C7-4FFA-B9A2-BF842298BAAD}"/>
              </a:ext>
            </a:extLst>
          </p:cNvPr>
          <p:cNvSpPr txBox="1">
            <a:spLocks/>
          </p:cNvSpPr>
          <p:nvPr/>
        </p:nvSpPr>
        <p:spPr bwMode="auto">
          <a:xfrm>
            <a:off x="7279074" y="4226174"/>
            <a:ext cx="1083686" cy="720080"/>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36" name="コンテンツ プレースホルダー 2">
            <a:extLst>
              <a:ext uri="{FF2B5EF4-FFF2-40B4-BE49-F238E27FC236}">
                <a16:creationId xmlns:a16="http://schemas.microsoft.com/office/drawing/2014/main" id="{66BCFEBD-B8A2-44BC-9668-5A8E5948D0B3}"/>
              </a:ext>
            </a:extLst>
          </p:cNvPr>
          <p:cNvSpPr txBox="1">
            <a:spLocks/>
          </p:cNvSpPr>
          <p:nvPr/>
        </p:nvSpPr>
        <p:spPr bwMode="auto">
          <a:xfrm>
            <a:off x="5133020" y="4226174"/>
            <a:ext cx="1083686" cy="720080"/>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37" name="コンテンツ プレースホルダー 2">
            <a:extLst>
              <a:ext uri="{FF2B5EF4-FFF2-40B4-BE49-F238E27FC236}">
                <a16:creationId xmlns:a16="http://schemas.microsoft.com/office/drawing/2014/main" id="{E240DE9D-B96B-43FF-8039-E988338FD449}"/>
              </a:ext>
            </a:extLst>
          </p:cNvPr>
          <p:cNvSpPr txBox="1">
            <a:spLocks/>
          </p:cNvSpPr>
          <p:nvPr/>
        </p:nvSpPr>
        <p:spPr bwMode="auto">
          <a:xfrm>
            <a:off x="2992887" y="4226174"/>
            <a:ext cx="1083686" cy="720080"/>
          </a:xfrm>
          <a:prstGeom prst="rect">
            <a:avLst/>
          </a:prstGeom>
          <a:solidFill>
            <a:srgbClr val="0070C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Ca</a:t>
            </a:r>
            <a:r>
              <a:rPr lang="en-US" altLang="ja-JP" sz="1400" b="1" kern="0" dirty="0" err="1">
                <a:solidFill>
                  <a:schemeClr val="bg1"/>
                </a:solidFill>
                <a:latin typeface="メイリオ" panose="020B0604030504040204" pitchFamily="50" charset="-128"/>
                <a:ea typeface="メイリオ" panose="020B0604030504040204" pitchFamily="50" charset="-128"/>
              </a:rPr>
              <a:t>che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cxnSp>
        <p:nvCxnSpPr>
          <p:cNvPr id="39" name="直線矢印コネクタ 38">
            <a:extLst>
              <a:ext uri="{FF2B5EF4-FFF2-40B4-BE49-F238E27FC236}">
                <a16:creationId xmlns:a16="http://schemas.microsoft.com/office/drawing/2014/main" id="{F0A84560-153C-4CEA-A37C-D2709EB04AFD}"/>
              </a:ext>
            </a:extLst>
          </p:cNvPr>
          <p:cNvCxnSpPr>
            <a:stCxn id="15" idx="2"/>
          </p:cNvCxnSpPr>
          <p:nvPr/>
        </p:nvCxnSpPr>
        <p:spPr bwMode="auto">
          <a:xfrm>
            <a:off x="6869429" y="4747863"/>
            <a:ext cx="0" cy="281781"/>
          </a:xfrm>
          <a:prstGeom prst="straightConnector1">
            <a:avLst/>
          </a:prstGeom>
          <a:noFill/>
          <a:ln w="25400" cap="flat" cmpd="sng" algn="ctr">
            <a:solidFill>
              <a:schemeClr val="accent2"/>
            </a:solidFill>
            <a:prstDash val="solid"/>
            <a:round/>
            <a:headEnd type="triangle" w="med" len="med"/>
            <a:tailEnd type="triangle"/>
          </a:ln>
          <a:effectLst/>
        </p:spPr>
      </p:cxnSp>
      <p:cxnSp>
        <p:nvCxnSpPr>
          <p:cNvPr id="42" name="直線矢印コネクタ 41">
            <a:extLst>
              <a:ext uri="{FF2B5EF4-FFF2-40B4-BE49-F238E27FC236}">
                <a16:creationId xmlns:a16="http://schemas.microsoft.com/office/drawing/2014/main" id="{825DCBD4-2E48-4D6F-A1D8-0F904746BC50}"/>
              </a:ext>
            </a:extLst>
          </p:cNvPr>
          <p:cNvCxnSpPr/>
          <p:nvPr/>
        </p:nvCxnSpPr>
        <p:spPr bwMode="auto">
          <a:xfrm>
            <a:off x="4754610" y="4747863"/>
            <a:ext cx="0" cy="281781"/>
          </a:xfrm>
          <a:prstGeom prst="straightConnector1">
            <a:avLst/>
          </a:prstGeom>
          <a:noFill/>
          <a:ln w="25400" cap="flat" cmpd="sng" algn="ctr">
            <a:solidFill>
              <a:schemeClr val="accent2"/>
            </a:solidFill>
            <a:prstDash val="solid"/>
            <a:round/>
            <a:headEnd type="triangle" w="med" len="med"/>
            <a:tailEnd type="triangle"/>
          </a:ln>
          <a:effectLst/>
        </p:spPr>
      </p:cxnSp>
      <p:cxnSp>
        <p:nvCxnSpPr>
          <p:cNvPr id="43" name="直線矢印コネクタ 42">
            <a:extLst>
              <a:ext uri="{FF2B5EF4-FFF2-40B4-BE49-F238E27FC236}">
                <a16:creationId xmlns:a16="http://schemas.microsoft.com/office/drawing/2014/main" id="{17C41487-B94B-4003-9B9E-7CB02AE7A812}"/>
              </a:ext>
            </a:extLst>
          </p:cNvPr>
          <p:cNvCxnSpPr/>
          <p:nvPr/>
        </p:nvCxnSpPr>
        <p:spPr bwMode="auto">
          <a:xfrm>
            <a:off x="2636527" y="4747863"/>
            <a:ext cx="0" cy="281781"/>
          </a:xfrm>
          <a:prstGeom prst="straightConnector1">
            <a:avLst/>
          </a:prstGeom>
          <a:noFill/>
          <a:ln w="25400" cap="flat" cmpd="sng" algn="ctr">
            <a:solidFill>
              <a:schemeClr val="accent2"/>
            </a:solidFill>
            <a:prstDash val="solid"/>
            <a:round/>
            <a:headEnd type="triangle" w="med" len="med"/>
            <a:tailEnd type="triangle"/>
          </a:ln>
          <a:effectLst/>
        </p:spPr>
      </p:cxnSp>
    </p:spTree>
    <p:extLst>
      <p:ext uri="{BB962C8B-B14F-4D97-AF65-F5344CB8AC3E}">
        <p14:creationId xmlns:p14="http://schemas.microsoft.com/office/powerpoint/2010/main" val="3142618921"/>
      </p:ext>
    </p:extLst>
  </p:cSld>
  <p:clrMapOvr>
    <a:masterClrMapping/>
  </p:clrMapOvr>
  <p:transition advTm="36429"/>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The scope of </a:t>
            </a:r>
            <a:r>
              <a:rPr kumimoji="0" lang="en-US" altLang="ja-JP" sz="2600" dirty="0">
                <a:solidFill>
                  <a:srgbClr val="000000"/>
                </a:solidFill>
                <a:latin typeface="メイリオ" pitchFamily="50" charset="-128"/>
                <a:ea typeface="メイリオ" pitchFamily="50" charset="-128"/>
                <a:cs typeface="メイリオ" pitchFamily="50" charset="-128"/>
              </a:rPr>
              <a:t>SNS</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471807233"/>
      </p:ext>
    </p:extLst>
  </p:cSld>
  <p:clrMapOvr>
    <a:masterClrMapping/>
  </p:clrMapOvr>
  <mc:AlternateContent xmlns:mc="http://schemas.openxmlformats.org/markup-compatibility/2006" xmlns:p14="http://schemas.microsoft.com/office/powerpoint/2010/main">
    <mc:Choice Requires="p14">
      <p:transition spd="slow" p14:dur="2000" advTm="8672"/>
    </mc:Choice>
    <mc:Fallback xmlns="">
      <p:transition spd="slow" advTm="8672"/>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SNS?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Amazon SNS </a:t>
            </a:r>
            <a:r>
              <a:rPr lang="ja-JP" altLang="en-US" sz="2400" dirty="0">
                <a:solidFill>
                  <a:srgbClr val="002060"/>
                </a:solidFill>
                <a:latin typeface="メイリオ" panose="020B0604030504040204" pitchFamily="50" charset="-128"/>
                <a:ea typeface="メイリオ" panose="020B0604030504040204" pitchFamily="50" charset="-128"/>
              </a:rPr>
              <a:t>enables asynchronous communication with other services in a fully managed push notification service</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pic>
        <p:nvPicPr>
          <p:cNvPr id="4" name="図 2">
            <a:extLst>
              <a:ext uri="{FF2B5EF4-FFF2-40B4-BE49-F238E27FC236}">
                <a16:creationId xmlns:a16="http://schemas.microsoft.com/office/drawing/2014/main" id="{995710CC-E144-4F31-8634-6F650D35B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260" y="3284984"/>
            <a:ext cx="1269479" cy="1269479"/>
          </a:xfrm>
          <a:prstGeom prst="rect">
            <a:avLst/>
          </a:prstGeom>
        </p:spPr>
      </p:pic>
      <p:sp>
        <p:nvSpPr>
          <p:cNvPr id="5" name="四角形: 角を丸くする 6">
            <a:extLst>
              <a:ext uri="{FF2B5EF4-FFF2-40B4-BE49-F238E27FC236}">
                <a16:creationId xmlns:a16="http://schemas.microsoft.com/office/drawing/2014/main" id="{174D4735-FBB1-4120-AACB-EF7869F00F9C}"/>
              </a:ext>
            </a:extLst>
          </p:cNvPr>
          <p:cNvSpPr/>
          <p:nvPr/>
        </p:nvSpPr>
        <p:spPr bwMode="auto">
          <a:xfrm>
            <a:off x="7941332" y="3502730"/>
            <a:ext cx="1080120" cy="936104"/>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rPr>
              <a:t>Receiving </a:t>
            </a:r>
            <a:r>
              <a:rPr kumimoji="1" lang="ja-JP" altLang="en-US" sz="1600" b="1" i="0" u="none" strike="noStrike" cap="none" normalizeH="0" baseline="0" dirty="0">
                <a:ln>
                  <a:noFill/>
                </a:ln>
                <a:solidFill>
                  <a:schemeClr val="bg1"/>
                </a:solidFill>
                <a:effectLst/>
                <a:latin typeface="ＭＳ Ｐゴシック" pitchFamily="50" charset="-128"/>
                <a:ea typeface="ＭＳ Ｐゴシック" pitchFamily="50" charset="-128"/>
              </a:rPr>
              <a:t>process</a:t>
            </a:r>
          </a:p>
        </p:txBody>
      </p:sp>
      <p:cxnSp>
        <p:nvCxnSpPr>
          <p:cNvPr id="6" name="直線矢印コネクタ 7">
            <a:extLst>
              <a:ext uri="{FF2B5EF4-FFF2-40B4-BE49-F238E27FC236}">
                <a16:creationId xmlns:a16="http://schemas.microsoft.com/office/drawing/2014/main" id="{1DBF164E-86B4-42BA-B55C-A8A2DCC1DB96}"/>
              </a:ext>
            </a:extLst>
          </p:cNvPr>
          <p:cNvCxnSpPr>
            <a:cxnSpLocks/>
          </p:cNvCxnSpPr>
          <p:nvPr/>
        </p:nvCxnSpPr>
        <p:spPr bwMode="auto">
          <a:xfrm>
            <a:off x="5623743" y="3861048"/>
            <a:ext cx="2317589" cy="0"/>
          </a:xfrm>
          <a:prstGeom prst="straightConnector1">
            <a:avLst/>
          </a:prstGeom>
          <a:noFill/>
          <a:ln w="63500" cap="flat" cmpd="sng" algn="ctr">
            <a:solidFill>
              <a:srgbClr val="FF0000"/>
            </a:solidFill>
            <a:prstDash val="solid"/>
            <a:round/>
            <a:headEnd type="none" w="med" len="med"/>
            <a:tailEnd type="triangle"/>
          </a:ln>
          <a:effectLst/>
        </p:spPr>
      </p:cxnSp>
      <p:sp>
        <p:nvSpPr>
          <p:cNvPr id="7" name="テキスト ボックス 9">
            <a:extLst>
              <a:ext uri="{FF2B5EF4-FFF2-40B4-BE49-F238E27FC236}">
                <a16:creationId xmlns:a16="http://schemas.microsoft.com/office/drawing/2014/main" id="{50056B6B-79CC-409A-96F3-3C389939ADD4}"/>
              </a:ext>
            </a:extLst>
          </p:cNvPr>
          <p:cNvSpPr txBox="1"/>
          <p:nvPr/>
        </p:nvSpPr>
        <p:spPr>
          <a:xfrm>
            <a:off x="5518947" y="3947593"/>
            <a:ext cx="2151551" cy="1815882"/>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3) </a:t>
            </a:r>
            <a:r>
              <a:rPr lang="ja-JP" altLang="en-US" sz="1400" dirty="0">
                <a:latin typeface="メイリオ" panose="020B0604030504040204" pitchFamily="50" charset="-128"/>
                <a:ea typeface="メイリオ" panose="020B0604030504040204" pitchFamily="50" charset="-128"/>
              </a:rPr>
              <a:t>Push </a:t>
            </a:r>
            <a:r>
              <a:rPr kumimoji="1" lang="ja-JP" altLang="en-US" sz="1400" dirty="0">
                <a:latin typeface="メイリオ" panose="020B0604030504040204" pitchFamily="50" charset="-128"/>
                <a:ea typeface="メイリオ" panose="020B0604030504040204" pitchFamily="50" charset="-128"/>
              </a:rPr>
              <a:t>the contents</a:t>
            </a:r>
            <a:br>
              <a:rPr kumimoji="1" lang="en-US" altLang="ja-JP" sz="1400" dirty="0">
                <a:latin typeface="メイリオ" panose="020B0604030504040204" pitchFamily="50" charset="-128"/>
                <a:ea typeface="メイリオ" panose="020B0604030504040204" pitchFamily="50" charset="-128"/>
              </a:rPr>
            </a:br>
            <a:r>
              <a:rPr kumimoji="1" lang="ja-JP" altLang="en-US" sz="1400" dirty="0">
                <a:latin typeface="メイリオ" panose="020B0604030504040204" pitchFamily="50" charset="-128"/>
                <a:ea typeface="メイリオ" panose="020B0604030504040204" pitchFamily="50" charset="-128"/>
              </a:rPr>
              <a:t> of the communication</a:t>
            </a:r>
            <a:br>
              <a:rPr lang="en-US" altLang="ja-JP" sz="1400" dirty="0">
                <a:latin typeface="メイリオ" panose="020B0604030504040204" pitchFamily="50" charset="-128"/>
                <a:ea typeface="メイリオ" panose="020B0604030504040204" pitchFamily="50" charset="-128"/>
              </a:rPr>
            </a:b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Multiprotocol</a:t>
            </a:r>
            <a:r>
              <a:rPr lang="en-US" altLang="ja-JP" sz="1400" dirty="0">
                <a:latin typeface="メイリオ" panose="020B0604030504040204" pitchFamily="50" charset="-128"/>
                <a:ea typeface="メイリオ" panose="020B0604030504040204" pitchFamily="50" charset="-128"/>
              </a:rPr>
              <a:t>]</a:t>
            </a:r>
            <a:br>
              <a:rPr lang="en-US" altLang="ja-JP" sz="1400" dirty="0">
                <a:latin typeface="メイリオ" panose="020B0604030504040204" pitchFamily="50" charset="-128"/>
                <a:ea typeface="メイリオ" panose="020B0604030504040204" pitchFamily="50" charset="-128"/>
              </a:rPr>
            </a:br>
            <a:r>
              <a:rPr lang="en-US" altLang="ja-JP" sz="1400" dirty="0">
                <a:latin typeface="メイリオ" panose="020B0604030504040204" pitchFamily="50" charset="-128"/>
                <a:ea typeface="メイリオ" panose="020B0604030504040204" pitchFamily="50" charset="-128"/>
              </a:rPr>
              <a:t> -HTTPS</a:t>
            </a:r>
            <a:br>
              <a:rPr lang="en-US" altLang="ja-JP" sz="1400" dirty="0">
                <a:latin typeface="メイリオ" panose="020B0604030504040204" pitchFamily="50" charset="-128"/>
                <a:ea typeface="メイリオ" panose="020B0604030504040204" pitchFamily="50" charset="-128"/>
              </a:rPr>
            </a:br>
            <a:r>
              <a:rPr lang="en-US" altLang="ja-JP" sz="1400" dirty="0">
                <a:latin typeface="メイリオ" panose="020B0604030504040204" pitchFamily="50" charset="-128"/>
                <a:ea typeface="メイリオ" panose="020B0604030504040204" pitchFamily="50" charset="-128"/>
              </a:rPr>
              <a:t> -EMAIL</a:t>
            </a:r>
            <a:br>
              <a:rPr lang="en-US" altLang="ja-JP" sz="1400" dirty="0">
                <a:latin typeface="メイリオ" panose="020B0604030504040204" pitchFamily="50" charset="-128"/>
                <a:ea typeface="メイリオ" panose="020B0604030504040204" pitchFamily="50" charset="-128"/>
              </a:rPr>
            </a:br>
            <a:r>
              <a:rPr lang="en-US" altLang="ja-JP" sz="1400" dirty="0">
                <a:latin typeface="メイリオ" panose="020B0604030504040204" pitchFamily="50" charset="-128"/>
                <a:ea typeface="メイリオ" panose="020B0604030504040204" pitchFamily="50" charset="-128"/>
              </a:rPr>
              <a:t> -SQS</a:t>
            </a:r>
          </a:p>
          <a:p>
            <a:r>
              <a:rPr kumimoji="1" lang="en-US" altLang="ja-JP" sz="1400" dirty="0">
                <a:latin typeface="メイリオ" panose="020B0604030504040204" pitchFamily="50" charset="-128"/>
                <a:ea typeface="メイリオ" panose="020B0604030504040204" pitchFamily="50" charset="-128"/>
              </a:rPr>
              <a:t>-Mobile push</a:t>
            </a:r>
            <a:endParaRPr kumimoji="1" lang="ja-JP" altLang="en-US" sz="1400" dirty="0">
              <a:latin typeface="メイリオ" panose="020B0604030504040204" pitchFamily="50" charset="-128"/>
              <a:ea typeface="メイリオ" panose="020B0604030504040204" pitchFamily="50" charset="-128"/>
            </a:endParaRPr>
          </a:p>
        </p:txBody>
      </p:sp>
      <p:sp>
        <p:nvSpPr>
          <p:cNvPr id="8" name="テキスト ボックス 10">
            <a:extLst>
              <a:ext uri="{FF2B5EF4-FFF2-40B4-BE49-F238E27FC236}">
                <a16:creationId xmlns:a16="http://schemas.microsoft.com/office/drawing/2014/main" id="{3864780A-FD5D-469E-A4CA-52319974B54E}"/>
              </a:ext>
            </a:extLst>
          </p:cNvPr>
          <p:cNvSpPr txBox="1"/>
          <p:nvPr/>
        </p:nvSpPr>
        <p:spPr>
          <a:xfrm>
            <a:off x="3592768" y="2926421"/>
            <a:ext cx="1082348" cy="307777"/>
          </a:xfrm>
          <a:prstGeom prst="rect">
            <a:avLst/>
          </a:prstGeom>
          <a:noFill/>
        </p:spPr>
        <p:txBody>
          <a:bodyPr wrap="none" rtlCol="0">
            <a:spAutoFit/>
          </a:bodyPr>
          <a:lstStyle/>
          <a:p>
            <a:r>
              <a:rPr lang="ja-JP" altLang="en-US" sz="1400" dirty="0">
                <a:latin typeface="メイリオ" panose="020B0604030504040204" pitchFamily="50" charset="-128"/>
                <a:ea typeface="メイリオ" panose="020B0604030504040204" pitchFamily="50" charset="-128"/>
              </a:rPr>
              <a:t>(2) Communication processing</a:t>
            </a:r>
            <a:endParaRPr kumimoji="1" lang="ja-JP" altLang="en-US" sz="1400" dirty="0">
              <a:latin typeface="メイリオ" panose="020B0604030504040204" pitchFamily="50" charset="-128"/>
              <a:ea typeface="メイリオ" panose="020B0604030504040204" pitchFamily="50" charset="-128"/>
            </a:endParaRPr>
          </a:p>
        </p:txBody>
      </p:sp>
      <p:pic>
        <p:nvPicPr>
          <p:cNvPr id="9" name="Picture 2" descr="ããã½ã³ã³ ã¢ã¤ã³ã³ãã®ç»åæ¤ç´¢çµæ">
            <a:extLst>
              <a:ext uri="{FF2B5EF4-FFF2-40B4-BE49-F238E27FC236}">
                <a16:creationId xmlns:a16="http://schemas.microsoft.com/office/drawing/2014/main" id="{77AC7121-870B-4858-BC72-9EE687FC7D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608" y="3261533"/>
            <a:ext cx="1292930" cy="129293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12">
            <a:extLst>
              <a:ext uri="{FF2B5EF4-FFF2-40B4-BE49-F238E27FC236}">
                <a16:creationId xmlns:a16="http://schemas.microsoft.com/office/drawing/2014/main" id="{17DDCF84-328C-4720-B73C-E6B03011ADF6}"/>
              </a:ext>
            </a:extLst>
          </p:cNvPr>
          <p:cNvCxnSpPr>
            <a:cxnSpLocks/>
          </p:cNvCxnSpPr>
          <p:nvPr/>
        </p:nvCxnSpPr>
        <p:spPr bwMode="auto">
          <a:xfrm>
            <a:off x="2743531" y="3861048"/>
            <a:ext cx="1633513" cy="0"/>
          </a:xfrm>
          <a:prstGeom prst="straightConnector1">
            <a:avLst/>
          </a:prstGeom>
          <a:noFill/>
          <a:ln w="63500" cap="flat" cmpd="sng" algn="ctr">
            <a:solidFill>
              <a:srgbClr val="FF0000"/>
            </a:solidFill>
            <a:prstDash val="solid"/>
            <a:round/>
            <a:headEnd type="none" w="med" len="med"/>
            <a:tailEnd type="triangle"/>
          </a:ln>
          <a:effectLst/>
        </p:spPr>
      </p:cxnSp>
      <p:sp>
        <p:nvSpPr>
          <p:cNvPr id="11" name="テキスト ボックス 13">
            <a:extLst>
              <a:ext uri="{FF2B5EF4-FFF2-40B4-BE49-F238E27FC236}">
                <a16:creationId xmlns:a16="http://schemas.microsoft.com/office/drawing/2014/main" id="{0B05FEC7-3398-4377-932C-7EDFCF2AAAB4}"/>
              </a:ext>
            </a:extLst>
          </p:cNvPr>
          <p:cNvSpPr txBox="1"/>
          <p:nvPr/>
        </p:nvSpPr>
        <p:spPr>
          <a:xfrm>
            <a:off x="2661299" y="3970782"/>
            <a:ext cx="1681871" cy="523220"/>
          </a:xfrm>
          <a:prstGeom prst="rect">
            <a:avLst/>
          </a:prstGeom>
          <a:noFill/>
        </p:spPr>
        <p:txBody>
          <a:bodyPr wrap="none" rtlCol="0">
            <a:spAutoFit/>
          </a:bodyPr>
          <a:lstStyle/>
          <a:p>
            <a:r>
              <a:rPr lang="en-US" altLang="ja-JP" sz="1400" dirty="0">
                <a:latin typeface="メイリオ" panose="020B0604030504040204" pitchFamily="50" charset="-128"/>
                <a:ea typeface="メイリオ" panose="020B0604030504040204" pitchFamily="50" charset="-128"/>
              </a:rPr>
              <a:t>(1) Topic</a:t>
            </a:r>
            <a:br>
              <a:rPr lang="en-US" altLang="ja-JP" sz="1400" dirty="0">
                <a:latin typeface="メイリオ" panose="020B0604030504040204" pitchFamily="50" charset="-128"/>
                <a:ea typeface="メイリオ" panose="020B0604030504040204" pitchFamily="50" charset="-128"/>
              </a:rPr>
            </a:br>
            <a:r>
              <a:rPr lang="ja-JP" altLang="en-US" sz="1400" dirty="0">
                <a:latin typeface="メイリオ" panose="020B0604030504040204" pitchFamily="50" charset="-128"/>
                <a:ea typeface="メイリオ" panose="020B0604030504040204" pitchFamily="50" charset="-128"/>
              </a:rPr>
              <a:t> Send a message</a:t>
            </a:r>
            <a:endParaRPr kumimoji="1"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33738572"/>
      </p:ext>
    </p:extLst>
  </p:cSld>
  <p:clrMapOvr>
    <a:masterClrMapping/>
  </p:clrMapOvr>
  <mc:AlternateContent xmlns:mc="http://schemas.openxmlformats.org/markup-compatibility/2006" xmlns:p14="http://schemas.microsoft.com/office/powerpoint/2010/main">
    <mc:Choice Requires="p14">
      <p:transition spd="slow" p14:dur="2000" advTm="31581"/>
    </mc:Choice>
    <mc:Fallback xmlns="">
      <p:transition spd="slow" advTm="31581"/>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The scope of </a:t>
            </a:r>
            <a:r>
              <a:rPr lang="en-US" altLang="ja-JP" sz="3000" dirty="0">
                <a:latin typeface="メイリオ" panose="020B0604030504040204" pitchFamily="50" charset="-128"/>
                <a:ea typeface="メイリオ" panose="020B0604030504040204" pitchFamily="50" charset="-128"/>
              </a:rPr>
              <a:t>SNS</a:t>
            </a:r>
            <a:r>
              <a:rPr lang="ja-JP" altLang="en-US" sz="3000" dirty="0">
                <a:latin typeface="メイリオ" panose="020B0604030504040204" pitchFamily="50" charset="-128"/>
                <a:ea typeface="メイリオ" panose="020B0604030504040204" pitchFamily="50" charset="-128"/>
              </a:rPr>
              <a:t> </a:t>
            </a:r>
            <a:r>
              <a:rPr lang="en-US" altLang="ja-JP" sz="3000" dirty="0">
                <a:latin typeface="メイリオ" panose="020B0604030504040204" pitchFamily="50" charset="-128"/>
                <a:ea typeface="メイリオ" panose="020B0604030504040204" pitchFamily="50" charset="-128"/>
              </a:rPr>
              <a:t>question</a:t>
            </a:r>
            <a:endParaRPr lang="ja-JP" altLang="en-US"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to select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Amazon SNS to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achieve the requirements.</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 SNS </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features </a:t>
            </a:r>
            <a:r>
              <a:rPr lang="ja-JP" altLang="en-US" sz="1400" dirty="0">
                <a:latin typeface="メイリオ" panose="020B0604030504040204" pitchFamily="50" charset="-128"/>
                <a:ea typeface="メイリオ" panose="020B0604030504040204" pitchFamily="50" charset="-128"/>
              </a:rPr>
              <a:t>such as features and performance that can be achieved by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SNS.</a:t>
            </a: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SNS</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f</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how to build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solutions using </a:t>
            </a:r>
            <a:r>
              <a:rPr lang="en-US" altLang="ja-JP" sz="1400" dirty="0">
                <a:latin typeface="メイリオ" panose="020B0604030504040204" pitchFamily="50" charset="-128"/>
                <a:ea typeface="メイリオ" panose="020B0604030504040204" pitchFamily="50" charset="-128"/>
              </a:rPr>
              <a:t>SNS.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SNS configuration</a:t>
            </a:r>
          </a:p>
        </p:txBody>
      </p:sp>
    </p:spTree>
    <p:extLst>
      <p:ext uri="{BB962C8B-B14F-4D97-AF65-F5344CB8AC3E}">
        <p14:creationId xmlns:p14="http://schemas.microsoft.com/office/powerpoint/2010/main" val="3101395792"/>
      </p:ext>
    </p:extLst>
  </p:cSld>
  <p:clrMapOvr>
    <a:masterClrMapping/>
  </p:clrMapOvr>
  <mc:AlternateContent xmlns:mc="http://schemas.openxmlformats.org/markup-compatibility/2006" xmlns:p14="http://schemas.microsoft.com/office/powerpoint/2010/main">
    <mc:Choice Requires="p14">
      <p:transition spd="slow" p14:dur="2000" advTm="29241"/>
    </mc:Choice>
    <mc:Fallback xmlns="">
      <p:transition spd="slow" advTm="29241"/>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Selection of </a:t>
            </a:r>
            <a:r>
              <a:rPr kumimoji="0" lang="en-US" altLang="ja-JP" sz="3000" dirty="0">
                <a:solidFill>
                  <a:srgbClr val="000000"/>
                </a:solidFill>
                <a:latin typeface="メイリオ" pitchFamily="50" charset="-128"/>
                <a:ea typeface="メイリオ" pitchFamily="50" charset="-128"/>
                <a:cs typeface="メイリオ" pitchFamily="50" charset="-128"/>
              </a:rPr>
              <a:t>SNS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Leading </a:t>
            </a:r>
            <a:r>
              <a:rPr lang="en-US" altLang="ja-JP" dirty="0">
                <a:latin typeface="メイリオ" panose="020B0604030504040204" pitchFamily="50" charset="-128"/>
                <a:ea typeface="メイリオ" panose="020B0604030504040204" pitchFamily="50" charset="-128"/>
              </a:rPr>
              <a:t>manufacturing </a:t>
            </a:r>
            <a:r>
              <a:rPr lang="ja-JP" altLang="en-US" dirty="0">
                <a:latin typeface="メイリオ" panose="020B0604030504040204" pitchFamily="50" charset="-128"/>
                <a:ea typeface="メイリオ" panose="020B0604030504040204" pitchFamily="50" charset="-128"/>
              </a:rPr>
              <a:t>compan</a:t>
            </a:r>
            <a:r>
              <a:rPr lang="en-US" altLang="ja-JP" dirty="0">
                <a:latin typeface="メイリオ" panose="020B0604030504040204" pitchFamily="50" charset="-128"/>
                <a:ea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is</a:t>
            </a:r>
            <a:r>
              <a:rPr lang="ja-JP" altLang="en-US" dirty="0">
                <a:latin typeface="メイリオ" panose="020B0604030504040204" pitchFamily="50" charset="-128"/>
                <a:ea typeface="メイリオ" panose="020B0604030504040204" pitchFamily="50" charset="-128"/>
              </a:rPr>
              <a:t> building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using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Because the EC2 and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functions need to be executed separately, it is essential to have a mechanism to push notifications between the components to work together.</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services can be used to separate between applications?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SNS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SQS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SES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MQ</a:t>
            </a:r>
          </a:p>
        </p:txBody>
      </p:sp>
    </p:spTree>
    <p:extLst>
      <p:ext uri="{BB962C8B-B14F-4D97-AF65-F5344CB8AC3E}">
        <p14:creationId xmlns:p14="http://schemas.microsoft.com/office/powerpoint/2010/main" val="4018671635"/>
      </p:ext>
    </p:extLst>
  </p:cSld>
  <p:clrMapOvr>
    <a:masterClrMapping/>
  </p:clrMapOvr>
  <mc:AlternateContent xmlns:mc="http://schemas.openxmlformats.org/markup-compatibility/2006" xmlns:p14="http://schemas.microsoft.com/office/powerpoint/2010/main">
    <mc:Choice Requires="p14">
      <p:transition spd="slow" p14:dur="2000" advTm="15167"/>
    </mc:Choice>
    <mc:Fallback xmlns="">
      <p:transition spd="slow" advTm="151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Scope of </a:t>
            </a:r>
            <a:r>
              <a:rPr kumimoji="0" lang="en-US" altLang="ja-JP" sz="3200" dirty="0">
                <a:solidFill>
                  <a:srgbClr val="000000"/>
                </a:solidFill>
                <a:latin typeface="メイリオ" pitchFamily="50" charset="-128"/>
                <a:ea typeface="メイリオ" pitchFamily="50" charset="-128"/>
                <a:cs typeface="メイリオ" pitchFamily="50" charset="-128"/>
              </a:rPr>
              <a:t>Kinesis </a:t>
            </a:r>
            <a:r>
              <a:rPr lang="ja-JP" altLang="en-US" sz="32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about </a:t>
            </a:r>
            <a:r>
              <a:rPr lang="ja-JP" altLang="en-US" sz="1400" dirty="0">
                <a:latin typeface="メイリオ" panose="020B0604030504040204" pitchFamily="50" charset="-128"/>
                <a:ea typeface="メイリオ" panose="020B0604030504040204" pitchFamily="50" charset="-128"/>
              </a:rPr>
              <a:t>the question of choosing </a:t>
            </a:r>
            <a:r>
              <a:rPr lang="en-US" altLang="ja-JP" sz="1400" dirty="0">
                <a:latin typeface="メイリオ" panose="020B0604030504040204" pitchFamily="50" charset="-128"/>
                <a:ea typeface="メイリオ" panose="020B0604030504040204" pitchFamily="50" charset="-128"/>
              </a:rPr>
              <a:t>Kinesis </a:t>
            </a:r>
            <a:r>
              <a:rPr lang="ja-JP" altLang="en-US" sz="1400" dirty="0">
                <a:latin typeface="メイリオ" panose="020B0604030504040204" pitchFamily="50" charset="-128"/>
                <a:ea typeface="メイリオ" panose="020B0604030504040204" pitchFamily="50" charset="-128"/>
              </a:rPr>
              <a:t>as the data processing service that meets </a:t>
            </a:r>
            <a:r>
              <a:rPr lang="en-US" altLang="ja-JP" sz="1400" dirty="0">
                <a:latin typeface="メイリオ" panose="020B0604030504040204" pitchFamily="50" charset="-128"/>
                <a:ea typeface="メイリオ" panose="020B0604030504040204" pitchFamily="50" charset="-128"/>
              </a:rPr>
              <a:t>the </a:t>
            </a:r>
            <a:r>
              <a:rPr lang="ja-JP" altLang="en-US" sz="1400" dirty="0">
                <a:latin typeface="メイリオ" panose="020B0604030504040204" pitchFamily="50" charset="-128"/>
                <a:ea typeface="メイリオ" panose="020B0604030504040204" pitchFamily="50" charset="-128"/>
              </a:rPr>
              <a:t>requirements.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a:t>
            </a:r>
            <a:r>
              <a:rPr lang="en-US" altLang="ja-JP" dirty="0">
                <a:solidFill>
                  <a:schemeClr val="bg1"/>
                </a:solidFill>
                <a:latin typeface="メイリオ" panose="020B0604030504040204" pitchFamily="50" charset="-128"/>
                <a:ea typeface="メイリオ" panose="020B0604030504040204" pitchFamily="50" charset="-128"/>
              </a:rPr>
              <a:t>ting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Kinesis</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about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kinesis</a:t>
            </a:r>
            <a:r>
              <a:rPr lang="ja-JP" altLang="en-US" sz="1400" dirty="0">
                <a:latin typeface="メイリオ" panose="020B0604030504040204" pitchFamily="50" charset="-128"/>
                <a:ea typeface="メイリオ" panose="020B0604030504040204" pitchFamily="50" charset="-128"/>
              </a:rPr>
              <a:t> characteristics, </a:t>
            </a:r>
            <a:r>
              <a:rPr lang="en-US" altLang="ja-JP" sz="1400" dirty="0">
                <a:latin typeface="メイリオ" panose="020B0604030504040204" pitchFamily="50" charset="-128"/>
                <a:ea typeface="メイリオ" panose="020B0604030504040204" pitchFamily="50" charset="-128"/>
              </a:rPr>
              <a:t>like </a:t>
            </a:r>
            <a:r>
              <a:rPr lang="ja-JP" altLang="en-US" sz="1400" dirty="0">
                <a:latin typeface="メイリオ" panose="020B0604030504040204" pitchFamily="50" charset="-128"/>
                <a:ea typeface="メイリオ" panose="020B0604030504040204" pitchFamily="50" charset="-128"/>
              </a:rPr>
              <a:t>data retention period of </a:t>
            </a:r>
            <a:r>
              <a:rPr lang="en-US" altLang="ja-JP" sz="1400" dirty="0">
                <a:latin typeface="メイリオ" panose="020B0604030504040204" pitchFamily="50" charset="-128"/>
                <a:ea typeface="メイリオ" panose="020B0604030504040204" pitchFamily="50" charset="-128"/>
              </a:rPr>
              <a:t>Kinesis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Kinesis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Features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about </a:t>
            </a:r>
            <a:r>
              <a:rPr lang="ja-JP" altLang="en-US" sz="1400" dirty="0">
                <a:latin typeface="メイリオ" panose="020B0604030504040204" pitchFamily="50" charset="-128"/>
                <a:ea typeface="メイリオ" panose="020B0604030504040204" pitchFamily="50" charset="-128"/>
              </a:rPr>
              <a:t>the configuration of Kinesis-based applications and stream processing.</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Kinesis</a:t>
            </a:r>
            <a:r>
              <a:rPr lang="ja-JP" altLang="en-US" dirty="0">
                <a:solidFill>
                  <a:schemeClr val="bg1"/>
                </a:solidFill>
                <a:latin typeface="メイリオ" panose="020B0604030504040204" pitchFamily="50" charset="-128"/>
                <a:ea typeface="メイリオ" panose="020B0604030504040204" pitchFamily="50" charset="-128"/>
              </a:rPr>
              <a:t>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 </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about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a:t>
            </a:r>
            <a:r>
              <a:rPr lang="ja-JP" altLang="en-US" sz="1400" b="0" i="0" dirty="0">
                <a:solidFill>
                  <a:srgbClr val="333333"/>
                </a:solidFill>
                <a:effectLst/>
                <a:latin typeface="メイリオ" panose="020B0604030504040204" pitchFamily="50" charset="-128"/>
                <a:ea typeface="メイリオ" panose="020B0604030504040204" pitchFamily="50" charset="-128"/>
              </a:rPr>
              <a:t>he services that can be integrated with </a:t>
            </a:r>
            <a:r>
              <a:rPr lang="en-US" altLang="ja-JP" sz="1400" b="0" i="0" dirty="0">
                <a:solidFill>
                  <a:srgbClr val="333333"/>
                </a:solidFill>
                <a:effectLst/>
                <a:latin typeface="メイリオ" panose="020B0604030504040204" pitchFamily="50" charset="-128"/>
                <a:ea typeface="メイリオ" panose="020B0604030504040204" pitchFamily="50" charset="-128"/>
              </a:rPr>
              <a:t>Kinesis Data Firehose </a:t>
            </a:r>
            <a:r>
              <a:rPr lang="ja-JP" altLang="en-US" sz="1400" b="0" i="0" dirty="0">
                <a:solidFill>
                  <a:srgbClr val="333333"/>
                </a:solidFill>
                <a:effectLst/>
                <a:latin typeface="メイリオ" panose="020B0604030504040204" pitchFamily="50" charset="-128"/>
                <a:ea typeface="メイリオ" panose="020B0604030504040204" pitchFamily="50" charset="-128"/>
              </a:rPr>
              <a:t>and </a:t>
            </a:r>
            <a:r>
              <a:rPr lang="en-US" altLang="ja-JP" sz="1400" b="0" i="0" dirty="0">
                <a:solidFill>
                  <a:srgbClr val="333333"/>
                </a:solidFill>
                <a:effectLst/>
                <a:latin typeface="メイリオ" panose="020B0604030504040204" pitchFamily="50" charset="-128"/>
                <a:ea typeface="メイリオ" panose="020B0604030504040204" pitchFamily="50" charset="-128"/>
              </a:rPr>
              <a:t>Kinesis Data Streams</a:t>
            </a:r>
            <a:r>
              <a:rPr lang="ja-JP" altLang="en-US" sz="1400" b="0" i="0" dirty="0">
                <a:solidFill>
                  <a:srgbClr val="333333"/>
                </a:solidFill>
                <a:effectLst/>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Cooperation between Kinesis and other services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about how to build applications using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Kinesis</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Kinesis </a:t>
            </a:r>
            <a:r>
              <a:rPr lang="ja-JP" altLang="en-US" dirty="0">
                <a:solidFill>
                  <a:schemeClr val="bg1"/>
                </a:solidFill>
                <a:latin typeface="メイリオ" panose="020B0604030504040204" pitchFamily="50" charset="-128"/>
                <a:ea typeface="メイリオ" panose="020B0604030504040204" pitchFamily="50" charset="-128"/>
              </a:rPr>
              <a:t>application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77752534"/>
      </p:ext>
    </p:extLst>
  </p:cSld>
  <p:clrMapOvr>
    <a:masterClrMapping/>
  </p:clrMapOvr>
  <mc:AlternateContent xmlns:mc="http://schemas.openxmlformats.org/markup-compatibility/2006" xmlns:p14="http://schemas.microsoft.com/office/powerpoint/2010/main">
    <mc:Choice Requires="p14">
      <p:transition spd="slow" p14:dur="2000" advTm="58786"/>
    </mc:Choice>
    <mc:Fallback xmlns="">
      <p:transition spd="slow" advTm="58786"/>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7C6B2EBB-9628-4F4A-9D5A-C27029B6BB38}"/>
              </a:ext>
            </a:extLst>
          </p:cNvPr>
          <p:cNvSpPr/>
          <p:nvPr/>
        </p:nvSpPr>
        <p:spPr bwMode="auto">
          <a:xfrm>
            <a:off x="3878848" y="2226073"/>
            <a:ext cx="2148304" cy="27903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600" b="1" i="0" u="none" strike="noStrike" cap="none" normalizeH="0" baseline="0" dirty="0">
              <a:ln>
                <a:noFill/>
              </a:ln>
              <a:effectLst/>
              <a:latin typeface="Yu Gothic UI Semilight" panose="020B0400000000000000" pitchFamily="50" charset="-128"/>
              <a:ea typeface="Yu Gothic UI Semilight" panose="020B0400000000000000"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Simple Notification Service (SNS)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Asynchronous communication is realized by the sender creating an SNS topic and the receiver subscribing to it.</a:t>
            </a:r>
          </a:p>
        </p:txBody>
      </p:sp>
      <p:pic>
        <p:nvPicPr>
          <p:cNvPr id="3" name="図 2">
            <a:extLst>
              <a:ext uri="{FF2B5EF4-FFF2-40B4-BE49-F238E27FC236}">
                <a16:creationId xmlns:a16="http://schemas.microsoft.com/office/drawing/2014/main" id="{80629436-B4D0-43E4-9E1D-9BC81026F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260" y="2516347"/>
            <a:ext cx="1269479" cy="1269479"/>
          </a:xfrm>
          <a:prstGeom prst="rect">
            <a:avLst/>
          </a:prstGeom>
        </p:spPr>
      </p:pic>
      <p:sp>
        <p:nvSpPr>
          <p:cNvPr id="7" name="四角形: 角を丸くする 6">
            <a:extLst>
              <a:ext uri="{FF2B5EF4-FFF2-40B4-BE49-F238E27FC236}">
                <a16:creationId xmlns:a16="http://schemas.microsoft.com/office/drawing/2014/main" id="{0AF12221-66E0-4403-BEDC-3BB799883E53}"/>
              </a:ext>
            </a:extLst>
          </p:cNvPr>
          <p:cNvSpPr/>
          <p:nvPr/>
        </p:nvSpPr>
        <p:spPr bwMode="auto">
          <a:xfrm>
            <a:off x="7257256" y="2734093"/>
            <a:ext cx="1080120" cy="936104"/>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rPr>
              <a:t>Receiving </a:t>
            </a:r>
            <a:r>
              <a:rPr kumimoji="1" lang="ja-JP" altLang="en-US" sz="1600" b="1" i="0" u="none" strike="noStrike" cap="none" normalizeH="0" baseline="0" dirty="0">
                <a:ln>
                  <a:noFill/>
                </a:ln>
                <a:solidFill>
                  <a:schemeClr val="bg1"/>
                </a:solidFill>
                <a:effectLst/>
                <a:latin typeface="ＭＳ Ｐゴシック" pitchFamily="50" charset="-128"/>
                <a:ea typeface="ＭＳ Ｐゴシック" pitchFamily="50" charset="-128"/>
              </a:rPr>
              <a:t>process</a:t>
            </a:r>
          </a:p>
        </p:txBody>
      </p:sp>
      <p:cxnSp>
        <p:nvCxnSpPr>
          <p:cNvPr id="8" name="直線矢印コネクタ 7">
            <a:extLst>
              <a:ext uri="{FF2B5EF4-FFF2-40B4-BE49-F238E27FC236}">
                <a16:creationId xmlns:a16="http://schemas.microsoft.com/office/drawing/2014/main" id="{81CAB6B5-2FF2-494D-883C-6175EF49B586}"/>
              </a:ext>
            </a:extLst>
          </p:cNvPr>
          <p:cNvCxnSpPr>
            <a:cxnSpLocks/>
          </p:cNvCxnSpPr>
          <p:nvPr/>
        </p:nvCxnSpPr>
        <p:spPr bwMode="auto">
          <a:xfrm>
            <a:off x="5623743" y="3092411"/>
            <a:ext cx="1633513" cy="0"/>
          </a:xfrm>
          <a:prstGeom prst="straightConnector1">
            <a:avLst/>
          </a:prstGeom>
          <a:noFill/>
          <a:ln w="63500" cap="flat" cmpd="sng" algn="ctr">
            <a:solidFill>
              <a:srgbClr val="FF0000"/>
            </a:solidFill>
            <a:prstDash val="solid"/>
            <a:round/>
            <a:headEnd type="none" w="med" len="med"/>
            <a:tailEnd type="triangle"/>
          </a:ln>
          <a:effectLst/>
        </p:spPr>
      </p:cxnSp>
      <p:pic>
        <p:nvPicPr>
          <p:cNvPr id="1026" name="Picture 2" descr="ããã½ã³ã³ ã¢ã¤ã³ã³ãã®ç»åæ¤ç´¢çµæ">
            <a:extLst>
              <a:ext uri="{FF2B5EF4-FFF2-40B4-BE49-F238E27FC236}">
                <a16:creationId xmlns:a16="http://schemas.microsoft.com/office/drawing/2014/main" id="{A18E71AF-CFDF-48BD-8792-9C1CB0164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608" y="2492896"/>
            <a:ext cx="1292930" cy="1292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矢印コネクタ 12">
            <a:extLst>
              <a:ext uri="{FF2B5EF4-FFF2-40B4-BE49-F238E27FC236}">
                <a16:creationId xmlns:a16="http://schemas.microsoft.com/office/drawing/2014/main" id="{3394B305-3606-4BB6-BE3E-90F16B0A478D}"/>
              </a:ext>
            </a:extLst>
          </p:cNvPr>
          <p:cNvCxnSpPr>
            <a:cxnSpLocks/>
          </p:cNvCxnSpPr>
          <p:nvPr/>
        </p:nvCxnSpPr>
        <p:spPr bwMode="auto">
          <a:xfrm>
            <a:off x="2743531" y="3092411"/>
            <a:ext cx="1633513" cy="0"/>
          </a:xfrm>
          <a:prstGeom prst="straightConnector1">
            <a:avLst/>
          </a:prstGeom>
          <a:noFill/>
          <a:ln w="63500" cap="flat" cmpd="sng" algn="ctr">
            <a:solidFill>
              <a:srgbClr val="FF0000"/>
            </a:solidFill>
            <a:prstDash val="solid"/>
            <a:round/>
            <a:headEnd type="none" w="med" len="med"/>
            <a:tailEnd type="triangle"/>
          </a:ln>
          <a:effectLst/>
        </p:spPr>
      </p:cxnSp>
      <p:sp>
        <p:nvSpPr>
          <p:cNvPr id="15" name="四角形: 角を丸くする 14">
            <a:extLst>
              <a:ext uri="{FF2B5EF4-FFF2-40B4-BE49-F238E27FC236}">
                <a16:creationId xmlns:a16="http://schemas.microsoft.com/office/drawing/2014/main" id="{DF6363F3-21E0-4B22-90BD-CAE1AB6E9FE6}"/>
              </a:ext>
            </a:extLst>
          </p:cNvPr>
          <p:cNvSpPr/>
          <p:nvPr/>
        </p:nvSpPr>
        <p:spPr bwMode="auto">
          <a:xfrm>
            <a:off x="4412291" y="3842074"/>
            <a:ext cx="1080120" cy="468052"/>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ＭＳ Ｐゴシック" pitchFamily="50" charset="-128"/>
                <a:ea typeface="ＭＳ Ｐゴシック" pitchFamily="50" charset="-128"/>
              </a:rPr>
              <a:t>Topics</a:t>
            </a:r>
          </a:p>
        </p:txBody>
      </p:sp>
      <p:sp>
        <p:nvSpPr>
          <p:cNvPr id="16" name="四角形: 角を丸くする 15">
            <a:extLst>
              <a:ext uri="{FF2B5EF4-FFF2-40B4-BE49-F238E27FC236}">
                <a16:creationId xmlns:a16="http://schemas.microsoft.com/office/drawing/2014/main" id="{7939CC0A-B8EA-497E-A792-DA6C658E143E}"/>
              </a:ext>
            </a:extLst>
          </p:cNvPr>
          <p:cNvSpPr/>
          <p:nvPr/>
        </p:nvSpPr>
        <p:spPr bwMode="auto">
          <a:xfrm>
            <a:off x="4412291" y="4393857"/>
            <a:ext cx="1080120" cy="468052"/>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ＭＳ Ｐゴシック" pitchFamily="50" charset="-128"/>
                <a:ea typeface="ＭＳ Ｐゴシック" pitchFamily="50" charset="-128"/>
              </a:rPr>
              <a:t>Topics</a:t>
            </a:r>
          </a:p>
        </p:txBody>
      </p:sp>
    </p:spTree>
    <p:extLst>
      <p:ext uri="{BB962C8B-B14F-4D97-AF65-F5344CB8AC3E}">
        <p14:creationId xmlns:p14="http://schemas.microsoft.com/office/powerpoint/2010/main" val="155761955"/>
      </p:ext>
    </p:extLst>
  </p:cSld>
  <p:clrMapOvr>
    <a:masterClrMapping/>
  </p:clrMapOvr>
  <mc:AlternateContent xmlns:mc="http://schemas.openxmlformats.org/markup-compatibility/2006" xmlns:p14="http://schemas.microsoft.com/office/powerpoint/2010/main">
    <mc:Choice Requires="p14">
      <p:transition spd="slow" p14:dur="2000" advTm="37368"/>
    </mc:Choice>
    <mc:Fallback xmlns="">
      <p:transition spd="slow" advTm="37368"/>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SNS </a:t>
            </a:r>
            <a:r>
              <a:rPr lang="ja-JP" altLang="en-US" sz="3000" dirty="0">
                <a:latin typeface="メイリオ" panose="020B0604030504040204" pitchFamily="50" charset="-128"/>
                <a:ea typeface="メイリオ" panose="020B0604030504040204" pitchFamily="50" charset="-128"/>
              </a:rPr>
              <a:t>and </a:t>
            </a:r>
            <a:r>
              <a:rPr lang="en-US" altLang="ja-JP" sz="3000" dirty="0">
                <a:latin typeface="メイリオ" panose="020B0604030504040204" pitchFamily="50" charset="-128"/>
                <a:ea typeface="メイリオ" panose="020B0604030504040204" pitchFamily="50" charset="-128"/>
              </a:rPr>
              <a:t>SQS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SNS </a:t>
            </a:r>
            <a:r>
              <a:rPr lang="ja-JP" altLang="en-US" sz="2400" dirty="0">
                <a:solidFill>
                  <a:srgbClr val="002060"/>
                </a:solidFill>
                <a:latin typeface="メイリオ" panose="020B0604030504040204" pitchFamily="50" charset="-128"/>
                <a:ea typeface="メイリオ" panose="020B0604030504040204" pitchFamily="50" charset="-128"/>
              </a:rPr>
              <a:t>and </a:t>
            </a:r>
            <a:r>
              <a:rPr lang="en-US" altLang="ja-JP" sz="2400" dirty="0">
                <a:solidFill>
                  <a:srgbClr val="002060"/>
                </a:solidFill>
                <a:latin typeface="メイリオ" panose="020B0604030504040204" pitchFamily="50" charset="-128"/>
                <a:ea typeface="メイリオ" panose="020B0604030504040204" pitchFamily="50" charset="-128"/>
              </a:rPr>
              <a:t>SQS </a:t>
            </a:r>
            <a:r>
              <a:rPr lang="ja-JP" altLang="en-US" sz="2400" dirty="0">
                <a:solidFill>
                  <a:srgbClr val="002060"/>
                </a:solidFill>
                <a:latin typeface="メイリオ" panose="020B0604030504040204" pitchFamily="50" charset="-128"/>
                <a:ea typeface="メイリオ" panose="020B0604030504040204" pitchFamily="50" charset="-128"/>
              </a:rPr>
              <a:t>have different processing methods, so they can be used differently depending on </a:t>
            </a:r>
            <a:r>
              <a:rPr lang="en-US" altLang="ja-JP" sz="2400" dirty="0">
                <a:solidFill>
                  <a:srgbClr val="002060"/>
                </a:solidFill>
                <a:latin typeface="メイリオ" panose="020B0604030504040204" pitchFamily="50" charset="-128"/>
                <a:ea typeface="メイリオ" panose="020B0604030504040204" pitchFamily="50" charset="-128"/>
              </a:rPr>
              <a:t>use case</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665607FD-6D19-4CC3-82E2-D335AD89CD69}"/>
              </a:ext>
            </a:extLst>
          </p:cNvPr>
          <p:cNvSpPr txBox="1">
            <a:spLocks/>
          </p:cNvSpPr>
          <p:nvPr/>
        </p:nvSpPr>
        <p:spPr>
          <a:xfrm>
            <a:off x="987294" y="3016660"/>
            <a:ext cx="3819525" cy="278860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Arial" panose="020B0604020202020204" pitchFamily="34" charset="0"/>
              <a:buChar char="•"/>
            </a:pPr>
            <a:r>
              <a:rPr lang="ja-JP" altLang="en-US" sz="1600" kern="0" dirty="0">
                <a:solidFill>
                  <a:schemeClr val="bg2"/>
                </a:solidFill>
                <a:latin typeface="メイリオ" panose="020B0604030504040204" pitchFamily="50" charset="-128"/>
                <a:ea typeface="メイリオ" panose="020B0604030504040204" pitchFamily="50" charset="-128"/>
              </a:rPr>
              <a:t>The message is not persistent</a:t>
            </a:r>
            <a:endParaRPr lang="en-US" altLang="ja-JP" sz="1600" kern="0" dirty="0">
              <a:solidFill>
                <a:schemeClr val="bg2"/>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kern="0" dirty="0">
                <a:solidFill>
                  <a:schemeClr val="bg2"/>
                </a:solidFill>
                <a:latin typeface="メイリオ" panose="020B0604030504040204" pitchFamily="50" charset="-128"/>
                <a:ea typeface="メイリオ" panose="020B0604030504040204" pitchFamily="50" charset="-128"/>
              </a:rPr>
              <a:t>Push-type </a:t>
            </a:r>
            <a:r>
              <a:rPr lang="ja-JP" altLang="en-US" sz="1600" kern="0" dirty="0">
                <a:solidFill>
                  <a:schemeClr val="bg2"/>
                </a:solidFill>
                <a:latin typeface="メイリオ" panose="020B0604030504040204" pitchFamily="50" charset="-128"/>
                <a:ea typeface="メイリオ" panose="020B0604030504040204" pitchFamily="50" charset="-128"/>
              </a:rPr>
              <a:t>delivery method</a:t>
            </a:r>
            <a:endParaRPr lang="en-US" altLang="ja-JP" sz="1600" kern="0" dirty="0">
              <a:solidFill>
                <a:schemeClr val="bg2"/>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kern="0" dirty="0">
                <a:solidFill>
                  <a:schemeClr val="bg2"/>
                </a:solidFill>
                <a:latin typeface="メイリオ" panose="020B0604030504040204" pitchFamily="50" charset="-128"/>
                <a:ea typeface="メイリオ" panose="020B0604030504040204" pitchFamily="50" charset="-128"/>
              </a:rPr>
              <a:t>Published by producers</a:t>
            </a:r>
            <a:endParaRPr lang="en-US" altLang="ja-JP" kern="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600" kern="0" dirty="0">
                <a:latin typeface="メイリオ" panose="020B0604030504040204" pitchFamily="50" charset="-128"/>
                <a:ea typeface="メイリオ" panose="020B0604030504040204" pitchFamily="50" charset="-128"/>
              </a:rPr>
              <a:t>Consumer</a:t>
            </a:r>
            <a:r>
              <a:rPr lang="en-US" altLang="ja-JP" sz="1600" kern="0" dirty="0">
                <a:latin typeface="メイリオ" panose="020B0604030504040204" pitchFamily="50" charset="-128"/>
                <a:ea typeface="メイリオ" panose="020B0604030504040204" pitchFamily="50" charset="-128"/>
              </a:rPr>
              <a:t>s</a:t>
            </a:r>
            <a:r>
              <a:rPr lang="ja-JP" altLang="en-US" sz="1600" kern="0" dirty="0">
                <a:latin typeface="メイリオ" panose="020B0604030504040204" pitchFamily="50" charset="-128"/>
                <a:ea typeface="メイリオ" panose="020B0604030504040204" pitchFamily="50" charset="-128"/>
              </a:rPr>
              <a:t> </a:t>
            </a:r>
            <a:r>
              <a:rPr lang="en-US" altLang="ja-JP" sz="1600" kern="0" dirty="0">
                <a:latin typeface="メイリオ" panose="020B0604030504040204" pitchFamily="50" charset="-128"/>
                <a:ea typeface="メイリオ" panose="020B0604030504040204" pitchFamily="50" charset="-128"/>
              </a:rPr>
              <a:t>is sent messages.</a:t>
            </a:r>
          </a:p>
        </p:txBody>
      </p:sp>
      <p:sp>
        <p:nvSpPr>
          <p:cNvPr id="7" name="コンテンツ プレースホルダー 2">
            <a:extLst>
              <a:ext uri="{FF2B5EF4-FFF2-40B4-BE49-F238E27FC236}">
                <a16:creationId xmlns:a16="http://schemas.microsoft.com/office/drawing/2014/main" id="{E303A0F4-46BB-4FCB-BEB4-A0A720A404F6}"/>
              </a:ext>
            </a:extLst>
          </p:cNvPr>
          <p:cNvSpPr txBox="1">
            <a:spLocks/>
          </p:cNvSpPr>
          <p:nvPr/>
        </p:nvSpPr>
        <p:spPr bwMode="auto">
          <a:xfrm>
            <a:off x="989459" y="2142904"/>
            <a:ext cx="381642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SNS</a:t>
            </a:r>
          </a:p>
        </p:txBody>
      </p:sp>
      <p:sp>
        <p:nvSpPr>
          <p:cNvPr id="8" name="コンテンツ プレースホルダー 2">
            <a:extLst>
              <a:ext uri="{FF2B5EF4-FFF2-40B4-BE49-F238E27FC236}">
                <a16:creationId xmlns:a16="http://schemas.microsoft.com/office/drawing/2014/main" id="{B8396B80-50A9-41B5-A8D8-3B7296947AC4}"/>
              </a:ext>
            </a:extLst>
          </p:cNvPr>
          <p:cNvSpPr txBox="1">
            <a:spLocks/>
          </p:cNvSpPr>
          <p:nvPr/>
        </p:nvSpPr>
        <p:spPr>
          <a:xfrm>
            <a:off x="5021907" y="3016660"/>
            <a:ext cx="3819525" cy="278860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Arial" panose="020B0604020202020204" pitchFamily="34" charset="0"/>
              <a:buChar char="•"/>
            </a:pPr>
            <a:r>
              <a:rPr lang="en-US" altLang="ja-JP" kern="0" dirty="0">
                <a:solidFill>
                  <a:schemeClr val="bg2"/>
                </a:solidFill>
                <a:latin typeface="メイリオ" panose="020B0604030504040204" pitchFamily="50" charset="-128"/>
                <a:ea typeface="メイリオ" panose="020B0604030504040204" pitchFamily="50" charset="-128"/>
              </a:rPr>
              <a:t>The message is persistent</a:t>
            </a:r>
          </a:p>
          <a:p>
            <a:pPr marL="285750" indent="-285750">
              <a:buFont typeface="Arial" panose="020B0604020202020204" pitchFamily="34" charset="0"/>
              <a:buChar char="•"/>
            </a:pPr>
            <a:r>
              <a:rPr lang="en-US" altLang="ja-JP" kern="0" dirty="0">
                <a:solidFill>
                  <a:schemeClr val="bg2"/>
                </a:solidFill>
                <a:latin typeface="メイリオ" panose="020B0604030504040204" pitchFamily="50" charset="-128"/>
                <a:ea typeface="メイリオ" panose="020B0604030504040204" pitchFamily="50" charset="-128"/>
              </a:rPr>
              <a:t>Push type / polling type delivery method</a:t>
            </a:r>
          </a:p>
          <a:p>
            <a:pPr marL="285750" indent="-285750">
              <a:buFont typeface="Arial" panose="020B0604020202020204" pitchFamily="34" charset="0"/>
              <a:buChar char="•"/>
            </a:pPr>
            <a:r>
              <a:rPr lang="en-US" altLang="ja-JP" kern="0" dirty="0">
                <a:solidFill>
                  <a:schemeClr val="bg2"/>
                </a:solidFill>
                <a:latin typeface="メイリオ" panose="020B0604030504040204" pitchFamily="50" charset="-128"/>
                <a:ea typeface="メイリオ" panose="020B0604030504040204" pitchFamily="50" charset="-128"/>
              </a:rPr>
              <a:t>Producer accumulates messages in queue</a:t>
            </a:r>
          </a:p>
          <a:p>
            <a:pPr marL="285750" indent="-285750">
              <a:buFont typeface="Arial" panose="020B0604020202020204" pitchFamily="34" charset="0"/>
              <a:buChar char="•"/>
            </a:pPr>
            <a:r>
              <a:rPr lang="en-US" altLang="ja-JP" kern="0" dirty="0">
                <a:solidFill>
                  <a:schemeClr val="bg2"/>
                </a:solidFill>
                <a:latin typeface="メイリオ" panose="020B0604030504040204" pitchFamily="50" charset="-128"/>
                <a:ea typeface="メイリオ" panose="020B0604030504040204" pitchFamily="50" charset="-128"/>
              </a:rPr>
              <a:t>Consumer gets message from queue</a:t>
            </a:r>
          </a:p>
        </p:txBody>
      </p:sp>
      <p:sp>
        <p:nvSpPr>
          <p:cNvPr id="9" name="コンテンツ プレースホルダー 2">
            <a:extLst>
              <a:ext uri="{FF2B5EF4-FFF2-40B4-BE49-F238E27FC236}">
                <a16:creationId xmlns:a16="http://schemas.microsoft.com/office/drawing/2014/main" id="{710CA140-243A-48B5-B966-980B5EC9F3E0}"/>
              </a:ext>
            </a:extLst>
          </p:cNvPr>
          <p:cNvSpPr txBox="1">
            <a:spLocks/>
          </p:cNvSpPr>
          <p:nvPr/>
        </p:nvSpPr>
        <p:spPr bwMode="auto">
          <a:xfrm>
            <a:off x="5024072" y="2142904"/>
            <a:ext cx="3816424"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SQS</a:t>
            </a:r>
          </a:p>
        </p:txBody>
      </p:sp>
    </p:spTree>
    <p:extLst>
      <p:ext uri="{BB962C8B-B14F-4D97-AF65-F5344CB8AC3E}">
        <p14:creationId xmlns:p14="http://schemas.microsoft.com/office/powerpoint/2010/main" val="2146438313"/>
      </p:ext>
    </p:extLst>
  </p:cSld>
  <p:clrMapOvr>
    <a:masterClrMapping/>
  </p:clrMapOvr>
  <mc:AlternateContent xmlns:mc="http://schemas.openxmlformats.org/markup-compatibility/2006" xmlns:p14="http://schemas.microsoft.com/office/powerpoint/2010/main">
    <mc:Choice Requires="p14">
      <p:transition spd="slow" p14:dur="2000" advTm="52456"/>
    </mc:Choice>
    <mc:Fallback xmlns="">
      <p:transition spd="slow" advTm="52456"/>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SNS features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247317"/>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Leading </a:t>
            </a:r>
            <a:r>
              <a:rPr lang="en-US" altLang="ja-JP" dirty="0">
                <a:latin typeface="メイリオ" panose="020B0604030504040204" pitchFamily="50" charset="-128"/>
                <a:ea typeface="メイリオ" panose="020B0604030504040204" pitchFamily="50" charset="-128"/>
              </a:rPr>
              <a:t>manufacturing </a:t>
            </a:r>
            <a:r>
              <a:rPr lang="ja-JP" altLang="en-US" dirty="0">
                <a:latin typeface="メイリオ" panose="020B0604030504040204" pitchFamily="50" charset="-128"/>
                <a:ea typeface="メイリオ" panose="020B0604030504040204" pitchFamily="50" charset="-128"/>
              </a:rPr>
              <a:t>compan</a:t>
            </a:r>
            <a:r>
              <a:rPr lang="en-US" altLang="ja-JP" dirty="0">
                <a:latin typeface="メイリオ" panose="020B0604030504040204" pitchFamily="50" charset="-128"/>
                <a:ea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is</a:t>
            </a:r>
            <a:r>
              <a:rPr lang="ja-JP" altLang="en-US" dirty="0">
                <a:latin typeface="メイリオ" panose="020B0604030504040204" pitchFamily="50" charset="-128"/>
                <a:ea typeface="メイリオ" panose="020B0604030504040204" pitchFamily="50" charset="-128"/>
              </a:rPr>
              <a:t> building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using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This application needs the ability to perform back-end processing by notifying other applications. As a solution architect, you are considering a notification scheme.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are the notification protocols supported by </a:t>
            </a:r>
            <a:r>
              <a:rPr lang="en-US" altLang="ja-JP" dirty="0">
                <a:latin typeface="メイリオ" panose="020B0604030504040204" pitchFamily="50" charset="-128"/>
                <a:ea typeface="メイリオ" panose="020B0604030504040204" pitchFamily="50" charset="-128"/>
              </a:rPr>
              <a:t>Amazon SNS?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three)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SSH</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FTP</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SMS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HTTPS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Email</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MQ</a:t>
            </a:r>
          </a:p>
        </p:txBody>
      </p:sp>
    </p:spTree>
    <p:extLst>
      <p:ext uri="{BB962C8B-B14F-4D97-AF65-F5344CB8AC3E}">
        <p14:creationId xmlns:p14="http://schemas.microsoft.com/office/powerpoint/2010/main" val="173468658"/>
      </p:ext>
    </p:extLst>
  </p:cSld>
  <p:clrMapOvr>
    <a:masterClrMapping/>
  </p:clrMapOvr>
  <mc:AlternateContent xmlns:mc="http://schemas.openxmlformats.org/markup-compatibility/2006" xmlns:p14="http://schemas.microsoft.com/office/powerpoint/2010/main">
    <mc:Choice Requires="p14">
      <p:transition spd="slow" p14:dur="2000" advTm="11496"/>
    </mc:Choice>
    <mc:Fallback xmlns="">
      <p:transition spd="slow" advTm="11496"/>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ja-JP" altLang="en-US" sz="3000" dirty="0">
                <a:latin typeface="メイリオ" panose="020B0604030504040204" pitchFamily="50" charset="-128"/>
                <a:ea typeface="メイリオ" panose="020B0604030504040204" pitchFamily="50" charset="-128"/>
              </a:rPr>
              <a:t>Features of </a:t>
            </a:r>
            <a:r>
              <a:rPr lang="en-US" altLang="ja-JP" sz="3000" dirty="0">
                <a:latin typeface="メイリオ" panose="020B0604030504040204" pitchFamily="50" charset="-128"/>
                <a:ea typeface="メイリオ" panose="020B0604030504040204" pitchFamily="50" charset="-128"/>
              </a:rPr>
              <a:t>SNS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SNS can be used for loosely coupled architecture by linking with various AWS services and setting notifications.</a:t>
            </a:r>
          </a:p>
        </p:txBody>
      </p:sp>
      <p:sp>
        <p:nvSpPr>
          <p:cNvPr id="12" name="正方形/長方形 11">
            <a:extLst>
              <a:ext uri="{FF2B5EF4-FFF2-40B4-BE49-F238E27FC236}">
                <a16:creationId xmlns:a16="http://schemas.microsoft.com/office/drawing/2014/main" id="{A45763A3-3837-455C-B074-3453A7006AFB}"/>
              </a:ext>
            </a:extLst>
          </p:cNvPr>
          <p:cNvSpPr/>
          <p:nvPr/>
        </p:nvSpPr>
        <p:spPr>
          <a:xfrm>
            <a:off x="1747995" y="2534486"/>
            <a:ext cx="6408712" cy="2135200"/>
          </a:xfrm>
          <a:prstGeom prst="rect">
            <a:avLst/>
          </a:prstGeom>
        </p:spPr>
        <p:txBody>
          <a:bodyPr wrap="square">
            <a:spAutoFit/>
          </a:bodyPr>
          <a:lstStyle/>
          <a:p>
            <a:pPr marL="285750" indent="-285750">
              <a:lnSpc>
                <a:spcPct val="150000"/>
              </a:lnSpc>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Single-issue message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Message communication order is not guaranteed</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Irrevocable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Retry by delivery policy</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Message size up to </a:t>
            </a:r>
            <a:r>
              <a:rPr lang="en-US" altLang="ja-JP" sz="1800" dirty="0">
                <a:latin typeface="メイリオ" panose="020B0604030504040204" pitchFamily="50" charset="-128"/>
                <a:ea typeface="メイリオ" panose="020B0604030504040204" pitchFamily="50" charset="-128"/>
              </a:rPr>
              <a:t>256KB</a:t>
            </a:r>
          </a:p>
        </p:txBody>
      </p:sp>
    </p:spTree>
    <p:extLst>
      <p:ext uri="{BB962C8B-B14F-4D97-AF65-F5344CB8AC3E}">
        <p14:creationId xmlns:p14="http://schemas.microsoft.com/office/powerpoint/2010/main" val="1091978349"/>
      </p:ext>
    </p:extLst>
  </p:cSld>
  <p:clrMapOvr>
    <a:masterClrMapping/>
  </p:clrMapOvr>
  <mc:AlternateContent xmlns:mc="http://schemas.openxmlformats.org/markup-compatibility/2006" xmlns:p14="http://schemas.microsoft.com/office/powerpoint/2010/main">
    <mc:Choice Requires="p14">
      <p:transition spd="slow" p14:dur="2000" advTm="40178"/>
    </mc:Choice>
    <mc:Fallback xmlns="">
      <p:transition spd="slow" advTm="40178"/>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ja-JP" altLang="en-US" sz="3000" dirty="0">
                <a:latin typeface="メイリオ" panose="020B0604030504040204" pitchFamily="50" charset="-128"/>
                <a:ea typeface="メイリオ" panose="020B0604030504040204" pitchFamily="50" charset="-128"/>
              </a:rPr>
              <a:t>Features of </a:t>
            </a:r>
            <a:r>
              <a:rPr lang="en-US" altLang="ja-JP" sz="3000" dirty="0">
                <a:latin typeface="メイリオ" panose="020B0604030504040204" pitchFamily="50" charset="-128"/>
                <a:ea typeface="メイリオ" panose="020B0604030504040204" pitchFamily="50" charset="-128"/>
              </a:rPr>
              <a:t>SNS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SNS </a:t>
            </a:r>
            <a:r>
              <a:rPr lang="ja-JP" altLang="en-US" sz="2400" dirty="0">
                <a:solidFill>
                  <a:srgbClr val="002060"/>
                </a:solidFill>
                <a:latin typeface="メイリオ" panose="020B0604030504040204" pitchFamily="50" charset="-128"/>
                <a:ea typeface="メイリオ" panose="020B0604030504040204" pitchFamily="50" charset="-128"/>
              </a:rPr>
              <a:t>use</a:t>
            </a:r>
            <a:r>
              <a:rPr lang="en-US" altLang="ja-JP" sz="2400" dirty="0">
                <a:solidFill>
                  <a:srgbClr val="002060"/>
                </a:solidFill>
                <a:latin typeface="メイリオ" panose="020B0604030504040204" pitchFamily="50" charset="-128"/>
                <a:ea typeface="メイリオ" panose="020B0604030504040204" pitchFamily="50" charset="-128"/>
              </a:rPr>
              <a:t>s</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HTTP/HTTPS/JSON </a:t>
            </a:r>
            <a:r>
              <a:rPr lang="ja-JP" altLang="en-US" sz="2400" dirty="0">
                <a:solidFill>
                  <a:srgbClr val="002060"/>
                </a:solidFill>
                <a:latin typeface="メイリオ" panose="020B0604030504040204" pitchFamily="50" charset="-128"/>
                <a:ea typeface="メイリオ" panose="020B0604030504040204" pitchFamily="50" charset="-128"/>
              </a:rPr>
              <a:t>format messages as follows.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A45763A3-3837-455C-B074-3453A7006AFB}"/>
              </a:ext>
            </a:extLst>
          </p:cNvPr>
          <p:cNvSpPr/>
          <p:nvPr/>
        </p:nvSpPr>
        <p:spPr>
          <a:xfrm>
            <a:off x="1107699" y="2204864"/>
            <a:ext cx="7905328" cy="2550698"/>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HTTP/HTTPS </a:t>
            </a:r>
            <a:r>
              <a:rPr lang="ja-JP" altLang="en-US" sz="1800" dirty="0">
                <a:latin typeface="メイリオ" panose="020B0604030504040204" pitchFamily="50" charset="-128"/>
                <a:ea typeface="メイリオ" panose="020B0604030504040204" pitchFamily="50" charset="-128"/>
              </a:rPr>
              <a:t>Headers</a:t>
            </a: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HTTP/HTTPS </a:t>
            </a:r>
            <a:r>
              <a:rPr lang="ja-JP" altLang="en-US" sz="1800" dirty="0">
                <a:latin typeface="メイリオ" panose="020B0604030504040204" pitchFamily="50" charset="-128"/>
                <a:ea typeface="メイリオ" panose="020B0604030504040204" pitchFamily="50" charset="-128"/>
              </a:rPr>
              <a:t>reception registration confirmation in </a:t>
            </a:r>
            <a:r>
              <a:rPr lang="en-US" altLang="ja-JP" sz="1800" dirty="0">
                <a:latin typeface="メイリオ" panose="020B0604030504040204" pitchFamily="50" charset="-128"/>
                <a:ea typeface="メイリオ" panose="020B0604030504040204" pitchFamily="50" charset="-128"/>
              </a:rPr>
              <a:t>JSON </a:t>
            </a:r>
            <a:r>
              <a:rPr lang="ja-JP" altLang="en-US" sz="1800" dirty="0">
                <a:latin typeface="メイリオ" panose="020B0604030504040204" pitchFamily="50" charset="-128"/>
                <a:ea typeface="メイリオ" panose="020B0604030504040204" pitchFamily="50" charset="-128"/>
              </a:rPr>
              <a:t>format</a:t>
            </a: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HTTP/HTTPS </a:t>
            </a:r>
            <a:r>
              <a:rPr lang="ja-JP" altLang="en-US" sz="1800" dirty="0">
                <a:latin typeface="メイリオ" panose="020B0604030504040204" pitchFamily="50" charset="-128"/>
                <a:ea typeface="メイリオ" panose="020B0604030504040204" pitchFamily="50" charset="-128"/>
              </a:rPr>
              <a:t>notification in </a:t>
            </a:r>
            <a:r>
              <a:rPr lang="en-US" altLang="ja-JP" sz="1800" dirty="0">
                <a:latin typeface="メイリオ" panose="020B0604030504040204" pitchFamily="50" charset="-128"/>
                <a:ea typeface="メイリオ" panose="020B0604030504040204" pitchFamily="50" charset="-128"/>
              </a:rPr>
              <a:t>JSON </a:t>
            </a:r>
            <a:r>
              <a:rPr lang="ja-JP" altLang="en-US" sz="1800" dirty="0">
                <a:latin typeface="メイリオ" panose="020B0604030504040204" pitchFamily="50" charset="-128"/>
                <a:ea typeface="メイリオ" panose="020B0604030504040204" pitchFamily="50" charset="-128"/>
              </a:rPr>
              <a:t>format</a:t>
            </a:r>
          </a:p>
          <a:p>
            <a:pPr marL="285750" indent="-285750">
              <a:lnSpc>
                <a:spcPct val="150000"/>
              </a:lnSpc>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Unregistered </a:t>
            </a:r>
            <a:r>
              <a:rPr lang="en-US" altLang="ja-JP" sz="1800" dirty="0">
                <a:latin typeface="メイリオ" panose="020B0604030504040204" pitchFamily="50" charset="-128"/>
                <a:ea typeface="メイリオ" panose="020B0604030504040204" pitchFamily="50" charset="-128"/>
              </a:rPr>
              <a:t>HTTP/HTTPS </a:t>
            </a:r>
            <a:r>
              <a:rPr lang="ja-JP" altLang="en-US" sz="1800" dirty="0">
                <a:latin typeface="メイリオ" panose="020B0604030504040204" pitchFamily="50" charset="-128"/>
                <a:ea typeface="メイリオ" panose="020B0604030504040204" pitchFamily="50" charset="-128"/>
              </a:rPr>
              <a:t>reception in </a:t>
            </a:r>
            <a:r>
              <a:rPr lang="en-US" altLang="ja-JP" sz="1800" dirty="0">
                <a:latin typeface="メイリオ" panose="020B0604030504040204" pitchFamily="50" charset="-128"/>
                <a:ea typeface="メイリオ" panose="020B0604030504040204" pitchFamily="50" charset="-128"/>
              </a:rPr>
              <a:t>JSON </a:t>
            </a:r>
            <a:r>
              <a:rPr lang="ja-JP" altLang="en-US" sz="1800" dirty="0">
                <a:latin typeface="メイリオ" panose="020B0604030504040204" pitchFamily="50" charset="-128"/>
                <a:ea typeface="メイリオ" panose="020B0604030504040204" pitchFamily="50" charset="-128"/>
              </a:rPr>
              <a:t>format</a:t>
            </a:r>
          </a:p>
          <a:p>
            <a:pPr marL="285750" indent="-285750">
              <a:lnSpc>
                <a:spcPct val="150000"/>
              </a:lnSpc>
              <a:buFont typeface="Wingdings" panose="05000000000000000000" pitchFamily="2" charset="2"/>
              <a:buChar char="p"/>
            </a:pPr>
            <a:r>
              <a:rPr lang="en-US" altLang="ja-JP" sz="1800" dirty="0" err="1">
                <a:latin typeface="メイリオ" panose="020B0604030504040204" pitchFamily="50" charset="-128"/>
                <a:ea typeface="メイリオ" panose="020B0604030504040204" pitchFamily="50" charset="-128"/>
              </a:rPr>
              <a:t>SetSubscriptionAttributes </a:t>
            </a:r>
            <a:r>
              <a:rPr lang="ja-JP" altLang="en-US" sz="1800" dirty="0">
                <a:latin typeface="メイリオ" panose="020B0604030504040204" pitchFamily="50" charset="-128"/>
                <a:ea typeface="メイリオ" panose="020B0604030504040204" pitchFamily="50" charset="-128"/>
              </a:rPr>
              <a:t>Delivery Policy </a:t>
            </a:r>
            <a:r>
              <a:rPr lang="en-US" altLang="ja-JP" sz="1800" dirty="0">
                <a:latin typeface="メイリオ" panose="020B0604030504040204" pitchFamily="50" charset="-128"/>
                <a:ea typeface="メイリオ" panose="020B0604030504040204" pitchFamily="50" charset="-128"/>
              </a:rPr>
              <a:t>in JSON </a:t>
            </a:r>
            <a:r>
              <a:rPr lang="ja-JP" altLang="en-US" sz="1800" dirty="0">
                <a:latin typeface="メイリオ" panose="020B0604030504040204" pitchFamily="50" charset="-128"/>
                <a:ea typeface="メイリオ" panose="020B0604030504040204" pitchFamily="50" charset="-128"/>
              </a:rPr>
              <a:t>Format</a:t>
            </a:r>
          </a:p>
          <a:p>
            <a:pPr marL="285750" indent="-285750">
              <a:lnSpc>
                <a:spcPct val="150000"/>
              </a:lnSpc>
              <a:buFont typeface="Wingdings" panose="05000000000000000000" pitchFamily="2" charset="2"/>
              <a:buChar char="p"/>
            </a:pPr>
            <a:r>
              <a:rPr lang="en-US" altLang="ja-JP" sz="1800" dirty="0" err="1">
                <a:latin typeface="メイリオ" panose="020B0604030504040204" pitchFamily="50" charset="-128"/>
                <a:ea typeface="メイリオ" panose="020B0604030504040204" pitchFamily="50" charset="-128"/>
              </a:rPr>
              <a:t>SetTopicAttributes </a:t>
            </a:r>
            <a:r>
              <a:rPr lang="ja-JP" altLang="en-US" sz="1800" dirty="0">
                <a:latin typeface="メイリオ" panose="020B0604030504040204" pitchFamily="50" charset="-128"/>
                <a:ea typeface="メイリオ" panose="020B0604030504040204" pitchFamily="50" charset="-128"/>
              </a:rPr>
              <a:t>Delivery Policy </a:t>
            </a:r>
            <a:r>
              <a:rPr lang="en-US" altLang="ja-JP" sz="1800" dirty="0">
                <a:latin typeface="メイリオ" panose="020B0604030504040204" pitchFamily="50" charset="-128"/>
                <a:ea typeface="メイリオ" panose="020B0604030504040204" pitchFamily="50" charset="-128"/>
              </a:rPr>
              <a:t>in JSON </a:t>
            </a:r>
            <a:r>
              <a:rPr lang="ja-JP" altLang="en-US" sz="1800" dirty="0">
                <a:latin typeface="メイリオ" panose="020B0604030504040204" pitchFamily="50" charset="-128"/>
                <a:ea typeface="メイリオ" panose="020B0604030504040204" pitchFamily="50" charset="-128"/>
              </a:rPr>
              <a:t>format</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11180201"/>
      </p:ext>
    </p:extLst>
  </p:cSld>
  <p:clrMapOvr>
    <a:masterClrMapping/>
  </p:clrMapOvr>
  <mc:AlternateContent xmlns:mc="http://schemas.openxmlformats.org/markup-compatibility/2006" xmlns:p14="http://schemas.microsoft.com/office/powerpoint/2010/main">
    <mc:Choice Requires="p14">
      <p:transition spd="slow" p14:dur="2000" advTm="10705"/>
    </mc:Choice>
    <mc:Fallback xmlns="">
      <p:transition spd="slow" advTm="10705"/>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SNS </a:t>
            </a:r>
            <a:r>
              <a:rPr lang="ja-JP" altLang="en-US" sz="3000" dirty="0">
                <a:latin typeface="メイリオ" panose="020B0604030504040204" pitchFamily="50" charset="-128"/>
                <a:ea typeface="メイリオ" panose="020B0604030504040204" pitchFamily="50" charset="-128"/>
              </a:rPr>
              <a:t>collaboration</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SNS can be used for loosely coupled architecture by linking with various AWS services and setting notifications.</a:t>
            </a:r>
          </a:p>
        </p:txBody>
      </p:sp>
      <p:sp>
        <p:nvSpPr>
          <p:cNvPr id="12" name="正方形/長方形 11">
            <a:extLst>
              <a:ext uri="{FF2B5EF4-FFF2-40B4-BE49-F238E27FC236}">
                <a16:creationId xmlns:a16="http://schemas.microsoft.com/office/drawing/2014/main" id="{A45763A3-3837-455C-B074-3453A7006AFB}"/>
              </a:ext>
            </a:extLst>
          </p:cNvPr>
          <p:cNvSpPr/>
          <p:nvPr/>
        </p:nvSpPr>
        <p:spPr>
          <a:xfrm>
            <a:off x="1358289" y="2348880"/>
            <a:ext cx="8547711" cy="3381695"/>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Amazon CloudWatch</a:t>
            </a:r>
            <a:r>
              <a:rPr lang="ja-JP" altLang="en-US" sz="1800" dirty="0">
                <a:latin typeface="メイリオ" panose="020B0604030504040204" pitchFamily="50" charset="-128"/>
                <a:ea typeface="メイリオ" panose="020B0604030504040204" pitchFamily="50" charset="-128"/>
              </a:rPr>
              <a:t>: </a:t>
            </a:r>
            <a:r>
              <a:rPr lang="en-US" altLang="ja-JP" sz="1800" dirty="0">
                <a:latin typeface="メイリオ" panose="020B0604030504040204" pitchFamily="50" charset="-128"/>
                <a:ea typeface="メイリオ" panose="020B0604030504040204" pitchFamily="50" charset="-128"/>
              </a:rPr>
              <a:t>Billing Alert </a:t>
            </a:r>
            <a:r>
              <a:rPr lang="ja-JP" altLang="en-US" sz="1800" dirty="0">
                <a:latin typeface="メイリオ" panose="020B0604030504040204" pitchFamily="50" charset="-128"/>
                <a:ea typeface="メイリオ" panose="020B0604030504040204" pitchFamily="50" charset="-128"/>
              </a:rPr>
              <a:t>notifications</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Amazon SES</a:t>
            </a:r>
            <a:r>
              <a:rPr lang="ja-JP" altLang="en-US" sz="1800" dirty="0">
                <a:latin typeface="メイリオ" panose="020B0604030504040204" pitchFamily="50" charset="-128"/>
                <a:ea typeface="メイリオ" panose="020B0604030504040204" pitchFamily="50" charset="-128"/>
              </a:rPr>
              <a:t>: </a:t>
            </a:r>
            <a:r>
              <a:rPr lang="en-US" altLang="ja-JP" sz="1800" dirty="0">
                <a:latin typeface="メイリオ" panose="020B0604030504040204" pitchFamily="50" charset="-128"/>
                <a:ea typeface="メイリオ" panose="020B0604030504040204" pitchFamily="50" charset="-128"/>
              </a:rPr>
              <a:t>Bounce/Complaint </a:t>
            </a:r>
            <a:r>
              <a:rPr lang="ja-JP" altLang="en-US" sz="1800" dirty="0">
                <a:latin typeface="メイリオ" panose="020B0604030504040204" pitchFamily="50" charset="-128"/>
                <a:ea typeface="メイリオ" panose="020B0604030504040204" pitchFamily="50" charset="-128"/>
              </a:rPr>
              <a:t>Feedback Notification</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Amazon SQS</a:t>
            </a:r>
            <a:r>
              <a:rPr lang="ja-JP" altLang="en-US" sz="1800" dirty="0">
                <a:latin typeface="メイリオ" panose="020B0604030504040204" pitchFamily="50" charset="-128"/>
                <a:ea typeface="メイリオ" panose="020B0604030504040204" pitchFamily="50" charset="-128"/>
              </a:rPr>
              <a:t>: Queueing and processing via </a:t>
            </a:r>
            <a:r>
              <a:rPr lang="en-US" altLang="ja-JP" sz="1800" dirty="0">
                <a:latin typeface="メイリオ" panose="020B0604030504040204" pitchFamily="50" charset="-128"/>
                <a:ea typeface="メイリオ" panose="020B0604030504040204" pitchFamily="50" charset="-128"/>
              </a:rPr>
              <a:t>SNS </a:t>
            </a:r>
            <a:r>
              <a:rPr lang="ja-JP" altLang="en-US" sz="1800" dirty="0">
                <a:latin typeface="メイリオ" panose="020B0604030504040204" pitchFamily="50" charset="-128"/>
                <a:ea typeface="メイリオ" panose="020B0604030504040204" pitchFamily="50" charset="-128"/>
              </a:rPr>
              <a:t>notifications</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Amazon S3</a:t>
            </a:r>
            <a:r>
              <a:rPr lang="ja-JP" altLang="en-US" sz="1800" dirty="0">
                <a:latin typeface="メイリオ" panose="020B0604030504040204" pitchFamily="50" charset="-128"/>
                <a:ea typeface="メイリオ" panose="020B0604030504040204" pitchFamily="50" charset="-128"/>
              </a:rPr>
              <a:t>: Notification when a file is uploaded</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Amazon Elastic Transcoder</a:t>
            </a:r>
            <a:r>
              <a:rPr lang="ja-JP" altLang="en-US" sz="1800" dirty="0">
                <a:latin typeface="メイリオ" panose="020B0604030504040204" pitchFamily="50" charset="-128"/>
                <a:ea typeface="メイリオ" panose="020B0604030504040204" pitchFamily="50" charset="-128"/>
              </a:rPr>
              <a:t>: notification of video conversion process completion/failure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AWS Lambda</a:t>
            </a:r>
            <a:r>
              <a:rPr lang="ja-JP" altLang="en-US" sz="1800" dirty="0">
                <a:latin typeface="メイリオ" panose="020B0604030504040204" pitchFamily="50" charset="-128"/>
                <a:ea typeface="メイリオ" panose="020B0604030504040204" pitchFamily="50" charset="-128"/>
              </a:rPr>
              <a:t>: launching processes triggered by </a:t>
            </a:r>
            <a:r>
              <a:rPr lang="en-US" altLang="ja-JP" sz="1800" dirty="0">
                <a:latin typeface="メイリオ" panose="020B0604030504040204" pitchFamily="50" charset="-128"/>
                <a:ea typeface="メイリオ" panose="020B0604030504040204" pitchFamily="50" charset="-128"/>
              </a:rPr>
              <a:t>SNS.</a:t>
            </a:r>
          </a:p>
          <a:p>
            <a:pPr marL="285750" indent="-285750">
              <a:lnSpc>
                <a:spcPct val="150000"/>
              </a:lnSpc>
              <a:buFont typeface="Wingdings" panose="05000000000000000000" pitchFamily="2" charset="2"/>
              <a:buChar char="p"/>
            </a:pPr>
            <a:endParaRPr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4911075"/>
      </p:ext>
    </p:extLst>
  </p:cSld>
  <p:clrMapOvr>
    <a:masterClrMapping/>
  </p:clrMapOvr>
  <mc:AlternateContent xmlns:mc="http://schemas.openxmlformats.org/markup-compatibility/2006" xmlns:p14="http://schemas.microsoft.com/office/powerpoint/2010/main">
    <mc:Choice Requires="p14">
      <p:transition spd="slow" p14:dur="2000" advTm="88720"/>
    </mc:Choice>
    <mc:Fallback xmlns="">
      <p:transition spd="slow" advTm="88720"/>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SNS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770537"/>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Leading </a:t>
            </a:r>
            <a:r>
              <a:rPr lang="en-US" altLang="ja-JP" dirty="0">
                <a:latin typeface="メイリオ" panose="020B0604030504040204" pitchFamily="50" charset="-128"/>
                <a:ea typeface="メイリオ" panose="020B0604030504040204" pitchFamily="50" charset="-128"/>
              </a:rPr>
              <a:t>manufacturing </a:t>
            </a:r>
            <a:r>
              <a:rPr lang="ja-JP" altLang="en-US" dirty="0">
                <a:latin typeface="メイリオ" panose="020B0604030504040204" pitchFamily="50" charset="-128"/>
                <a:ea typeface="メイリオ" panose="020B0604030504040204" pitchFamily="50" charset="-128"/>
              </a:rPr>
              <a:t>compan</a:t>
            </a:r>
            <a:r>
              <a:rPr lang="en-US" altLang="ja-JP" dirty="0">
                <a:latin typeface="メイリオ" panose="020B0604030504040204" pitchFamily="50" charset="-128"/>
                <a:ea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is</a:t>
            </a:r>
            <a:r>
              <a:rPr lang="ja-JP" altLang="en-US">
                <a:latin typeface="メイリオ" panose="020B0604030504040204" pitchFamily="50" charset="-128"/>
                <a:ea typeface="メイリオ" panose="020B0604030504040204" pitchFamily="50" charset="-128"/>
              </a:rPr>
              <a:t> building </a:t>
            </a:r>
            <a:r>
              <a:rPr lang="en-US" altLang="ja-JP">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using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This application needs the ability to perform back-end processing by notifying other applications. This notification is handled by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 which performs the back-end processing, reaching a peak of about </a:t>
            </a:r>
            <a:r>
              <a:rPr lang="en-US" altLang="ja-JP" dirty="0">
                <a:latin typeface="メイリオ" panose="020B0604030504040204" pitchFamily="50" charset="-128"/>
                <a:ea typeface="メイリオ" panose="020B0604030504040204" pitchFamily="50" charset="-128"/>
              </a:rPr>
              <a:t>5000 </a:t>
            </a:r>
            <a:r>
              <a:rPr lang="ja-JP" altLang="en-US" dirty="0">
                <a:latin typeface="メイリオ" panose="020B0604030504040204" pitchFamily="50" charset="-128"/>
                <a:ea typeface="メイリオ" panose="020B0604030504040204" pitchFamily="50" charset="-128"/>
              </a:rPr>
              <a:t>requests </a:t>
            </a:r>
            <a:r>
              <a:rPr lang="en-US" altLang="ja-JP" dirty="0">
                <a:latin typeface="メイリオ" panose="020B0604030504040204" pitchFamily="50" charset="-128"/>
                <a:ea typeface="メイリオ" panose="020B0604030504040204" pitchFamily="50" charset="-128"/>
              </a:rPr>
              <a:t>per </a:t>
            </a:r>
            <a:r>
              <a:rPr lang="ja-JP" altLang="en-US" dirty="0">
                <a:latin typeface="メイリオ" panose="020B0604030504040204" pitchFamily="50" charset="-128"/>
                <a:ea typeface="メイリオ" panose="020B0604030504040204" pitchFamily="50" charset="-128"/>
              </a:rPr>
              <a:t>second. You have conducted some tests and found that some of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functions are not executing.</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to solve this problem.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Amazon SNS </a:t>
            </a:r>
            <a:r>
              <a:rPr lang="ja-JP" altLang="en-US" dirty="0">
                <a:latin typeface="メイリオ" panose="020B0604030504040204" pitchFamily="50" charset="-128"/>
                <a:ea typeface="メイリオ" panose="020B0604030504040204" pitchFamily="50" charset="-128"/>
              </a:rPr>
              <a:t>has reached the notification limit and the limit needs to be raised.</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The limit needs to be raised because </a:t>
            </a:r>
            <a:r>
              <a:rPr lang="en-US" altLang="ja-JP" dirty="0">
                <a:latin typeface="メイリオ" panose="020B0604030504040204" pitchFamily="50" charset="-128"/>
                <a:ea typeface="メイリオ" panose="020B0604030504040204" pitchFamily="50" charset="-128"/>
              </a:rPr>
              <a:t>Amazon SNS </a:t>
            </a:r>
            <a:r>
              <a:rPr lang="ja-JP" altLang="en-US" dirty="0">
                <a:latin typeface="メイリオ" panose="020B0604030504040204" pitchFamily="50" charset="-128"/>
                <a:ea typeface="メイリオ" panose="020B0604030504040204" pitchFamily="50" charset="-128"/>
              </a:rPr>
              <a:t>message delivery has exceeded </a:t>
            </a:r>
            <a:r>
              <a:rPr lang="en-US" altLang="ja-JP" dirty="0">
                <a:latin typeface="メイリオ" panose="020B0604030504040204" pitchFamily="50" charset="-128"/>
                <a:ea typeface="メイリオ" panose="020B0604030504040204" pitchFamily="50" charset="-128"/>
              </a:rPr>
              <a:t>Lambda</a:t>
            </a:r>
            <a:r>
              <a:rPr lang="ja-JP" altLang="en-US" dirty="0">
                <a:latin typeface="メイリオ" panose="020B0604030504040204" pitchFamily="50" charset="-128"/>
                <a:ea typeface="メイリオ" panose="020B0604030504040204" pitchFamily="50" charset="-128"/>
              </a:rPr>
              <a:t>'s account concurrency quota.</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Improper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for linking to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functions from </a:t>
            </a:r>
            <a:r>
              <a:rPr lang="en-US" altLang="ja-JP" dirty="0">
                <a:latin typeface="メイリオ" panose="020B0604030504040204" pitchFamily="50" charset="-128"/>
                <a:ea typeface="メイリオ" panose="020B0604030504040204" pitchFamily="50" charset="-128"/>
              </a:rPr>
              <a:t>Amazon SNS.</a:t>
            </a: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We need to authenticate </a:t>
            </a:r>
            <a:r>
              <a:rPr lang="en-US" altLang="ja-JP" dirty="0">
                <a:latin typeface="メイリオ" panose="020B0604030504040204" pitchFamily="50" charset="-128"/>
                <a:ea typeface="メイリオ" panose="020B0604030504040204" pitchFamily="50" charset="-128"/>
              </a:rPr>
              <a:t>Amazon SNS subscriptions </a:t>
            </a:r>
            <a:r>
              <a:rPr lang="ja-JP" altLang="en-US" dirty="0">
                <a:latin typeface="メイリオ" panose="020B0604030504040204" pitchFamily="50" charset="-128"/>
                <a:ea typeface="メイリオ" panose="020B0604030504040204" pitchFamily="50" charset="-128"/>
              </a:rPr>
              <a:t>on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 side.</a:t>
            </a:r>
          </a:p>
          <a:p>
            <a:pPr marL="342900" indent="-342900">
              <a:buFontTx/>
              <a:buAutoNum type="arabicParenR"/>
            </a:pPr>
            <a:endParaRPr lang="ja-JP" altLang="en-US"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49372985"/>
      </p:ext>
    </p:extLst>
  </p:cSld>
  <p:clrMapOvr>
    <a:masterClrMapping/>
  </p:clrMapOvr>
  <mc:AlternateContent xmlns:mc="http://schemas.openxmlformats.org/markup-compatibility/2006" xmlns:p14="http://schemas.microsoft.com/office/powerpoint/2010/main">
    <mc:Choice Requires="p14">
      <p:transition spd="slow" p14:dur="2000" advTm="16046"/>
    </mc:Choice>
    <mc:Fallback xmlns="">
      <p:transition spd="slow" advTm="16046"/>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SNS Configuration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SNS c</a:t>
            </a:r>
            <a:r>
              <a:rPr lang="ja-JP" altLang="en-US" sz="2400" dirty="0">
                <a:solidFill>
                  <a:srgbClr val="002060"/>
                </a:solidFill>
                <a:latin typeface="メイリオ" panose="020B0604030504040204" pitchFamily="50" charset="-128"/>
                <a:ea typeface="メイリオ" panose="020B0604030504040204" pitchFamily="50" charset="-128"/>
              </a:rPr>
              <a:t>an be configured </a:t>
            </a:r>
            <a:r>
              <a:rPr lang="en-US" altLang="ja-JP" sz="2400" dirty="0">
                <a:solidFill>
                  <a:srgbClr val="002060"/>
                </a:solidFill>
                <a:latin typeface="メイリオ" panose="020B0604030504040204" pitchFamily="50" charset="-128"/>
                <a:ea typeface="メイリオ" panose="020B0604030504040204" pitchFamily="50" charset="-128"/>
              </a:rPr>
              <a:t>with</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SQS </a:t>
            </a:r>
            <a:r>
              <a:rPr lang="ja-JP" altLang="en-US" sz="2400" dirty="0">
                <a:solidFill>
                  <a:srgbClr val="002060"/>
                </a:solidFill>
                <a:latin typeface="メイリオ" panose="020B0604030504040204" pitchFamily="50" charset="-128"/>
                <a:ea typeface="メイリオ" panose="020B0604030504040204" pitchFamily="50" charset="-128"/>
              </a:rPr>
              <a:t>and </a:t>
            </a:r>
            <a:r>
              <a:rPr lang="en-US" altLang="ja-JP" sz="2400" dirty="0">
                <a:solidFill>
                  <a:srgbClr val="002060"/>
                </a:solidFill>
                <a:latin typeface="メイリオ" panose="020B0604030504040204" pitchFamily="50" charset="-128"/>
                <a:ea typeface="メイリオ" panose="020B0604030504040204" pitchFamily="50" charset="-128"/>
              </a:rPr>
              <a:t>Lambda </a:t>
            </a:r>
            <a:r>
              <a:rPr lang="ja-JP" altLang="en-US" sz="2400" dirty="0">
                <a:solidFill>
                  <a:srgbClr val="002060"/>
                </a:solidFill>
                <a:latin typeface="メイリオ" panose="020B0604030504040204" pitchFamily="50" charset="-128"/>
                <a:ea typeface="メイリオ" panose="020B0604030504040204" pitchFamily="50" charset="-128"/>
              </a:rPr>
              <a:t>functions </a:t>
            </a:r>
            <a:r>
              <a:rPr lang="en-US" altLang="ja-JP" sz="2400" dirty="0">
                <a:solidFill>
                  <a:srgbClr val="002060"/>
                </a:solidFill>
                <a:latin typeface="メイリオ" panose="020B0604030504040204" pitchFamily="50" charset="-128"/>
                <a:ea typeface="メイリオ" panose="020B0604030504040204" pitchFamily="50" charset="-128"/>
              </a:rPr>
              <a:t>using</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SNS </a:t>
            </a:r>
            <a:r>
              <a:rPr lang="ja-JP" altLang="en-US" sz="2400" dirty="0">
                <a:solidFill>
                  <a:srgbClr val="002060"/>
                </a:solidFill>
                <a:latin typeface="メイリオ" panose="020B0604030504040204" pitchFamily="50" charset="-128"/>
                <a:ea typeface="メイリオ" panose="020B0604030504040204" pitchFamily="50" charset="-128"/>
              </a:rPr>
              <a:t>push notifications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 name="図 5">
            <a:extLst>
              <a:ext uri="{FF2B5EF4-FFF2-40B4-BE49-F238E27FC236}">
                <a16:creationId xmlns:a16="http://schemas.microsoft.com/office/drawing/2014/main" id="{CCF5B39C-502D-4BCB-B24F-14A9DFE07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556" y="4322009"/>
            <a:ext cx="793307" cy="951968"/>
          </a:xfrm>
          <a:prstGeom prst="rect">
            <a:avLst/>
          </a:prstGeom>
        </p:spPr>
      </p:pic>
      <p:sp>
        <p:nvSpPr>
          <p:cNvPr id="4" name="テキスト ボックス 6">
            <a:extLst>
              <a:ext uri="{FF2B5EF4-FFF2-40B4-BE49-F238E27FC236}">
                <a16:creationId xmlns:a16="http://schemas.microsoft.com/office/drawing/2014/main" id="{5C01DCCA-9DB2-419C-A725-3A4504E8C864}"/>
              </a:ext>
            </a:extLst>
          </p:cNvPr>
          <p:cNvSpPr txBox="1"/>
          <p:nvPr/>
        </p:nvSpPr>
        <p:spPr>
          <a:xfrm>
            <a:off x="6966508" y="5333146"/>
            <a:ext cx="1586892" cy="400110"/>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Lambda</a:t>
            </a:r>
            <a:endParaRPr kumimoji="1" lang="en-US" altLang="ja-JP" sz="2000" dirty="0">
              <a:latin typeface="メイリオ" panose="020B0604030504040204" pitchFamily="50" charset="-128"/>
              <a:ea typeface="メイリオ" panose="020B0604030504040204" pitchFamily="50" charset="-128"/>
            </a:endParaRPr>
          </a:p>
        </p:txBody>
      </p:sp>
      <p:pic>
        <p:nvPicPr>
          <p:cNvPr id="10" name="Picture 2" descr="ããã½ã³ã³ ã¢ã¤ã³ã³ãã®ç»åæ¤ç´¢çµæ">
            <a:extLst>
              <a:ext uri="{FF2B5EF4-FFF2-40B4-BE49-F238E27FC236}">
                <a16:creationId xmlns:a16="http://schemas.microsoft.com/office/drawing/2014/main" id="{CEE778A9-8820-480D-B481-79BFE7619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964" y="3055914"/>
            <a:ext cx="1116124" cy="1116124"/>
          </a:xfrm>
          <a:prstGeom prst="rect">
            <a:avLst/>
          </a:prstGeom>
          <a:noFill/>
          <a:extLst>
            <a:ext uri="{909E8E84-426E-40DD-AFC4-6F175D3DCCD1}">
              <a14:hiddenFill xmlns:a14="http://schemas.microsoft.com/office/drawing/2010/main">
                <a:solidFill>
                  <a:srgbClr val="FFFFFF"/>
                </a:solidFill>
              </a14:hiddenFill>
            </a:ext>
          </a:extLst>
        </p:spPr>
      </p:pic>
      <p:sp>
        <p:nvSpPr>
          <p:cNvPr id="12" name="矢印: 下 13">
            <a:extLst>
              <a:ext uri="{FF2B5EF4-FFF2-40B4-BE49-F238E27FC236}">
                <a16:creationId xmlns:a16="http://schemas.microsoft.com/office/drawing/2014/main" id="{AEE4C496-0C65-4CD7-98F9-895E9398B626}"/>
              </a:ext>
            </a:extLst>
          </p:cNvPr>
          <p:cNvSpPr/>
          <p:nvPr/>
        </p:nvSpPr>
        <p:spPr bwMode="auto">
          <a:xfrm rot="16200000">
            <a:off x="2329522" y="3157071"/>
            <a:ext cx="696685" cy="768203"/>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16" name="図 11">
            <a:extLst>
              <a:ext uri="{FF2B5EF4-FFF2-40B4-BE49-F238E27FC236}">
                <a16:creationId xmlns:a16="http://schemas.microsoft.com/office/drawing/2014/main" id="{2FCEE62F-B743-4481-9CB0-CADA5D043D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9377" y="3072344"/>
            <a:ext cx="768202" cy="937659"/>
          </a:xfrm>
          <a:prstGeom prst="rect">
            <a:avLst/>
          </a:prstGeom>
        </p:spPr>
      </p:pic>
      <p:sp>
        <p:nvSpPr>
          <p:cNvPr id="18" name="テキスト ボックス 12">
            <a:extLst>
              <a:ext uri="{FF2B5EF4-FFF2-40B4-BE49-F238E27FC236}">
                <a16:creationId xmlns:a16="http://schemas.microsoft.com/office/drawing/2014/main" id="{B7D5C52D-E79E-4D21-B499-0F5D2B4BF590}"/>
              </a:ext>
            </a:extLst>
          </p:cNvPr>
          <p:cNvSpPr txBox="1"/>
          <p:nvPr/>
        </p:nvSpPr>
        <p:spPr>
          <a:xfrm>
            <a:off x="3339507" y="3961146"/>
            <a:ext cx="506870" cy="400110"/>
          </a:xfrm>
          <a:prstGeom prst="rect">
            <a:avLst/>
          </a:prstGeom>
          <a:noFill/>
        </p:spPr>
        <p:txBody>
          <a:bodyPr wrap="none" rtlCol="0">
            <a:spAutoFit/>
          </a:bodyPr>
          <a:lstStyle/>
          <a:p>
            <a:pPr algn="ctr"/>
            <a:r>
              <a:rPr lang="en-US" altLang="ja-JP" sz="2000" dirty="0">
                <a:latin typeface="メイリオ" panose="020B0604030504040204" pitchFamily="50" charset="-128"/>
                <a:ea typeface="メイリオ" panose="020B0604030504040204" pitchFamily="50" charset="-128"/>
              </a:rPr>
              <a:t>S3</a:t>
            </a:r>
            <a:endParaRPr kumimoji="1" lang="en-US" altLang="ja-JP" sz="2000" dirty="0">
              <a:latin typeface="メイリオ" panose="020B0604030504040204" pitchFamily="50" charset="-128"/>
              <a:ea typeface="メイリオ" panose="020B0604030504040204" pitchFamily="50" charset="-128"/>
            </a:endParaRPr>
          </a:p>
        </p:txBody>
      </p:sp>
      <p:pic>
        <p:nvPicPr>
          <p:cNvPr id="1028" name="Picture 4" descr="Services, copy, app, sns icon - Free download on Iconfinder">
            <a:extLst>
              <a:ext uri="{FF2B5EF4-FFF2-40B4-BE49-F238E27FC236}">
                <a16:creationId xmlns:a16="http://schemas.microsoft.com/office/drawing/2014/main" id="{87892FB3-4CB0-4CBE-B2F1-4C43F6B7D46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7528" y="2781137"/>
            <a:ext cx="1435455" cy="1435455"/>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12">
            <a:extLst>
              <a:ext uri="{FF2B5EF4-FFF2-40B4-BE49-F238E27FC236}">
                <a16:creationId xmlns:a16="http://schemas.microsoft.com/office/drawing/2014/main" id="{EC95C06B-ACE9-4F48-BF8B-A224277DDB7B}"/>
              </a:ext>
            </a:extLst>
          </p:cNvPr>
          <p:cNvSpPr txBox="1"/>
          <p:nvPr/>
        </p:nvSpPr>
        <p:spPr>
          <a:xfrm>
            <a:off x="4998620" y="3961146"/>
            <a:ext cx="702436" cy="400110"/>
          </a:xfrm>
          <a:prstGeom prst="rect">
            <a:avLst/>
          </a:prstGeom>
          <a:noFill/>
        </p:spPr>
        <p:txBody>
          <a:bodyPr wrap="none" rtlCol="0">
            <a:spAutoFit/>
          </a:bodyPr>
          <a:lstStyle/>
          <a:p>
            <a:pPr algn="ctr"/>
            <a:r>
              <a:rPr lang="en-US" altLang="ja-JP" sz="2000" dirty="0">
                <a:latin typeface="メイリオ" panose="020B0604030504040204" pitchFamily="50" charset="-128"/>
                <a:ea typeface="メイリオ" panose="020B0604030504040204" pitchFamily="50" charset="-128"/>
              </a:rPr>
              <a:t>SNS</a:t>
            </a:r>
          </a:p>
        </p:txBody>
      </p:sp>
      <p:pic>
        <p:nvPicPr>
          <p:cNvPr id="1030" name="Picture 6" descr="Services, sqs, copy, app icon - Free download on Iconfinder">
            <a:extLst>
              <a:ext uri="{FF2B5EF4-FFF2-40B4-BE49-F238E27FC236}">
                <a16:creationId xmlns:a16="http://schemas.microsoft.com/office/drawing/2014/main" id="{C48276DA-40A1-4714-A42B-ED651D3862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8642" y="1513697"/>
            <a:ext cx="1342623" cy="1342623"/>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6">
            <a:extLst>
              <a:ext uri="{FF2B5EF4-FFF2-40B4-BE49-F238E27FC236}">
                <a16:creationId xmlns:a16="http://schemas.microsoft.com/office/drawing/2014/main" id="{2194536E-32A8-40B6-B8B9-3FD1F3637A92}"/>
              </a:ext>
            </a:extLst>
          </p:cNvPr>
          <p:cNvSpPr txBox="1"/>
          <p:nvPr/>
        </p:nvSpPr>
        <p:spPr>
          <a:xfrm>
            <a:off x="6966508" y="2656265"/>
            <a:ext cx="1586892" cy="707886"/>
          </a:xfrm>
          <a:prstGeom prst="rect">
            <a:avLst/>
          </a:prstGeom>
          <a:noFill/>
        </p:spPr>
        <p:txBody>
          <a:bodyPr wrap="square" rtlCol="0">
            <a:spAutoFit/>
          </a:bodyPr>
          <a:lstStyle/>
          <a:p>
            <a:pPr algn="ctr"/>
            <a:r>
              <a:rPr lang="en-US" altLang="ja-JP" sz="2000" dirty="0">
                <a:latin typeface="メイリオ" panose="020B0604030504040204" pitchFamily="50" charset="-128"/>
                <a:ea typeface="メイリオ" panose="020B0604030504040204" pitchFamily="50" charset="-128"/>
              </a:rPr>
              <a:t>SQS</a:t>
            </a:r>
          </a:p>
          <a:p>
            <a:pPr algn="ctr"/>
            <a:endParaRPr kumimoji="1" lang="en-US" altLang="ja-JP" sz="2000" dirty="0">
              <a:latin typeface="メイリオ" panose="020B0604030504040204" pitchFamily="50" charset="-128"/>
              <a:ea typeface="メイリオ" panose="020B0604030504040204" pitchFamily="50" charset="-128"/>
            </a:endParaRPr>
          </a:p>
        </p:txBody>
      </p:sp>
      <p:sp>
        <p:nvSpPr>
          <p:cNvPr id="28" name="矢印: 下 13">
            <a:extLst>
              <a:ext uri="{FF2B5EF4-FFF2-40B4-BE49-F238E27FC236}">
                <a16:creationId xmlns:a16="http://schemas.microsoft.com/office/drawing/2014/main" id="{FCD1BBB4-6A2F-4BD4-94F4-2D8FAB3190D7}"/>
              </a:ext>
            </a:extLst>
          </p:cNvPr>
          <p:cNvSpPr/>
          <p:nvPr/>
        </p:nvSpPr>
        <p:spPr bwMode="auto">
          <a:xfrm rot="16200000">
            <a:off x="4091796" y="3157071"/>
            <a:ext cx="696685" cy="768203"/>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9" name="矢印: 下 13">
            <a:extLst>
              <a:ext uri="{FF2B5EF4-FFF2-40B4-BE49-F238E27FC236}">
                <a16:creationId xmlns:a16="http://schemas.microsoft.com/office/drawing/2014/main" id="{5E6602CF-A517-4E32-A2FF-280458095A1A}"/>
              </a:ext>
            </a:extLst>
          </p:cNvPr>
          <p:cNvSpPr/>
          <p:nvPr/>
        </p:nvSpPr>
        <p:spPr bwMode="auto">
          <a:xfrm rot="14581792">
            <a:off x="6174241" y="2104371"/>
            <a:ext cx="696685" cy="1665950"/>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0" name="矢印: 下 13">
            <a:extLst>
              <a:ext uri="{FF2B5EF4-FFF2-40B4-BE49-F238E27FC236}">
                <a16:creationId xmlns:a16="http://schemas.microsoft.com/office/drawing/2014/main" id="{6A21C332-4E6F-4945-B5CA-A1737ACF4A39}"/>
              </a:ext>
            </a:extLst>
          </p:cNvPr>
          <p:cNvSpPr/>
          <p:nvPr/>
        </p:nvSpPr>
        <p:spPr bwMode="auto">
          <a:xfrm rot="17976857">
            <a:off x="6201464" y="3318844"/>
            <a:ext cx="696685" cy="1665950"/>
          </a:xfrm>
          <a:prstGeom prst="down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043142205"/>
      </p:ext>
    </p:extLst>
  </p:cSld>
  <p:clrMapOvr>
    <a:masterClrMapping/>
  </p:clrMapOvr>
  <mc:AlternateContent xmlns:mc="http://schemas.openxmlformats.org/markup-compatibility/2006" xmlns:p14="http://schemas.microsoft.com/office/powerpoint/2010/main">
    <mc:Choice Requires="p14">
      <p:transition spd="slow" p14:dur="2000" advTm="26997"/>
    </mc:Choice>
    <mc:Fallback xmlns="">
      <p:transition spd="slow" advTm="26997"/>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 The scope of </a:t>
            </a:r>
            <a:r>
              <a:rPr kumimoji="0" lang="en-US" altLang="ja-JP" sz="2600" dirty="0">
                <a:solidFill>
                  <a:srgbClr val="000000"/>
                </a:solidFill>
                <a:latin typeface="メイリオ" pitchFamily="50" charset="-128"/>
                <a:ea typeface="メイリオ" pitchFamily="50" charset="-128"/>
                <a:cs typeface="メイリオ" pitchFamily="50" charset="-128"/>
              </a:rPr>
              <a:t>AWS Storage Gateway</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447491342"/>
      </p:ext>
    </p:extLst>
  </p:cSld>
  <p:clrMapOvr>
    <a:masterClrMapping/>
  </p:clrMapOvr>
  <mc:AlternateContent xmlns:mc="http://schemas.openxmlformats.org/markup-compatibility/2006" xmlns:p14="http://schemas.microsoft.com/office/powerpoint/2010/main">
    <mc:Choice Requires="p14">
      <p:transition spd="slow" p14:dur="2000" advTm="11978"/>
    </mc:Choice>
    <mc:Fallback xmlns="">
      <p:transition spd="slow" advTm="11978"/>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AWS Storage Gateway?</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Storage Gateway can </a:t>
            </a:r>
            <a:r>
              <a:rPr lang="ja-JP" altLang="en-US" sz="2400" dirty="0">
                <a:solidFill>
                  <a:srgbClr val="002060"/>
                </a:solidFill>
                <a:latin typeface="メイリオ" panose="020B0604030504040204" pitchFamily="50" charset="-128"/>
                <a:ea typeface="メイリオ" panose="020B0604030504040204" pitchFamily="50" charset="-128"/>
              </a:rPr>
              <a:t>connect and extend the storage of on-premises environments to </a:t>
            </a:r>
            <a:r>
              <a:rPr lang="en-US" altLang="ja-JP" sz="2400" dirty="0">
                <a:solidFill>
                  <a:srgbClr val="002060"/>
                </a:solidFill>
                <a:latin typeface="メイリオ" panose="020B0604030504040204" pitchFamily="50" charset="-128"/>
                <a:ea typeface="メイリオ" panose="020B0604030504040204" pitchFamily="50" charset="-128"/>
              </a:rPr>
              <a:t>Amazon S3</a:t>
            </a:r>
          </a:p>
        </p:txBody>
      </p:sp>
      <p:sp>
        <p:nvSpPr>
          <p:cNvPr id="10" name="四角形: 角を丸くする 9">
            <a:extLst>
              <a:ext uri="{FF2B5EF4-FFF2-40B4-BE49-F238E27FC236}">
                <a16:creationId xmlns:a16="http://schemas.microsoft.com/office/drawing/2014/main" id="{44448AC6-B610-4AEB-80AA-279AF5B1452F}"/>
              </a:ext>
            </a:extLst>
          </p:cNvPr>
          <p:cNvSpPr/>
          <p:nvPr/>
        </p:nvSpPr>
        <p:spPr bwMode="auto">
          <a:xfrm>
            <a:off x="632520" y="2975887"/>
            <a:ext cx="4392488" cy="216023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四角形: 角を丸くする 12">
            <a:extLst>
              <a:ext uri="{FF2B5EF4-FFF2-40B4-BE49-F238E27FC236}">
                <a16:creationId xmlns:a16="http://schemas.microsoft.com/office/drawing/2014/main" id="{81F5BA51-7777-442D-A4A7-0C0B784E0D26}"/>
              </a:ext>
            </a:extLst>
          </p:cNvPr>
          <p:cNvSpPr/>
          <p:nvPr/>
        </p:nvSpPr>
        <p:spPr bwMode="auto">
          <a:xfrm>
            <a:off x="1049166" y="3229288"/>
            <a:ext cx="1576889" cy="174997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4" name="テキスト ボックス 13">
            <a:extLst>
              <a:ext uri="{FF2B5EF4-FFF2-40B4-BE49-F238E27FC236}">
                <a16:creationId xmlns:a16="http://schemas.microsoft.com/office/drawing/2014/main" id="{D5F1483A-B2C0-45D1-ABC2-8AD0E8B512D3}"/>
              </a:ext>
            </a:extLst>
          </p:cNvPr>
          <p:cNvSpPr txBox="1"/>
          <p:nvPr/>
        </p:nvSpPr>
        <p:spPr>
          <a:xfrm>
            <a:off x="3284533" y="4365445"/>
            <a:ext cx="1527543" cy="954107"/>
          </a:xfrm>
          <a:prstGeom prst="rect">
            <a:avLst/>
          </a:prstGeom>
          <a:noFill/>
        </p:spPr>
        <p:txBody>
          <a:bodyPr wrap="square" rtlCol="0">
            <a:spAutoFit/>
          </a:bodyPr>
          <a:lstStyle/>
          <a:p>
            <a:pPr algn="ctr"/>
            <a:r>
              <a:rPr kumimoji="1" lang="en-US" altLang="ja-JP" sz="1400" b="1" dirty="0">
                <a:latin typeface="メイリオ" panose="020B0604030504040204" pitchFamily="50" charset="-128"/>
                <a:ea typeface="メイリオ" panose="020B0604030504040204" pitchFamily="50" charset="-128"/>
              </a:rPr>
              <a:t>S3</a:t>
            </a:r>
          </a:p>
          <a:p>
            <a:pPr algn="ctr"/>
            <a:r>
              <a:rPr lang="en-US" altLang="ja-JP" sz="1400" b="1" dirty="0">
                <a:latin typeface="メイリオ" panose="020B0604030504040204" pitchFamily="50" charset="-128"/>
                <a:ea typeface="メイリオ" panose="020B0604030504040204" pitchFamily="50" charset="-128"/>
              </a:rPr>
              <a:t>Glacier</a:t>
            </a:r>
          </a:p>
          <a:p>
            <a:pPr algn="ctr"/>
            <a:r>
              <a:rPr kumimoji="1" lang="en-US" altLang="ja-JP" sz="1400" b="1" dirty="0">
                <a:latin typeface="メイリオ" panose="020B0604030504040204" pitchFamily="50" charset="-128"/>
                <a:ea typeface="メイリオ" panose="020B0604030504040204" pitchFamily="50" charset="-128"/>
              </a:rPr>
              <a:t>IA</a:t>
            </a:r>
            <a:br>
              <a:rPr kumimoji="1" lang="en-US" altLang="ja-JP" sz="1400" b="1" dirty="0">
                <a:latin typeface="メイリオ" panose="020B0604030504040204" pitchFamily="50" charset="-128"/>
                <a:ea typeface="メイリオ" panose="020B0604030504040204" pitchFamily="50" charset="-128"/>
              </a:rPr>
            </a:br>
            <a:endParaRPr kumimoji="1" lang="ja-JP" altLang="en-US" sz="1400" b="1" dirty="0">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B3803152-9135-4B7F-B6A6-1A2BAAD72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733" y="3501269"/>
            <a:ext cx="713510" cy="870902"/>
          </a:xfrm>
          <a:prstGeom prst="rect">
            <a:avLst/>
          </a:prstGeom>
        </p:spPr>
      </p:pic>
      <p:sp>
        <p:nvSpPr>
          <p:cNvPr id="17" name="コンテンツ プレースホルダー 2">
            <a:extLst>
              <a:ext uri="{FF2B5EF4-FFF2-40B4-BE49-F238E27FC236}">
                <a16:creationId xmlns:a16="http://schemas.microsoft.com/office/drawing/2014/main" id="{FC86C8AE-1FB6-4B9A-9F6E-863DE90EA52C}"/>
              </a:ext>
            </a:extLst>
          </p:cNvPr>
          <p:cNvSpPr txBox="1">
            <a:spLocks/>
          </p:cNvSpPr>
          <p:nvPr/>
        </p:nvSpPr>
        <p:spPr bwMode="auto">
          <a:xfrm>
            <a:off x="1309323" y="3623956"/>
            <a:ext cx="978758" cy="68140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EC2</a:t>
            </a:r>
          </a:p>
        </p:txBody>
      </p:sp>
      <p:sp>
        <p:nvSpPr>
          <p:cNvPr id="18" name="テキスト ボックス 17">
            <a:extLst>
              <a:ext uri="{FF2B5EF4-FFF2-40B4-BE49-F238E27FC236}">
                <a16:creationId xmlns:a16="http://schemas.microsoft.com/office/drawing/2014/main" id="{522A08A5-ECAC-4EE8-BC62-FDFFABB6B045}"/>
              </a:ext>
            </a:extLst>
          </p:cNvPr>
          <p:cNvSpPr txBox="1"/>
          <p:nvPr/>
        </p:nvSpPr>
        <p:spPr>
          <a:xfrm>
            <a:off x="2199155" y="2852936"/>
            <a:ext cx="1431084" cy="307777"/>
          </a:xfrm>
          <a:prstGeom prst="rect">
            <a:avLst/>
          </a:prstGeom>
          <a:solidFill>
            <a:schemeClr val="bg1"/>
          </a:solidFill>
          <a:ln>
            <a:solidFill>
              <a:schemeClr val="accent1"/>
            </a:solidFill>
          </a:ln>
        </p:spPr>
        <p:txBody>
          <a:bodyPr wrap="square" rtlCol="0">
            <a:spAutoFit/>
          </a:bodyPr>
          <a:lstStyle/>
          <a:p>
            <a:pPr algn="ctr"/>
            <a:r>
              <a:rPr lang="ja-JP" altLang="en-US" sz="1400" b="1" dirty="0">
                <a:latin typeface="メイリオ" panose="020B0604030504040204" pitchFamily="50" charset="-128"/>
                <a:ea typeface="メイリオ" panose="020B0604030504040204" pitchFamily="50" charset="-128"/>
              </a:rPr>
              <a:t>Tokyo </a:t>
            </a:r>
            <a:r>
              <a:rPr kumimoji="1" lang="ja-JP" altLang="en-US" sz="1400" b="1" dirty="0">
                <a:latin typeface="メイリオ" panose="020B0604030504040204" pitchFamily="50" charset="-128"/>
                <a:ea typeface="メイリオ" panose="020B0604030504040204" pitchFamily="50" charset="-128"/>
              </a:rPr>
              <a:t>Region</a:t>
            </a:r>
          </a:p>
        </p:txBody>
      </p:sp>
      <p:sp>
        <p:nvSpPr>
          <p:cNvPr id="19" name="四角形: 角を丸くする 18">
            <a:extLst>
              <a:ext uri="{FF2B5EF4-FFF2-40B4-BE49-F238E27FC236}">
                <a16:creationId xmlns:a16="http://schemas.microsoft.com/office/drawing/2014/main" id="{657E07FB-68C6-4616-8997-1D804B648991}"/>
              </a:ext>
            </a:extLst>
          </p:cNvPr>
          <p:cNvSpPr/>
          <p:nvPr/>
        </p:nvSpPr>
        <p:spPr bwMode="auto">
          <a:xfrm>
            <a:off x="6259662" y="2975887"/>
            <a:ext cx="3096344" cy="216023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テキスト ボックス 19">
            <a:extLst>
              <a:ext uri="{FF2B5EF4-FFF2-40B4-BE49-F238E27FC236}">
                <a16:creationId xmlns:a16="http://schemas.microsoft.com/office/drawing/2014/main" id="{135486C9-61E4-4219-8143-65ECDD00728E}"/>
              </a:ext>
            </a:extLst>
          </p:cNvPr>
          <p:cNvSpPr txBox="1"/>
          <p:nvPr/>
        </p:nvSpPr>
        <p:spPr>
          <a:xfrm>
            <a:off x="6907734" y="2853973"/>
            <a:ext cx="1719536" cy="307777"/>
          </a:xfrm>
          <a:prstGeom prst="rect">
            <a:avLst/>
          </a:prstGeom>
          <a:solidFill>
            <a:schemeClr val="bg1"/>
          </a:solidFill>
          <a:ln>
            <a:solidFill>
              <a:schemeClr val="accent1"/>
            </a:solidFill>
          </a:ln>
        </p:spPr>
        <p:txBody>
          <a:bodyPr wrap="square" rtlCol="0">
            <a:spAutoFit/>
          </a:bodyPr>
          <a:lstStyle/>
          <a:p>
            <a:pPr algn="ctr"/>
            <a:r>
              <a:rPr kumimoji="1" lang="ja-JP" altLang="en-US" sz="1400" b="1" dirty="0">
                <a:latin typeface="メイリオ" panose="020B0604030504040204" pitchFamily="50" charset="-128"/>
                <a:ea typeface="メイリオ" panose="020B0604030504040204" pitchFamily="50" charset="-128"/>
              </a:rPr>
              <a:t>On-premise environment</a:t>
            </a:r>
          </a:p>
        </p:txBody>
      </p:sp>
      <p:sp>
        <p:nvSpPr>
          <p:cNvPr id="22" name="直方体 21">
            <a:extLst>
              <a:ext uri="{FF2B5EF4-FFF2-40B4-BE49-F238E27FC236}">
                <a16:creationId xmlns:a16="http://schemas.microsoft.com/office/drawing/2014/main" id="{8FE87543-2227-472F-AC1D-706EA63B9A2F}"/>
              </a:ext>
            </a:extLst>
          </p:cNvPr>
          <p:cNvSpPr/>
          <p:nvPr/>
        </p:nvSpPr>
        <p:spPr bwMode="auto">
          <a:xfrm>
            <a:off x="6873197" y="3608877"/>
            <a:ext cx="792088" cy="1080120"/>
          </a:xfrm>
          <a:prstGeom prst="cube">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3" name="直方体 22">
            <a:extLst>
              <a:ext uri="{FF2B5EF4-FFF2-40B4-BE49-F238E27FC236}">
                <a16:creationId xmlns:a16="http://schemas.microsoft.com/office/drawing/2014/main" id="{7CE754D1-EAB3-4945-BFD6-D7F8DE6F99F1}"/>
              </a:ext>
            </a:extLst>
          </p:cNvPr>
          <p:cNvSpPr/>
          <p:nvPr/>
        </p:nvSpPr>
        <p:spPr bwMode="auto">
          <a:xfrm>
            <a:off x="7843838" y="3608877"/>
            <a:ext cx="792088" cy="1080120"/>
          </a:xfrm>
          <a:prstGeom prst="cube">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3" name="図 2">
            <a:extLst>
              <a:ext uri="{FF2B5EF4-FFF2-40B4-BE49-F238E27FC236}">
                <a16:creationId xmlns:a16="http://schemas.microsoft.com/office/drawing/2014/main" id="{9691062A-1CAC-43DE-BA1C-F2E8B451E1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944" y="3591121"/>
            <a:ext cx="647700" cy="781050"/>
          </a:xfrm>
          <a:prstGeom prst="rect">
            <a:avLst/>
          </a:prstGeom>
        </p:spPr>
      </p:pic>
      <p:sp>
        <p:nvSpPr>
          <p:cNvPr id="4" name="矢印: 左 3">
            <a:extLst>
              <a:ext uri="{FF2B5EF4-FFF2-40B4-BE49-F238E27FC236}">
                <a16:creationId xmlns:a16="http://schemas.microsoft.com/office/drawing/2014/main" id="{CB7D64E6-A29A-40C1-A0BA-34A6E5D52345}"/>
              </a:ext>
            </a:extLst>
          </p:cNvPr>
          <p:cNvSpPr/>
          <p:nvPr/>
        </p:nvSpPr>
        <p:spPr bwMode="auto">
          <a:xfrm>
            <a:off x="4689148" y="3780790"/>
            <a:ext cx="1275431" cy="432048"/>
          </a:xfrm>
          <a:prstGeom prst="leftArrow">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6" name="テキスト ボックス 13">
            <a:extLst>
              <a:ext uri="{FF2B5EF4-FFF2-40B4-BE49-F238E27FC236}">
                <a16:creationId xmlns:a16="http://schemas.microsoft.com/office/drawing/2014/main" id="{DE852C7D-EC99-4CDB-AC92-BAA8F016235D}"/>
              </a:ext>
            </a:extLst>
          </p:cNvPr>
          <p:cNvSpPr txBox="1"/>
          <p:nvPr/>
        </p:nvSpPr>
        <p:spPr>
          <a:xfrm>
            <a:off x="6969224" y="4705116"/>
            <a:ext cx="1502893" cy="307777"/>
          </a:xfrm>
          <a:prstGeom prst="rect">
            <a:avLst/>
          </a:prstGeom>
          <a:noFill/>
        </p:spPr>
        <p:txBody>
          <a:bodyPr wrap="square" rtlCol="0">
            <a:spAutoFit/>
          </a:bodyPr>
          <a:lstStyle/>
          <a:p>
            <a:pPr algn="ctr"/>
            <a:r>
              <a:rPr kumimoji="1" lang="ja-JP" altLang="en-US" sz="1400" b="1" dirty="0">
                <a:latin typeface="メイリオ" panose="020B0604030504040204" pitchFamily="50" charset="-128"/>
                <a:ea typeface="メイリオ" panose="020B0604030504040204" pitchFamily="50" charset="-128"/>
              </a:rPr>
              <a:t>Storage</a:t>
            </a:r>
          </a:p>
        </p:txBody>
      </p:sp>
    </p:spTree>
    <p:extLst>
      <p:ext uri="{BB962C8B-B14F-4D97-AF65-F5344CB8AC3E}">
        <p14:creationId xmlns:p14="http://schemas.microsoft.com/office/powerpoint/2010/main" val="3675771247"/>
      </p:ext>
    </p:extLst>
  </p:cSld>
  <p:clrMapOvr>
    <a:masterClrMapping/>
  </p:clrMapOvr>
  <mc:AlternateContent xmlns:mc="http://schemas.openxmlformats.org/markup-compatibility/2006" xmlns:p14="http://schemas.microsoft.com/office/powerpoint/2010/main">
    <mc:Choice Requires="p14">
      <p:transition spd="slow" p14:dur="2000" advTm="16753"/>
    </mc:Choice>
    <mc:Fallback xmlns="">
      <p:transition spd="slow" advTm="1675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Scope of </a:t>
            </a:r>
            <a:r>
              <a:rPr kumimoji="0" lang="en-US" altLang="ja-JP" sz="3200" dirty="0">
                <a:solidFill>
                  <a:srgbClr val="000000"/>
                </a:solidFill>
                <a:latin typeface="メイリオ" pitchFamily="50" charset="-128"/>
                <a:ea typeface="メイリオ" pitchFamily="50" charset="-128"/>
                <a:cs typeface="メイリオ" pitchFamily="50" charset="-128"/>
              </a:rPr>
              <a:t>Kinesis </a:t>
            </a:r>
            <a:r>
              <a:rPr lang="ja-JP" altLang="en-US" sz="32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about </a:t>
            </a:r>
            <a:r>
              <a:rPr lang="ja-JP" altLang="en-US" sz="1400" dirty="0">
                <a:latin typeface="メイリオ" panose="020B0604030504040204" pitchFamily="50" charset="-128"/>
                <a:ea typeface="メイリオ" panose="020B0604030504040204" pitchFamily="50" charset="-128"/>
              </a:rPr>
              <a:t>how to scale </a:t>
            </a:r>
            <a:r>
              <a:rPr lang="en-US" altLang="ja-JP" sz="1400" dirty="0">
                <a:latin typeface="メイリオ" panose="020B0604030504040204" pitchFamily="50" charset="-128"/>
                <a:ea typeface="メイリオ" panose="020B0604030504040204" pitchFamily="50" charset="-128"/>
              </a:rPr>
              <a:t>Kinesis.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Kinesis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Scaling</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52668534"/>
      </p:ext>
    </p:extLst>
  </p:cSld>
  <p:clrMapOvr>
    <a:masterClrMapping/>
  </p:clrMapOvr>
  <mc:AlternateContent xmlns:mc="http://schemas.openxmlformats.org/markup-compatibility/2006" xmlns:p14="http://schemas.microsoft.com/office/powerpoint/2010/main">
    <mc:Choice Requires="p14">
      <p:transition spd="slow" p14:dur="2000" advTm="8776"/>
    </mc:Choice>
    <mc:Fallback xmlns="">
      <p:transition spd="slow" advTm="8776"/>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9146314"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The scope of AWS Storage Gateway 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t>
            </a:r>
            <a:r>
              <a:rPr lang="ja-JP" altLang="en-US" sz="1400" dirty="0">
                <a:latin typeface="メイリオ" panose="020B0604030504040204" pitchFamily="50" charset="-128"/>
                <a:ea typeface="メイリオ" panose="020B0604030504040204" pitchFamily="50" charset="-128"/>
              </a:rPr>
              <a:t>asked to choose how to achieve a hybrid configuration, extending storage in an on-premises environment.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ja-JP" altLang="en-US" sz="1600" b="1" dirty="0">
                <a:solidFill>
                  <a:schemeClr val="bg1"/>
                </a:solidFill>
                <a:latin typeface="メイリオ" pitchFamily="50" charset="-128"/>
                <a:ea typeface="メイリオ" pitchFamily="50" charset="-128"/>
                <a:cs typeface="メイリオ" pitchFamily="50" charset="-128"/>
              </a:rPr>
              <a:t>Strage gateway selection</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 a way to expand storage in an on-premises environment, you will be asked the question of choosing a type of storage gateway.</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Storage Gate</a:t>
            </a:r>
            <a:r>
              <a:rPr lang="en-US" altLang="ja-JP" b="1" dirty="0">
                <a:solidFill>
                  <a:schemeClr val="bg1"/>
                </a:solidFill>
                <a:latin typeface="メイリオ" panose="020B0604030504040204" pitchFamily="50" charset="-128"/>
                <a:ea typeface="メイリオ" panose="020B0604030504040204" pitchFamily="50" charset="-128"/>
              </a:rPr>
              <a:t> </a:t>
            </a:r>
            <a:r>
              <a:rPr lang="ja-JP" altLang="en-US" sz="1600" b="1" dirty="0">
                <a:solidFill>
                  <a:schemeClr val="bg1"/>
                </a:solidFill>
                <a:latin typeface="メイリオ" panose="020B0604030504040204" pitchFamily="50" charset="-128"/>
                <a:ea typeface="メイリオ" panose="020B0604030504040204" pitchFamily="50" charset="-128"/>
              </a:rPr>
              <a:t>Types</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34234401"/>
      </p:ext>
    </p:extLst>
  </p:cSld>
  <p:clrMapOvr>
    <a:masterClrMapping/>
  </p:clrMapOvr>
  <mc:AlternateContent xmlns:mc="http://schemas.openxmlformats.org/markup-compatibility/2006" xmlns:p14="http://schemas.microsoft.com/office/powerpoint/2010/main">
    <mc:Choice Requires="p14">
      <p:transition spd="slow" p14:dur="2000" advTm="37504"/>
    </mc:Choice>
    <mc:Fallback xmlns="">
      <p:transition spd="slow" advTm="37504"/>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Storage Gateway </a:t>
            </a:r>
            <a:r>
              <a:rPr kumimoji="0" lang="en-US" altLang="ja-JP" sz="3000" dirty="0">
                <a:solidFill>
                  <a:srgbClr val="000000"/>
                </a:solidFill>
                <a:latin typeface="メイリオ" pitchFamily="50" charset="-128"/>
                <a:ea typeface="メイリオ" pitchFamily="50" charset="-128"/>
                <a:cs typeface="メイリオ" pitchFamily="50" charset="-128"/>
              </a:rPr>
              <a:t>Selection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49353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crowdfunding application on </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 This application allows you to raise money for various social contribution projects. In order to give users peace of mind, it is a prerequisite that the </a:t>
            </a:r>
            <a:r>
              <a:rPr lang="en-US" altLang="ja-JP" dirty="0">
                <a:latin typeface="メイリオ" panose="020B0604030504040204" pitchFamily="50" charset="-128"/>
                <a:ea typeface="メイリオ" panose="020B0604030504040204" pitchFamily="50" charset="-128"/>
              </a:rPr>
              <a:t>data</a:t>
            </a:r>
            <a:r>
              <a:rPr lang="ja-JP" altLang="en-US" dirty="0">
                <a:latin typeface="メイリオ" panose="020B0604030504040204" pitchFamily="50" charset="-128"/>
                <a:ea typeface="メイリオ" panose="020B0604030504040204" pitchFamily="50" charset="-128"/>
              </a:rPr>
              <a:t> function of this application is </a:t>
            </a:r>
            <a:r>
              <a:rPr lang="en-US" altLang="ja-JP" dirty="0">
                <a:latin typeface="メイリオ" panose="020B0604030504040204" pitchFamily="50" charset="-128"/>
                <a:ea typeface="メイリオ" panose="020B0604030504040204" pitchFamily="50" charset="-128"/>
              </a:rPr>
              <a:t>severely </a:t>
            </a:r>
            <a:r>
              <a:rPr lang="ja-JP" altLang="en-US" dirty="0">
                <a:latin typeface="メイリオ" panose="020B0604030504040204" pitchFamily="50" charset="-128"/>
                <a:ea typeface="メイリオ" panose="020B0604030504040204" pitchFamily="50" charset="-128"/>
              </a:rPr>
              <a:t>secure. As for security requirements,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decided to use a service that encrypts the stored data by default, without having to configure it separately.</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 service that meets this requirement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Storage Gateway</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Glacier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RDS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Lambda</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ECS</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75337584"/>
      </p:ext>
    </p:extLst>
  </p:cSld>
  <p:clrMapOvr>
    <a:masterClrMapping/>
  </p:clrMapOvr>
  <mc:AlternateContent xmlns:mc="http://schemas.openxmlformats.org/markup-compatibility/2006" xmlns:p14="http://schemas.microsoft.com/office/powerpoint/2010/main">
    <mc:Choice Requires="p14">
      <p:transition spd="slow" p14:dur="2000" advTm="11945"/>
    </mc:Choice>
    <mc:Fallback xmlns="">
      <p:transition spd="slow" advTm="11945"/>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Benefits of </a:t>
            </a:r>
            <a:r>
              <a:rPr lang="en-US" altLang="ja-JP" sz="3000" dirty="0">
                <a:latin typeface="メイリオ" panose="020B0604030504040204" pitchFamily="50" charset="-128"/>
                <a:ea typeface="メイリオ" panose="020B0604030504040204" pitchFamily="50" charset="-128"/>
              </a:rPr>
              <a:t>AWS Storage Gateway</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You can take advantage of the features and performance of S3 while taking advantage of on-premises storage.</a:t>
            </a:r>
          </a:p>
        </p:txBody>
      </p:sp>
      <p:sp>
        <p:nvSpPr>
          <p:cNvPr id="10" name="正方形/長方形 9">
            <a:extLst>
              <a:ext uri="{FF2B5EF4-FFF2-40B4-BE49-F238E27FC236}">
                <a16:creationId xmlns:a16="http://schemas.microsoft.com/office/drawing/2014/main" id="{248940AE-F1AD-4910-BC19-383FA77CB322}"/>
              </a:ext>
            </a:extLst>
          </p:cNvPr>
          <p:cNvSpPr/>
          <p:nvPr/>
        </p:nvSpPr>
        <p:spPr>
          <a:xfrm>
            <a:off x="937580" y="2276872"/>
            <a:ext cx="8479916" cy="3747180"/>
          </a:xfrm>
          <a:prstGeom prst="rect">
            <a:avLst/>
          </a:prstGeom>
        </p:spPr>
        <p:txBody>
          <a:bodyPr wrap="square">
            <a:spAutoFit/>
          </a:bodyPr>
          <a:lstStyle/>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Seamless integration using industry-standard protocols</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Low latency access is possible by leveraging the cache </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Take advantage of the robustness, low cost, and scalability of AWS storage </a:t>
            </a: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Efficient data transfer</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It is integrated with </a:t>
            </a:r>
            <a:r>
              <a:rPr lang="en-US" altLang="ja-JP" sz="2000" dirty="0">
                <a:latin typeface="メイリオ" panose="020B0604030504040204" pitchFamily="50" charset="-128"/>
                <a:ea typeface="メイリオ" panose="020B0604030504040204" pitchFamily="50" charset="-128"/>
              </a:rPr>
              <a:t>AWS </a:t>
            </a:r>
            <a:r>
              <a:rPr lang="ja-JP" altLang="en-US" sz="2000" dirty="0">
                <a:latin typeface="メイリオ" panose="020B0604030504040204" pitchFamily="50" charset="-128"/>
                <a:ea typeface="メイリオ" panose="020B0604030504040204" pitchFamily="50" charset="-128"/>
              </a:rPr>
              <a:t>monitoring, management and security, and</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 Automatically implement encryption.</a:t>
            </a:r>
          </a:p>
        </p:txBody>
      </p:sp>
    </p:spTree>
    <p:extLst>
      <p:ext uri="{BB962C8B-B14F-4D97-AF65-F5344CB8AC3E}">
        <p14:creationId xmlns:p14="http://schemas.microsoft.com/office/powerpoint/2010/main" val="3796265132"/>
      </p:ext>
    </p:extLst>
  </p:cSld>
  <p:clrMapOvr>
    <a:masterClrMapping/>
  </p:clrMapOvr>
  <mc:AlternateContent xmlns:mc="http://schemas.openxmlformats.org/markup-compatibility/2006" xmlns:p14="http://schemas.microsoft.com/office/powerpoint/2010/main">
    <mc:Choice Requires="p14">
      <p:transition spd="slow" p14:dur="2000" advTm="56193"/>
    </mc:Choice>
    <mc:Fallback xmlns="">
      <p:transition spd="slow" advTm="56193"/>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Uses </a:t>
            </a:r>
            <a:r>
              <a:rPr lang="en-US" altLang="ja-JP" sz="3000" dirty="0">
                <a:latin typeface="メイリオ" panose="020B0604030504040204" pitchFamily="50" charset="-128"/>
                <a:ea typeface="メイリオ" panose="020B0604030504040204" pitchFamily="50" charset="-128"/>
              </a:rPr>
              <a:t>AWS Storage Gateway</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Use Storage Gateway when you want to use AWS storage for data transfer and backup storage of on-premises storage.</a:t>
            </a:r>
          </a:p>
        </p:txBody>
      </p:sp>
      <p:sp>
        <p:nvSpPr>
          <p:cNvPr id="10" name="正方形/長方形 9">
            <a:extLst>
              <a:ext uri="{FF2B5EF4-FFF2-40B4-BE49-F238E27FC236}">
                <a16:creationId xmlns:a16="http://schemas.microsoft.com/office/drawing/2014/main" id="{248940AE-F1AD-4910-BC19-383FA77CB322}"/>
              </a:ext>
            </a:extLst>
          </p:cNvPr>
          <p:cNvSpPr/>
          <p:nvPr/>
        </p:nvSpPr>
        <p:spPr>
          <a:xfrm>
            <a:off x="1064568" y="2478740"/>
            <a:ext cx="8137553" cy="1900520"/>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Can</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be</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used</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for</a:t>
            </a:r>
            <a:r>
              <a:rPr lang="ja-JP" altLang="en-US" sz="2000" dirty="0">
                <a:latin typeface="メイリオ" panose="020B0604030504040204" pitchFamily="50" charset="-128"/>
                <a:ea typeface="メイリオ" panose="020B0604030504040204" pitchFamily="50" charset="-128"/>
              </a:rPr>
              <a:t> big data processing / cloud bursting / moving data to </a:t>
            </a:r>
            <a:r>
              <a:rPr lang="en-US" altLang="ja-JP" sz="2000" dirty="0">
                <a:latin typeface="メイリオ" panose="020B0604030504040204" pitchFamily="50" charset="-128"/>
                <a:ea typeface="メイリオ" panose="020B0604030504040204" pitchFamily="50" charset="-128"/>
              </a:rPr>
              <a:t>AWS </a:t>
            </a:r>
            <a:r>
              <a:rPr lang="ja-JP" altLang="en-US" sz="2000" dirty="0">
                <a:latin typeface="メイリオ" panose="020B0604030504040204" pitchFamily="50" charset="-128"/>
                <a:ea typeface="メイリオ" panose="020B0604030504040204" pitchFamily="50" charset="-128"/>
              </a:rPr>
              <a:t>storage for system migration</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Retain data on </a:t>
            </a:r>
            <a:r>
              <a:rPr lang="en-US" altLang="ja-JP" sz="2000" dirty="0">
                <a:latin typeface="メイリオ" panose="020B0604030504040204" pitchFamily="50" charset="-128"/>
                <a:ea typeface="メイリオ" panose="020B0604030504040204" pitchFamily="50" charset="-128"/>
              </a:rPr>
              <a:t>S3 </a:t>
            </a:r>
            <a:r>
              <a:rPr lang="ja-JP" altLang="en-US" sz="2000" dirty="0">
                <a:latin typeface="メイリオ" panose="020B0604030504040204" pitchFamily="50" charset="-128"/>
                <a:ea typeface="メイリオ" panose="020B0604030504040204" pitchFamily="50" charset="-128"/>
              </a:rPr>
              <a:t>for backup, archiving and disaster planning</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Leverage </a:t>
            </a:r>
            <a:r>
              <a:rPr lang="en-US" altLang="ja-JP" sz="2000" dirty="0">
                <a:latin typeface="メイリオ" panose="020B0604030504040204" pitchFamily="50" charset="-128"/>
                <a:ea typeface="メイリオ" panose="020B0604030504040204" pitchFamily="50" charset="-128"/>
              </a:rPr>
              <a:t>AWS </a:t>
            </a:r>
            <a:r>
              <a:rPr lang="ja-JP" altLang="en-US" sz="2000" dirty="0">
                <a:latin typeface="メイリオ" panose="020B0604030504040204" pitchFamily="50" charset="-128"/>
                <a:ea typeface="メイリオ" panose="020B0604030504040204" pitchFamily="50" charset="-128"/>
              </a:rPr>
              <a:t>storage easily in an on-premises environment </a:t>
            </a:r>
          </a:p>
        </p:txBody>
      </p:sp>
    </p:spTree>
    <p:extLst>
      <p:ext uri="{BB962C8B-B14F-4D97-AF65-F5344CB8AC3E}">
        <p14:creationId xmlns:p14="http://schemas.microsoft.com/office/powerpoint/2010/main" val="1040427804"/>
      </p:ext>
    </p:extLst>
  </p:cSld>
  <p:clrMapOvr>
    <a:masterClrMapping/>
  </p:clrMapOvr>
  <mc:AlternateContent xmlns:mc="http://schemas.openxmlformats.org/markup-compatibility/2006" xmlns:p14="http://schemas.microsoft.com/office/powerpoint/2010/main">
    <mc:Choice Requires="p14">
      <p:transition spd="slow" p14:dur="2000" advTm="53550"/>
    </mc:Choice>
    <mc:Fallback xmlns="">
      <p:transition spd="slow" advTm="53550"/>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rgbClr val="000000"/>
                </a:solidFill>
                <a:latin typeface="メイリオ" pitchFamily="50" charset="-128"/>
                <a:ea typeface="メイリオ" pitchFamily="50" charset="-128"/>
                <a:cs typeface="メイリオ" pitchFamily="50" charset="-128"/>
              </a:rPr>
              <a:t>[Q] </a:t>
            </a:r>
            <a:r>
              <a:rPr kumimoji="0" lang="en-US" altLang="ja-JP" sz="3000" dirty="0">
                <a:solidFill>
                  <a:srgbClr val="000000"/>
                </a:solidFill>
                <a:latin typeface="メイリオ" panose="020B0604030504040204" pitchFamily="50" charset="-128"/>
                <a:ea typeface="メイリオ" panose="020B0604030504040204" pitchFamily="50" charset="-128"/>
                <a:cs typeface="メイリオ" pitchFamily="50" charset="-128"/>
              </a:rPr>
              <a:t>S</a:t>
            </a:r>
            <a:r>
              <a:rPr lang="ja-JP" altLang="en-US" sz="3000" dirty="0">
                <a:latin typeface="メイリオ" panose="020B0604030504040204" pitchFamily="50" charset="-128"/>
                <a:ea typeface="メイリオ" panose="020B0604030504040204" pitchFamily="50" charset="-128"/>
              </a:rPr>
              <a:t>torage gateway type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52431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B </a:t>
            </a:r>
            <a:r>
              <a:rPr lang="ja-JP" altLang="en-US" dirty="0">
                <a:latin typeface="メイリオ" panose="020B0604030504040204" pitchFamily="50" charset="-128"/>
                <a:ea typeface="メイリオ" panose="020B0604030504040204" pitchFamily="50" charset="-128"/>
              </a:rPr>
              <a:t>owns </a:t>
            </a:r>
            <a:r>
              <a:rPr lang="en-US" altLang="ja-JP" dirty="0">
                <a:latin typeface="メイリオ" panose="020B0604030504040204" pitchFamily="50" charset="-128"/>
                <a:ea typeface="メイリオ" panose="020B0604030504040204" pitchFamily="50" charset="-128"/>
              </a:rPr>
              <a:t>3 TB </a:t>
            </a:r>
            <a:r>
              <a:rPr lang="ja-JP" altLang="en-US" dirty="0">
                <a:latin typeface="メイリオ" panose="020B0604030504040204" pitchFamily="50" charset="-128"/>
                <a:ea typeface="メイリオ" panose="020B0604030504040204" pitchFamily="50" charset="-128"/>
              </a:rPr>
              <a:t>of volume data in an on-premises repository that holds a large number of print files. This repository is growing by about </a:t>
            </a:r>
            <a:r>
              <a:rPr lang="en-US" altLang="ja-JP" dirty="0">
                <a:latin typeface="メイリオ" panose="020B0604030504040204" pitchFamily="50" charset="-128"/>
                <a:ea typeface="メイリオ" panose="020B0604030504040204" pitchFamily="50" charset="-128"/>
              </a:rPr>
              <a:t>500 GB </a:t>
            </a:r>
            <a:r>
              <a:rPr lang="ja-JP" altLang="en-US" dirty="0">
                <a:latin typeface="メイリオ" panose="020B0604030504040204" pitchFamily="50" charset="-128"/>
                <a:ea typeface="メイリオ" panose="020B0604030504040204" pitchFamily="50" charset="-128"/>
              </a:rPr>
              <a:t>per year and needs to be utilized as a single logical volume. You, as the solution architect, have decided to extend this repository to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storage to avoid local storage capacity constraints while maintaining optimal response times for frequently accessed data, and will be utilizing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as the primary.</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a:t>
            </a:r>
            <a:r>
              <a:rPr lang="en-US" altLang="ja-JP" dirty="0">
                <a:latin typeface="メイリオ" panose="020B0604030504040204" pitchFamily="50" charset="-128"/>
                <a:ea typeface="メイリオ" panose="020B0604030504040204" pitchFamily="50" charset="-128"/>
              </a:rPr>
              <a:t>AWS Storage Gateway </a:t>
            </a:r>
            <a:r>
              <a:rPr lang="ja-JP" altLang="en-US" dirty="0">
                <a:latin typeface="メイリオ" panose="020B0604030504040204" pitchFamily="50" charset="-128"/>
                <a:ea typeface="メイリオ" panose="020B0604030504040204" pitchFamily="50" charset="-128"/>
              </a:rPr>
              <a:t>configuration is best suited to achieve your requirements?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Cached volumes utilizing snapshots scheduled to move to </a:t>
            </a:r>
            <a:r>
              <a:rPr lang="en-US" altLang="ja-JP" dirty="0">
                <a:latin typeface="メイリオ" panose="020B0604030504040204" pitchFamily="50" charset="-128"/>
                <a:ea typeface="メイリオ" panose="020B0604030504040204" pitchFamily="50" charset="-128"/>
              </a:rPr>
              <a:t>S3</a:t>
            </a:r>
          </a:p>
          <a:p>
            <a:pPr marL="342900" indent="-342900">
              <a:buAutoNum type="arabicParenR"/>
            </a:pPr>
            <a:r>
              <a:rPr lang="ja-JP" altLang="en-US" dirty="0">
                <a:latin typeface="メイリオ" panose="020B0604030504040204" pitchFamily="50" charset="-128"/>
                <a:ea typeface="メイリオ" panose="020B0604030504040204" pitchFamily="50" charset="-128"/>
              </a:rPr>
              <a:t>Stored volumes utilizing snapshots scheduled for relocation to </a:t>
            </a:r>
            <a:r>
              <a:rPr lang="en-US" altLang="ja-JP" dirty="0">
                <a:latin typeface="メイリオ" panose="020B0604030504040204" pitchFamily="50" charset="-128"/>
                <a:ea typeface="メイリオ" panose="020B0604030504040204" pitchFamily="50" charset="-128"/>
              </a:rPr>
              <a:t>S3</a:t>
            </a:r>
          </a:p>
          <a:p>
            <a:pPr marL="342900" indent="-342900">
              <a:buAutoNum type="arabicParenR"/>
            </a:pPr>
            <a:r>
              <a:rPr lang="ja-JP" altLang="en-US" dirty="0">
                <a:latin typeface="メイリオ" panose="020B0604030504040204" pitchFamily="50" charset="-128"/>
                <a:ea typeface="メイリオ" panose="020B0604030504040204" pitchFamily="50" charset="-128"/>
              </a:rPr>
              <a:t>Cached volumes that utilize a scheduled transfer snapshot to </a:t>
            </a:r>
            <a:r>
              <a:rPr lang="en-US" altLang="ja-JP" dirty="0">
                <a:latin typeface="メイリオ" panose="020B0604030504040204" pitchFamily="50" charset="-128"/>
                <a:ea typeface="メイリオ" panose="020B0604030504040204" pitchFamily="50" charset="-128"/>
              </a:rPr>
              <a:t>Glacier </a:t>
            </a:r>
            <a:r>
              <a:rPr lang="ja-JP" altLang="en-US" dirty="0">
                <a:latin typeface="メイリオ" panose="020B0604030504040204" pitchFamily="50" charset="-128"/>
                <a:ea typeface="メイリオ" panose="020B0604030504040204" pitchFamily="50" charset="-128"/>
              </a:rPr>
              <a:t>(quick access)</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A virtual tape library utilizing snapshots scheduled for relocation to </a:t>
            </a:r>
            <a:r>
              <a:rPr lang="en-US" altLang="ja-JP" dirty="0">
                <a:latin typeface="メイリオ" panose="020B0604030504040204" pitchFamily="50" charset="-128"/>
                <a:ea typeface="メイリオ" panose="020B0604030504040204" pitchFamily="50" charset="-128"/>
              </a:rPr>
              <a:t>S3</a:t>
            </a:r>
          </a:p>
        </p:txBody>
      </p:sp>
    </p:spTree>
    <p:extLst>
      <p:ext uri="{BB962C8B-B14F-4D97-AF65-F5344CB8AC3E}">
        <p14:creationId xmlns:p14="http://schemas.microsoft.com/office/powerpoint/2010/main" val="1605874660"/>
      </p:ext>
    </p:extLst>
  </p:cSld>
  <p:clrMapOvr>
    <a:masterClrMapping/>
  </p:clrMapOvr>
  <mc:AlternateContent xmlns:mc="http://schemas.openxmlformats.org/markup-compatibility/2006" xmlns:p14="http://schemas.microsoft.com/office/powerpoint/2010/main">
    <mc:Choice Requires="p14">
      <p:transition spd="slow" p14:dur="2000" advTm="11220"/>
    </mc:Choice>
    <mc:Fallback xmlns="">
      <p:transition spd="slow" advTm="11220"/>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Storage Gateway </a:t>
            </a:r>
            <a:r>
              <a:rPr lang="ja-JP" altLang="en-US" sz="3000" dirty="0">
                <a:latin typeface="メイリオ" panose="020B0604030504040204" pitchFamily="50" charset="-128"/>
                <a:ea typeface="メイリオ" panose="020B0604030504040204" pitchFamily="50" charset="-128"/>
              </a:rPr>
              <a:t>Type</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Choose one of the</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three </a:t>
            </a:r>
            <a:r>
              <a:rPr lang="ja-JP" altLang="en-US" sz="2400" dirty="0">
                <a:solidFill>
                  <a:srgbClr val="002060"/>
                </a:solidFill>
                <a:latin typeface="メイリオ" panose="020B0604030504040204" pitchFamily="50" charset="-128"/>
                <a:ea typeface="メイリオ" panose="020B0604030504040204" pitchFamily="50" charset="-128"/>
              </a:rPr>
              <a:t>gateways depending on the data type used</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6" name="正方形/長方形 4">
            <a:extLst>
              <a:ext uri="{FF2B5EF4-FFF2-40B4-BE49-F238E27FC236}">
                <a16:creationId xmlns:a16="http://schemas.microsoft.com/office/drawing/2014/main" id="{8735EF1B-E897-4AD2-9553-169A8D167172}"/>
              </a:ext>
            </a:extLst>
          </p:cNvPr>
          <p:cNvSpPr>
            <a:spLocks noChangeArrowheads="1"/>
          </p:cNvSpPr>
          <p:nvPr/>
        </p:nvSpPr>
        <p:spPr bwMode="auto">
          <a:xfrm>
            <a:off x="776536" y="1989336"/>
            <a:ext cx="2880370" cy="1223640"/>
          </a:xfrm>
          <a:prstGeom prst="rect">
            <a:avLst/>
          </a:prstGeom>
          <a:solidFill>
            <a:srgbClr val="F0861E"/>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File Gateway</a:t>
            </a:r>
          </a:p>
        </p:txBody>
      </p:sp>
      <p:sp>
        <p:nvSpPr>
          <p:cNvPr id="21" name="正方形/長方形 5">
            <a:extLst>
              <a:ext uri="{FF2B5EF4-FFF2-40B4-BE49-F238E27FC236}">
                <a16:creationId xmlns:a16="http://schemas.microsoft.com/office/drawing/2014/main" id="{33D4D95D-98F6-4752-AF59-ADF1611DB67D}"/>
              </a:ext>
            </a:extLst>
          </p:cNvPr>
          <p:cNvSpPr>
            <a:spLocks noChangeArrowheads="1"/>
          </p:cNvSpPr>
          <p:nvPr/>
        </p:nvSpPr>
        <p:spPr bwMode="auto">
          <a:xfrm>
            <a:off x="3728344" y="1989336"/>
            <a:ext cx="5401120" cy="1223640"/>
          </a:xfrm>
          <a:prstGeom prst="rect">
            <a:avLst/>
          </a:prstGeom>
          <a:solidFill>
            <a:schemeClr val="bg1"/>
          </a:solidFill>
          <a:ln w="12700" algn="ctr">
            <a:solidFill>
              <a:srgbClr val="000000"/>
            </a:solidFill>
            <a:round/>
            <a:headEnd/>
            <a:tailEnd/>
          </a:ln>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marL="285750" indent="-285750" eaLnBrk="1" hangingPunct="1">
              <a:buFont typeface="Arial" panose="020B0604020202020204" pitchFamily="34" charset="0"/>
              <a:buChar char="•"/>
            </a:pPr>
            <a:r>
              <a:rPr lang="ja-JP" altLang="en-US" b="0" i="0" dirty="0">
                <a:solidFill>
                  <a:srgbClr val="232F3E"/>
                </a:solidFill>
                <a:effectLst/>
                <a:latin typeface="メイリオ" panose="020B0604030504040204" pitchFamily="50" charset="-128"/>
                <a:ea typeface="メイリオ" panose="020B0604030504040204" pitchFamily="50" charset="-128"/>
              </a:rPr>
              <a:t>It provides a backup solution that seamlessly connects to the </a:t>
            </a:r>
            <a:r>
              <a:rPr lang="en-US" altLang="ja-JP" b="0" i="0" dirty="0">
                <a:solidFill>
                  <a:srgbClr val="232F3E"/>
                </a:solidFill>
                <a:effectLst/>
                <a:latin typeface="メイリオ" panose="020B0604030504040204" pitchFamily="50" charset="-128"/>
                <a:ea typeface="メイリオ" panose="020B0604030504040204" pitchFamily="50" charset="-128"/>
              </a:rPr>
              <a:t>AWS cloud </a:t>
            </a:r>
            <a:r>
              <a:rPr lang="ja-JP" altLang="en-US" dirty="0">
                <a:solidFill>
                  <a:srgbClr val="232F3E"/>
                </a:solidFill>
                <a:latin typeface="メイリオ" panose="020B0604030504040204" pitchFamily="50" charset="-128"/>
                <a:ea typeface="メイリオ" panose="020B0604030504040204" pitchFamily="50" charset="-128"/>
              </a:rPr>
              <a:t>and </a:t>
            </a:r>
            <a:r>
              <a:rPr lang="ja-JP" altLang="en-US" b="0" i="0" dirty="0">
                <a:solidFill>
                  <a:srgbClr val="232F3E"/>
                </a:solidFill>
                <a:effectLst/>
                <a:latin typeface="メイリオ" panose="020B0604030504040204" pitchFamily="50" charset="-128"/>
                <a:ea typeface="メイリオ" panose="020B0604030504040204" pitchFamily="50" charset="-128"/>
              </a:rPr>
              <a:t>stores data files and backup images in </a:t>
            </a:r>
            <a:r>
              <a:rPr lang="en-US" altLang="ja-JP" b="0" i="0" dirty="0">
                <a:solidFill>
                  <a:srgbClr val="232F3E"/>
                </a:solidFill>
                <a:effectLst/>
                <a:latin typeface="メイリオ" panose="020B0604030504040204" pitchFamily="50" charset="-128"/>
                <a:ea typeface="メイリオ" panose="020B0604030504040204" pitchFamily="50" charset="-128"/>
              </a:rPr>
              <a:t>Amazon S3 </a:t>
            </a:r>
            <a:r>
              <a:rPr lang="ja-JP" altLang="en-US" b="0" i="0" dirty="0">
                <a:solidFill>
                  <a:srgbClr val="232F3E"/>
                </a:solidFill>
                <a:effectLst/>
                <a:latin typeface="メイリオ" panose="020B0604030504040204" pitchFamily="50" charset="-128"/>
                <a:ea typeface="メイリオ" panose="020B0604030504040204" pitchFamily="50" charset="-128"/>
              </a:rPr>
              <a:t>cloud storage.</a:t>
            </a:r>
            <a:endParaRPr lang="ja-JP" altLang="en-US" b="1" dirty="0">
              <a:solidFill>
                <a:srgbClr val="002060"/>
              </a:solidFill>
              <a:latin typeface="メイリオ" panose="020B0604030504040204" pitchFamily="50" charset="-128"/>
              <a:ea typeface="メイリオ" panose="020B0604030504040204" pitchFamily="50" charset="-128"/>
            </a:endParaRPr>
          </a:p>
        </p:txBody>
      </p:sp>
      <p:sp>
        <p:nvSpPr>
          <p:cNvPr id="24" name="正方形/長方形 4">
            <a:extLst>
              <a:ext uri="{FF2B5EF4-FFF2-40B4-BE49-F238E27FC236}">
                <a16:creationId xmlns:a16="http://schemas.microsoft.com/office/drawing/2014/main" id="{2C6F2A90-1642-4320-96B9-A6C1D4291DA8}"/>
              </a:ext>
            </a:extLst>
          </p:cNvPr>
          <p:cNvSpPr>
            <a:spLocks noChangeArrowheads="1"/>
          </p:cNvSpPr>
          <p:nvPr/>
        </p:nvSpPr>
        <p:spPr bwMode="auto">
          <a:xfrm>
            <a:off x="776536" y="3285480"/>
            <a:ext cx="2880370" cy="1223640"/>
          </a:xfrm>
          <a:prstGeom prst="rect">
            <a:avLst/>
          </a:prstGeom>
          <a:solidFill>
            <a:srgbClr val="F0861E"/>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Volume Gateway</a:t>
            </a:r>
          </a:p>
        </p:txBody>
      </p:sp>
      <p:sp>
        <p:nvSpPr>
          <p:cNvPr id="25" name="正方形/長方形 5">
            <a:extLst>
              <a:ext uri="{FF2B5EF4-FFF2-40B4-BE49-F238E27FC236}">
                <a16:creationId xmlns:a16="http://schemas.microsoft.com/office/drawing/2014/main" id="{E6E10ED1-E1E8-4471-9A8F-52568248DAA8}"/>
              </a:ext>
            </a:extLst>
          </p:cNvPr>
          <p:cNvSpPr>
            <a:spLocks noChangeArrowheads="1"/>
          </p:cNvSpPr>
          <p:nvPr/>
        </p:nvSpPr>
        <p:spPr bwMode="auto">
          <a:xfrm>
            <a:off x="3728344" y="3285480"/>
            <a:ext cx="5401120" cy="1223640"/>
          </a:xfrm>
          <a:prstGeom prst="rect">
            <a:avLst/>
          </a:prstGeom>
          <a:solidFill>
            <a:schemeClr val="bg1"/>
          </a:solidFill>
          <a:ln w="12700" algn="ctr">
            <a:solidFill>
              <a:srgbClr val="000000"/>
            </a:solidFill>
            <a:round/>
            <a:headEnd/>
            <a:tailEnd/>
          </a:ln>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marL="285750" indent="-285750" eaLnBrk="1" hangingPunct="1">
              <a:buFont typeface="Arial" panose="020B0604020202020204" pitchFamily="34" charset="0"/>
              <a:buChar char="•"/>
            </a:pPr>
            <a:r>
              <a:rPr lang="ja-JP" altLang="en-US" b="0" i="0" dirty="0">
                <a:solidFill>
                  <a:srgbClr val="232F3E"/>
                </a:solidFill>
                <a:effectLst/>
                <a:latin typeface="メイリオ" panose="020B0604030504040204" pitchFamily="50" charset="-128"/>
                <a:ea typeface="メイリオ" panose="020B0604030504040204" pitchFamily="50" charset="-128"/>
              </a:rPr>
              <a:t>Provide cloud backup </a:t>
            </a:r>
            <a:r>
              <a:rPr lang="en-US" altLang="ja-JP" b="0" i="0" dirty="0">
                <a:solidFill>
                  <a:srgbClr val="232F3E"/>
                </a:solidFill>
                <a:effectLst/>
                <a:latin typeface="メイリオ" panose="020B0604030504040204" pitchFamily="50" charset="-128"/>
                <a:ea typeface="メイリオ" panose="020B0604030504040204" pitchFamily="50" charset="-128"/>
              </a:rPr>
              <a:t>iSCSI </a:t>
            </a:r>
            <a:r>
              <a:rPr lang="ja-JP" altLang="en-US" b="0" i="0" dirty="0">
                <a:solidFill>
                  <a:srgbClr val="232F3E"/>
                </a:solidFill>
                <a:effectLst/>
                <a:latin typeface="メイリオ" panose="020B0604030504040204" pitchFamily="50" charset="-128"/>
                <a:ea typeface="メイリオ" panose="020B0604030504040204" pitchFamily="50" charset="-128"/>
              </a:rPr>
              <a:t>block storage volumes for on-premises applications</a:t>
            </a:r>
            <a:endParaRPr lang="en-US" altLang="ja-JP" b="0" i="0" dirty="0">
              <a:solidFill>
                <a:srgbClr val="232F3E"/>
              </a:solidFill>
              <a:effectLst/>
              <a:latin typeface="メイリオ" panose="020B0604030504040204" pitchFamily="50" charset="-128"/>
              <a:ea typeface="メイリオ" panose="020B0604030504040204" pitchFamily="50" charset="-128"/>
            </a:endParaRPr>
          </a:p>
          <a:p>
            <a:pPr marL="285750" indent="-285750" eaLnBrk="1" hangingPunct="1">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Using either cached volumes or stored volumes</a:t>
            </a:r>
            <a:endParaRPr lang="ja-JP" altLang="en-US" b="1" dirty="0">
              <a:solidFill>
                <a:srgbClr val="002060"/>
              </a:solidFill>
              <a:latin typeface="メイリオ" panose="020B0604030504040204" pitchFamily="50" charset="-128"/>
              <a:ea typeface="メイリオ" panose="020B0604030504040204" pitchFamily="50" charset="-128"/>
            </a:endParaRPr>
          </a:p>
        </p:txBody>
      </p:sp>
      <p:sp>
        <p:nvSpPr>
          <p:cNvPr id="26" name="正方形/長方形 4">
            <a:extLst>
              <a:ext uri="{FF2B5EF4-FFF2-40B4-BE49-F238E27FC236}">
                <a16:creationId xmlns:a16="http://schemas.microsoft.com/office/drawing/2014/main" id="{AF278878-CE3C-49FE-AEEE-7751C507DEBF}"/>
              </a:ext>
            </a:extLst>
          </p:cNvPr>
          <p:cNvSpPr>
            <a:spLocks noChangeArrowheads="1"/>
          </p:cNvSpPr>
          <p:nvPr/>
        </p:nvSpPr>
        <p:spPr bwMode="auto">
          <a:xfrm>
            <a:off x="776536" y="4581128"/>
            <a:ext cx="2880370" cy="1223640"/>
          </a:xfrm>
          <a:prstGeom prst="rect">
            <a:avLst/>
          </a:prstGeom>
          <a:solidFill>
            <a:srgbClr val="F0861E"/>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Tape Gateway </a:t>
            </a:r>
          </a:p>
        </p:txBody>
      </p:sp>
      <p:sp>
        <p:nvSpPr>
          <p:cNvPr id="28" name="正方形/長方形 5">
            <a:extLst>
              <a:ext uri="{FF2B5EF4-FFF2-40B4-BE49-F238E27FC236}">
                <a16:creationId xmlns:a16="http://schemas.microsoft.com/office/drawing/2014/main" id="{7E8F51FE-D620-4CCD-8D75-D28EF3267B40}"/>
              </a:ext>
            </a:extLst>
          </p:cNvPr>
          <p:cNvSpPr>
            <a:spLocks noChangeArrowheads="1"/>
          </p:cNvSpPr>
          <p:nvPr/>
        </p:nvSpPr>
        <p:spPr bwMode="auto">
          <a:xfrm>
            <a:off x="3728344" y="4581128"/>
            <a:ext cx="5401120" cy="1223640"/>
          </a:xfrm>
          <a:prstGeom prst="rect">
            <a:avLst/>
          </a:prstGeom>
          <a:solidFill>
            <a:schemeClr val="bg1"/>
          </a:solidFill>
          <a:ln w="12700" algn="ctr">
            <a:solidFill>
              <a:srgbClr val="000000"/>
            </a:solidFill>
            <a:round/>
            <a:headEnd/>
            <a:tailEnd/>
          </a:ln>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marL="285750" indent="-285750" eaLnBrk="1" hangingPunct="1">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Providing virtual tape storage and </a:t>
            </a:r>
            <a:r>
              <a:rPr lang="en-US" altLang="ja-JP" dirty="0">
                <a:latin typeface="メイリオ" panose="020B0604030504040204" pitchFamily="50" charset="-128"/>
                <a:ea typeface="メイリオ" panose="020B0604030504040204" pitchFamily="50" charset="-128"/>
              </a:rPr>
              <a:t>VTL </a:t>
            </a:r>
            <a:r>
              <a:rPr lang="ja-JP" altLang="en-US" dirty="0">
                <a:latin typeface="メイリオ" panose="020B0604030504040204" pitchFamily="50" charset="-128"/>
                <a:ea typeface="メイリオ" panose="020B0604030504040204" pitchFamily="50" charset="-128"/>
              </a:rPr>
              <a:t>management to store data on </a:t>
            </a:r>
            <a:r>
              <a:rPr lang="en-US" altLang="ja-JP" dirty="0">
                <a:latin typeface="メイリオ" panose="020B0604030504040204" pitchFamily="50" charset="-128"/>
                <a:ea typeface="メイリオ" panose="020B0604030504040204" pitchFamily="50" charset="-128"/>
              </a:rPr>
              <a:t>Amazon S3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Glacier.</a:t>
            </a:r>
          </a:p>
        </p:txBody>
      </p:sp>
    </p:spTree>
    <p:extLst>
      <p:ext uri="{BB962C8B-B14F-4D97-AF65-F5344CB8AC3E}">
        <p14:creationId xmlns:p14="http://schemas.microsoft.com/office/powerpoint/2010/main" val="1132532169"/>
      </p:ext>
    </p:extLst>
  </p:cSld>
  <p:clrMapOvr>
    <a:masterClrMapping/>
  </p:clrMapOvr>
  <mc:AlternateContent xmlns:mc="http://schemas.openxmlformats.org/markup-compatibility/2006" xmlns:p14="http://schemas.microsoft.com/office/powerpoint/2010/main">
    <mc:Choice Requires="p14">
      <p:transition spd="slow" p14:dur="2000" advTm="65711"/>
    </mc:Choice>
    <mc:Fallback xmlns="">
      <p:transition spd="slow" advTm="65711"/>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File Gateway</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On-premises file data stored as objects on </a:t>
            </a:r>
            <a:r>
              <a:rPr lang="en-US" altLang="ja-JP" sz="2400" dirty="0">
                <a:solidFill>
                  <a:srgbClr val="002060"/>
                </a:solidFill>
                <a:latin typeface="メイリオ" panose="020B0604030504040204" pitchFamily="50" charset="-128"/>
                <a:ea typeface="メイリオ" panose="020B0604030504040204" pitchFamily="50" charset="-128"/>
              </a:rPr>
              <a:t>Amazon S3 </a:t>
            </a:r>
            <a:r>
              <a:rPr lang="ja-JP" altLang="en-US" sz="2400" dirty="0">
                <a:solidFill>
                  <a:srgbClr val="002060"/>
                </a:solidFill>
                <a:latin typeface="メイリオ" panose="020B0604030504040204" pitchFamily="50" charset="-128"/>
                <a:ea typeface="メイリオ" panose="020B0604030504040204" pitchFamily="50" charset="-128"/>
              </a:rPr>
              <a:t>via </a:t>
            </a:r>
            <a:r>
              <a:rPr lang="en-US" altLang="ja-JP" sz="2400" dirty="0">
                <a:solidFill>
                  <a:srgbClr val="002060"/>
                </a:solidFill>
                <a:latin typeface="メイリオ" panose="020B0604030504040204" pitchFamily="50" charset="-128"/>
                <a:ea typeface="メイリオ" panose="020B0604030504040204" pitchFamily="50" charset="-128"/>
              </a:rPr>
              <a:t>AWS Storage Gateway</a:t>
            </a:r>
          </a:p>
        </p:txBody>
      </p:sp>
      <p:sp>
        <p:nvSpPr>
          <p:cNvPr id="2" name="正方形/長方形 1">
            <a:extLst>
              <a:ext uri="{FF2B5EF4-FFF2-40B4-BE49-F238E27FC236}">
                <a16:creationId xmlns:a16="http://schemas.microsoft.com/office/drawing/2014/main" id="{8159D8DF-52D0-45E2-A5AF-CA01AC472643}"/>
              </a:ext>
            </a:extLst>
          </p:cNvPr>
          <p:cNvSpPr/>
          <p:nvPr/>
        </p:nvSpPr>
        <p:spPr>
          <a:xfrm>
            <a:off x="1387955" y="2105561"/>
            <a:ext cx="7128792" cy="2646878"/>
          </a:xfrm>
          <a:prstGeom prst="rect">
            <a:avLst/>
          </a:prstGeom>
        </p:spPr>
        <p:txBody>
          <a:bodyPr wrap="square">
            <a:spAutoFit/>
          </a:bodyPr>
          <a:lstStyle/>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Transfer data using </a:t>
            </a:r>
            <a:r>
              <a:rPr lang="en-US" altLang="ja-JP" b="0" i="0" dirty="0">
                <a:solidFill>
                  <a:srgbClr val="333333"/>
                </a:solidFill>
                <a:effectLst/>
                <a:latin typeface="メイリオ" panose="020B0604030504040204" pitchFamily="50" charset="-128"/>
                <a:ea typeface="メイリオ" panose="020B0604030504040204" pitchFamily="50" charset="-128"/>
              </a:rPr>
              <a:t>SMB </a:t>
            </a:r>
            <a:r>
              <a:rPr lang="ja-JP" altLang="en-US" b="0" i="0" dirty="0">
                <a:solidFill>
                  <a:srgbClr val="333333"/>
                </a:solidFill>
                <a:effectLst/>
                <a:latin typeface="メイリオ" panose="020B0604030504040204" pitchFamily="50" charset="-128"/>
                <a:ea typeface="メイリオ" panose="020B0604030504040204" pitchFamily="50" charset="-128"/>
              </a:rPr>
              <a:t>or </a:t>
            </a:r>
            <a:r>
              <a:rPr lang="en-US" altLang="ja-JP" b="0" i="0" dirty="0">
                <a:solidFill>
                  <a:srgbClr val="333333"/>
                </a:solidFill>
                <a:effectLst/>
                <a:latin typeface="メイリオ" panose="020B0604030504040204" pitchFamily="50" charset="-128"/>
                <a:ea typeface="メイリオ" panose="020B0604030504040204" pitchFamily="50" charset="-128"/>
              </a:rPr>
              <a:t>NFS </a:t>
            </a:r>
            <a:r>
              <a:rPr lang="ja-JP" altLang="en-US" dirty="0">
                <a:latin typeface="メイリオ" panose="020B0604030504040204" pitchFamily="50" charset="-128"/>
                <a:ea typeface="メイリオ" panose="020B0604030504040204" pitchFamily="50" charset="-128"/>
              </a:rPr>
              <a:t>interface in the virtual appliance</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Backing up to low-cost </a:t>
            </a:r>
            <a:r>
              <a:rPr lang="en-US" altLang="ja-JP" b="0" i="0" dirty="0">
                <a:solidFill>
                  <a:srgbClr val="333333"/>
                </a:solidFill>
                <a:effectLst/>
                <a:latin typeface="メイリオ" panose="020B0604030504040204" pitchFamily="50" charset="-128"/>
                <a:ea typeface="メイリオ" panose="020B0604030504040204" pitchFamily="50" charset="-128"/>
              </a:rPr>
              <a:t>S3 </a:t>
            </a:r>
            <a:r>
              <a:rPr lang="ja-JP" altLang="en-US" b="0" i="0" dirty="0">
                <a:solidFill>
                  <a:srgbClr val="333333"/>
                </a:solidFill>
                <a:effectLst/>
                <a:latin typeface="メイリオ" panose="020B0604030504040204" pitchFamily="50" charset="-128"/>
                <a:ea typeface="メイリオ" panose="020B0604030504040204" pitchFamily="50" charset="-128"/>
              </a:rPr>
              <a:t>storage classes such as </a:t>
            </a:r>
            <a:r>
              <a:rPr lang="en-US" altLang="ja-JP" b="0" i="0" dirty="0">
                <a:solidFill>
                  <a:srgbClr val="333333"/>
                </a:solidFill>
                <a:effectLst/>
                <a:latin typeface="メイリオ" panose="020B0604030504040204" pitchFamily="50" charset="-128"/>
                <a:ea typeface="メイリオ" panose="020B0604030504040204" pitchFamily="50" charset="-128"/>
              </a:rPr>
              <a:t>S3 </a:t>
            </a:r>
            <a:r>
              <a:rPr lang="ja-JP" altLang="en-US" b="0" i="0" dirty="0">
                <a:solidFill>
                  <a:srgbClr val="333333"/>
                </a:solidFill>
                <a:effectLst/>
                <a:latin typeface="メイリオ" panose="020B0604030504040204" pitchFamily="50" charset="-128"/>
                <a:ea typeface="メイリオ" panose="020B0604030504040204" pitchFamily="50" charset="-128"/>
              </a:rPr>
              <a:t>Standard, </a:t>
            </a:r>
            <a:r>
              <a:rPr lang="en-US" altLang="ja-JP" b="0" i="0" dirty="0">
                <a:solidFill>
                  <a:srgbClr val="333333"/>
                </a:solidFill>
                <a:effectLst/>
                <a:latin typeface="メイリオ" panose="020B0604030504040204" pitchFamily="50" charset="-128"/>
                <a:ea typeface="メイリオ" panose="020B0604030504040204" pitchFamily="50" charset="-128"/>
              </a:rPr>
              <a:t>S3 </a:t>
            </a:r>
            <a:r>
              <a:rPr lang="ja-JP" altLang="en-US" b="0" i="0" dirty="0">
                <a:solidFill>
                  <a:srgbClr val="333333"/>
                </a:solidFill>
                <a:effectLst/>
                <a:latin typeface="メイリオ" panose="020B0604030504040204" pitchFamily="50" charset="-128"/>
                <a:ea typeface="メイリオ" panose="020B0604030504040204" pitchFamily="50" charset="-128"/>
              </a:rPr>
              <a:t>Low Frequency Access, </a:t>
            </a:r>
            <a:r>
              <a:rPr lang="en-US" altLang="ja-JP" b="0" i="0" dirty="0">
                <a:solidFill>
                  <a:srgbClr val="333333"/>
                </a:solidFill>
                <a:effectLst/>
                <a:latin typeface="メイリオ" panose="020B0604030504040204" pitchFamily="50" charset="-128"/>
                <a:ea typeface="メイリオ" panose="020B0604030504040204" pitchFamily="50" charset="-128"/>
              </a:rPr>
              <a:t>S3 Glacier</a:t>
            </a:r>
            <a:r>
              <a:rPr lang="ja-JP" altLang="en-US" b="0" i="0" dirty="0">
                <a:solidFill>
                  <a:srgbClr val="333333"/>
                </a:solidFill>
                <a:effectLst/>
                <a:latin typeface="メイリオ" panose="020B0604030504040204" pitchFamily="50" charset="-128"/>
                <a:ea typeface="メイリオ" panose="020B0604030504040204" pitchFamily="50" charset="-128"/>
              </a:rPr>
              <a:t>, and </a:t>
            </a:r>
            <a:r>
              <a:rPr lang="en-US" altLang="ja-JP" b="0" i="0" dirty="0">
                <a:solidFill>
                  <a:srgbClr val="333333"/>
                </a:solidFill>
                <a:effectLst/>
                <a:latin typeface="メイリオ" panose="020B0604030504040204" pitchFamily="50" charset="-128"/>
                <a:ea typeface="メイリオ" panose="020B0604030504040204" pitchFamily="50" charset="-128"/>
              </a:rPr>
              <a:t>S3 Glacier Deep Archive.</a:t>
            </a:r>
          </a:p>
          <a:p>
            <a:pPr marL="285750" indent="-285750">
              <a:lnSpc>
                <a:spcPct val="150000"/>
              </a:lnSpc>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lifecycle policy/versioning/cross-region replication, etc. are available</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Update data transferred to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asynchronously</a:t>
            </a:r>
            <a:endParaRPr lang="en-US" altLang="ja-JP" dirty="0">
              <a:latin typeface="メイリオ" panose="020B0604030504040204" pitchFamily="50" charset="-128"/>
              <a:ea typeface="メイリオ" panose="020B0604030504040204" pitchFamily="50" charset="-128"/>
            </a:endParaRPr>
          </a:p>
        </p:txBody>
      </p:sp>
      <p:pic>
        <p:nvPicPr>
          <p:cNvPr id="1026" name="Picture 2" descr="ファイルゲートウェイのしくみ">
            <a:extLst>
              <a:ext uri="{FF2B5EF4-FFF2-40B4-BE49-F238E27FC236}">
                <a16:creationId xmlns:a16="http://schemas.microsoft.com/office/drawing/2014/main" id="{FEAABFEC-A3B0-47B0-9804-F2C29F018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707" y="4762379"/>
            <a:ext cx="7761312" cy="14763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DDF3B55-1AA4-47DD-A510-CDF39CA41A98}"/>
              </a:ext>
            </a:extLst>
          </p:cNvPr>
          <p:cNvSpPr txBox="1"/>
          <p:nvPr/>
        </p:nvSpPr>
        <p:spPr>
          <a:xfrm>
            <a:off x="1136576" y="6381328"/>
            <a:ext cx="4952526" cy="215444"/>
          </a:xfrm>
          <a:prstGeom prst="rect">
            <a:avLst/>
          </a:prstGeom>
          <a:noFill/>
        </p:spPr>
        <p:txBody>
          <a:bodyPr wrap="square">
            <a:spAutoFit/>
          </a:bodyPr>
          <a:lstStyle/>
          <a:p>
            <a:r>
              <a:rPr lang="en-US" altLang="ja-JP" sz="800" dirty="0"/>
              <a:t>Reference: </a:t>
            </a:r>
            <a:r>
              <a:rPr lang="ja-JP" altLang="en-US" sz="800" dirty="0"/>
              <a:t>https://aws.amazon.com/jp/storagegateway/file/</a:t>
            </a:r>
          </a:p>
        </p:txBody>
      </p:sp>
    </p:spTree>
    <p:extLst>
      <p:ext uri="{BB962C8B-B14F-4D97-AF65-F5344CB8AC3E}">
        <p14:creationId xmlns:p14="http://schemas.microsoft.com/office/powerpoint/2010/main" val="2984726626"/>
      </p:ext>
    </p:extLst>
  </p:cSld>
  <p:clrMapOvr>
    <a:masterClrMapping/>
  </p:clrMapOvr>
  <mc:AlternateContent xmlns:mc="http://schemas.openxmlformats.org/markup-compatibility/2006" xmlns:p14="http://schemas.microsoft.com/office/powerpoint/2010/main">
    <mc:Choice Requires="p14">
      <p:transition spd="slow" p14:dur="2000" advTm="60271"/>
    </mc:Choice>
    <mc:Fallback xmlns="">
      <p:transition spd="slow" advTm="60271"/>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Volume Gateway</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Achieve a hybrid configuration with </a:t>
            </a: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for disk data in on-premises environments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B4BFA83A-1D1F-4865-86A6-B0633D39BAF1}"/>
              </a:ext>
            </a:extLst>
          </p:cNvPr>
          <p:cNvSpPr/>
          <p:nvPr/>
        </p:nvSpPr>
        <p:spPr>
          <a:xfrm>
            <a:off x="920552" y="1988840"/>
            <a:ext cx="7935051" cy="2646878"/>
          </a:xfrm>
          <a:prstGeom prst="rect">
            <a:avLst/>
          </a:prstGeom>
        </p:spPr>
        <p:txBody>
          <a:bodyPr wrap="square">
            <a:spAutoFit/>
          </a:bodyPr>
          <a:lstStyle/>
          <a:p>
            <a:pPr marL="285750" indent="-285750">
              <a:lnSpc>
                <a:spcPct val="150000"/>
              </a:lnSpc>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Enables faster access to data from applications, keeping either a cache of the latest access data, or a copy of the entire volume on-premises</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Interfaced as block storage on </a:t>
            </a:r>
            <a:r>
              <a:rPr lang="en-US" altLang="ja-JP" dirty="0">
                <a:latin typeface="メイリオ" panose="020B0604030504040204" pitchFamily="50" charset="-128"/>
                <a:ea typeface="メイリオ" panose="020B0604030504040204" pitchFamily="50" charset="-128"/>
              </a:rPr>
              <a:t>iSCSI</a:t>
            </a: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On-premises local disk backups automatically performed on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side</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Update data transferred to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asynchronously</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Data protection and recovery with </a:t>
            </a:r>
            <a:r>
              <a:rPr lang="en-US" altLang="ja-JP" b="0" i="0" dirty="0">
                <a:solidFill>
                  <a:srgbClr val="333333"/>
                </a:solidFill>
                <a:effectLst/>
                <a:latin typeface="メイリオ" panose="020B0604030504040204" pitchFamily="50" charset="-128"/>
                <a:ea typeface="メイリオ" panose="020B0604030504040204" pitchFamily="50" charset="-128"/>
              </a:rPr>
              <a:t>Amazon EBS </a:t>
            </a:r>
            <a:r>
              <a:rPr lang="ja-JP" altLang="en-US" b="0" i="0" dirty="0">
                <a:solidFill>
                  <a:srgbClr val="333333"/>
                </a:solidFill>
                <a:effectLst/>
                <a:latin typeface="メイリオ" panose="020B0604030504040204" pitchFamily="50" charset="-128"/>
                <a:ea typeface="メイリオ" panose="020B0604030504040204" pitchFamily="50" charset="-128"/>
              </a:rPr>
              <a:t>Snapshots, </a:t>
            </a:r>
            <a:r>
              <a:rPr lang="en-US" altLang="ja-JP" b="0" i="0" dirty="0">
                <a:solidFill>
                  <a:srgbClr val="333333"/>
                </a:solidFill>
                <a:effectLst/>
                <a:latin typeface="メイリオ" panose="020B0604030504040204" pitchFamily="50" charset="-128"/>
                <a:ea typeface="メイリオ" panose="020B0604030504040204" pitchFamily="50" charset="-128"/>
              </a:rPr>
              <a:t>Storage Gateway </a:t>
            </a:r>
            <a:r>
              <a:rPr lang="ja-JP" altLang="en-US" b="0" i="0" dirty="0">
                <a:solidFill>
                  <a:srgbClr val="333333"/>
                </a:solidFill>
                <a:effectLst/>
                <a:latin typeface="メイリオ" panose="020B0604030504040204" pitchFamily="50" charset="-128"/>
                <a:ea typeface="メイリオ" panose="020B0604030504040204" pitchFamily="50" charset="-128"/>
              </a:rPr>
              <a:t>Volume Clones, and </a:t>
            </a:r>
            <a:r>
              <a:rPr lang="en-US" altLang="ja-JP" b="0" i="0" dirty="0">
                <a:solidFill>
                  <a:srgbClr val="333333"/>
                </a:solidFill>
                <a:effectLst/>
                <a:latin typeface="メイリオ" panose="020B0604030504040204" pitchFamily="50" charset="-128"/>
                <a:ea typeface="メイリオ" panose="020B0604030504040204" pitchFamily="50" charset="-128"/>
              </a:rPr>
              <a:t>AWS Backup</a:t>
            </a:r>
            <a:endParaRPr lang="ja-JP" altLang="en-US" dirty="0">
              <a:latin typeface="メイリオ" panose="020B0604030504040204" pitchFamily="50" charset="-128"/>
              <a:ea typeface="メイリオ" panose="020B0604030504040204" pitchFamily="50" charset="-128"/>
            </a:endParaRPr>
          </a:p>
        </p:txBody>
      </p:sp>
      <p:pic>
        <p:nvPicPr>
          <p:cNvPr id="2050" name="Picture 2" descr="ボリュームゲートウェイの仕組み">
            <a:extLst>
              <a:ext uri="{FF2B5EF4-FFF2-40B4-BE49-F238E27FC236}">
                <a16:creationId xmlns:a16="http://schemas.microsoft.com/office/drawing/2014/main" id="{BFA6DC0C-D6A1-4682-AD0B-D6AA6E234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4846078"/>
            <a:ext cx="8006409" cy="1326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0D77CB-9F36-43AF-B05F-1ACF6FC9885B}"/>
              </a:ext>
            </a:extLst>
          </p:cNvPr>
          <p:cNvSpPr txBox="1"/>
          <p:nvPr/>
        </p:nvSpPr>
        <p:spPr>
          <a:xfrm>
            <a:off x="1064568" y="6309900"/>
            <a:ext cx="4952526" cy="215444"/>
          </a:xfrm>
          <a:prstGeom prst="rect">
            <a:avLst/>
          </a:prstGeom>
          <a:noFill/>
        </p:spPr>
        <p:txBody>
          <a:bodyPr wrap="square">
            <a:spAutoFit/>
          </a:bodyPr>
          <a:lstStyle/>
          <a:p>
            <a:r>
              <a:rPr lang="en-US" altLang="ja-JP" sz="800" dirty="0"/>
              <a:t>Reference: </a:t>
            </a:r>
            <a:r>
              <a:rPr lang="ja-JP" altLang="en-US" sz="800" dirty="0"/>
              <a:t>https://aws.amazon.com/jp/storagegateway/volume/?nc=sn&amp;loc=2&amp;dn=4</a:t>
            </a:r>
          </a:p>
        </p:txBody>
      </p:sp>
    </p:spTree>
    <p:extLst>
      <p:ext uri="{BB962C8B-B14F-4D97-AF65-F5344CB8AC3E}">
        <p14:creationId xmlns:p14="http://schemas.microsoft.com/office/powerpoint/2010/main" val="215207745"/>
      </p:ext>
    </p:extLst>
  </p:cSld>
  <p:clrMapOvr>
    <a:masterClrMapping/>
  </p:clrMapOvr>
  <mc:AlternateContent xmlns:mc="http://schemas.openxmlformats.org/markup-compatibility/2006" xmlns:p14="http://schemas.microsoft.com/office/powerpoint/2010/main">
    <mc:Choice Requires="p14">
      <p:transition spd="slow" p14:dur="2000" advTm="87113"/>
    </mc:Choice>
    <mc:Fallback xmlns="">
      <p:transition spd="slow" advTm="87113"/>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Volume Gateway Type</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Choose from </a:t>
            </a:r>
            <a:r>
              <a:rPr lang="en-US" altLang="ja-JP" sz="2400" dirty="0">
                <a:solidFill>
                  <a:srgbClr val="002060"/>
                </a:solidFill>
                <a:latin typeface="メイリオ" panose="020B0604030504040204" pitchFamily="50" charset="-128"/>
                <a:ea typeface="メイリオ" panose="020B0604030504040204" pitchFamily="50" charset="-128"/>
              </a:rPr>
              <a:t>two </a:t>
            </a:r>
            <a:r>
              <a:rPr lang="ja-JP" altLang="en-US" sz="2400" dirty="0">
                <a:solidFill>
                  <a:srgbClr val="002060"/>
                </a:solidFill>
                <a:latin typeface="メイリオ" panose="020B0604030504040204" pitchFamily="50" charset="-128"/>
                <a:ea typeface="メイリオ" panose="020B0604030504040204" pitchFamily="50" charset="-128"/>
              </a:rPr>
              <a:t>types by whether to set the primary on-premise or </a:t>
            </a:r>
            <a:r>
              <a:rPr lang="en-US" altLang="ja-JP" sz="2400" dirty="0">
                <a:solidFill>
                  <a:srgbClr val="002060"/>
                </a:solidFill>
                <a:latin typeface="メイリオ" panose="020B0604030504040204" pitchFamily="50" charset="-128"/>
                <a:ea typeface="メイリオ" panose="020B0604030504040204" pitchFamily="50" charset="-128"/>
              </a:rPr>
              <a:t>S3.</a:t>
            </a:r>
          </a:p>
        </p:txBody>
      </p:sp>
      <p:sp>
        <p:nvSpPr>
          <p:cNvPr id="3" name="正方形/長方形 4">
            <a:extLst>
              <a:ext uri="{FF2B5EF4-FFF2-40B4-BE49-F238E27FC236}">
                <a16:creationId xmlns:a16="http://schemas.microsoft.com/office/drawing/2014/main" id="{34AA6C3B-039A-416E-A3F7-0A04799E89DC}"/>
              </a:ext>
            </a:extLst>
          </p:cNvPr>
          <p:cNvSpPr>
            <a:spLocks noChangeArrowheads="1"/>
          </p:cNvSpPr>
          <p:nvPr/>
        </p:nvSpPr>
        <p:spPr bwMode="auto">
          <a:xfrm>
            <a:off x="776536" y="1989336"/>
            <a:ext cx="2880370" cy="2015728"/>
          </a:xfrm>
          <a:prstGeom prst="rect">
            <a:avLst/>
          </a:prstGeom>
          <a:solidFill>
            <a:srgbClr val="F0861E"/>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Cached Volume</a:t>
            </a:r>
            <a:endParaRPr lang="en-US" altLang="ja-JP" sz="1800" b="1" dirty="0">
              <a:solidFill>
                <a:schemeClr val="bg1"/>
              </a:solidFill>
              <a:latin typeface="メイリオ" panose="020B0604030504040204" pitchFamily="50" charset="-128"/>
              <a:ea typeface="メイリオ" panose="020B0604030504040204" pitchFamily="50" charset="-128"/>
            </a:endParaRPr>
          </a:p>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Gateway</a:t>
            </a:r>
            <a:endParaRPr lang="en-US" altLang="ja-JP" sz="1800" b="1" dirty="0">
              <a:solidFill>
                <a:schemeClr val="bg1"/>
              </a:solidFill>
              <a:latin typeface="メイリオ" panose="020B0604030504040204" pitchFamily="50" charset="-128"/>
              <a:ea typeface="メイリオ" panose="020B0604030504040204" pitchFamily="50" charset="-128"/>
            </a:endParaRPr>
          </a:p>
        </p:txBody>
      </p:sp>
      <p:sp>
        <p:nvSpPr>
          <p:cNvPr id="4" name="正方形/長方形 5">
            <a:extLst>
              <a:ext uri="{FF2B5EF4-FFF2-40B4-BE49-F238E27FC236}">
                <a16:creationId xmlns:a16="http://schemas.microsoft.com/office/drawing/2014/main" id="{154187CF-A98B-46D3-B732-40B124907C89}"/>
              </a:ext>
            </a:extLst>
          </p:cNvPr>
          <p:cNvSpPr>
            <a:spLocks noChangeArrowheads="1"/>
          </p:cNvSpPr>
          <p:nvPr/>
        </p:nvSpPr>
        <p:spPr bwMode="auto">
          <a:xfrm>
            <a:off x="3728344" y="1989336"/>
            <a:ext cx="5401120" cy="2015728"/>
          </a:xfrm>
          <a:prstGeom prst="rect">
            <a:avLst/>
          </a:prstGeom>
          <a:solidFill>
            <a:schemeClr val="bg1"/>
          </a:solidFill>
          <a:ln w="12700" algn="ctr">
            <a:solidFill>
              <a:srgbClr val="000000"/>
            </a:solidFill>
            <a:round/>
            <a:headEnd/>
            <a:tailEnd/>
          </a:ln>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marL="285750" indent="-285750" eaLnBrk="1" hangingPunct="1">
              <a:buFont typeface="Arial" panose="020B0604020202020204" pitchFamily="34" charset="0"/>
              <a:buChar char="•"/>
            </a:pPr>
            <a:r>
              <a:rPr lang="ja-JP" altLang="en-US" b="1" dirty="0">
                <a:solidFill>
                  <a:srgbClr val="16191F"/>
                </a:solidFill>
                <a:latin typeface="メイリオ" panose="020B0604030504040204" pitchFamily="50" charset="-128"/>
                <a:ea typeface="メイリオ" panose="020B0604030504040204" pitchFamily="50" charset="-128"/>
              </a:rPr>
              <a:t>Primary </a:t>
            </a:r>
            <a:r>
              <a:rPr lang="en-US" altLang="ja-JP" b="1" dirty="0">
                <a:solidFill>
                  <a:srgbClr val="16191F"/>
                </a:solidFill>
                <a:latin typeface="メイリオ" panose="020B0604030504040204" pitchFamily="50" charset="-128"/>
                <a:ea typeface="メイリオ" panose="020B0604030504040204" pitchFamily="50" charset="-128"/>
              </a:rPr>
              <a:t>S3 </a:t>
            </a:r>
            <a:r>
              <a:rPr lang="ja-JP" altLang="en-US" b="1" dirty="0">
                <a:solidFill>
                  <a:srgbClr val="16191F"/>
                </a:solidFill>
                <a:latin typeface="メイリオ" panose="020B0604030504040204" pitchFamily="50" charset="-128"/>
                <a:ea typeface="メイリオ" panose="020B0604030504040204" pitchFamily="50" charset="-128"/>
              </a:rPr>
              <a:t>storage</a:t>
            </a:r>
            <a:endParaRPr lang="en-US" altLang="ja-JP" b="1" dirty="0">
              <a:solidFill>
                <a:srgbClr val="16191F"/>
              </a:solidFill>
              <a:latin typeface="メイリオ" panose="020B0604030504040204" pitchFamily="50" charset="-128"/>
              <a:ea typeface="メイリオ" panose="020B0604030504040204" pitchFamily="50" charset="-128"/>
            </a:endParaRPr>
          </a:p>
          <a:p>
            <a:pPr marL="285750" indent="-285750" eaLnBrk="1" hangingPunct="1">
              <a:buFont typeface="Arial" panose="020B0604020202020204" pitchFamily="34" charset="0"/>
              <a:buChar char="•"/>
            </a:pPr>
            <a:r>
              <a:rPr lang="ja-JP" altLang="en-US" dirty="0">
                <a:solidFill>
                  <a:srgbClr val="16191F"/>
                </a:solidFill>
                <a:latin typeface="メイリオ" panose="020B0604030504040204" pitchFamily="50" charset="-128"/>
                <a:ea typeface="メイリオ" panose="020B0604030504040204" pitchFamily="50" charset="-128"/>
              </a:rPr>
              <a:t>Extend </a:t>
            </a:r>
            <a:r>
              <a:rPr lang="en-US" altLang="ja-JP" dirty="0">
                <a:solidFill>
                  <a:srgbClr val="16191F"/>
                </a:solidFill>
                <a:latin typeface="メイリオ" panose="020B0604030504040204" pitchFamily="50" charset="-128"/>
                <a:ea typeface="メイリオ" panose="020B0604030504040204" pitchFamily="50" charset="-128"/>
              </a:rPr>
              <a:t>S3 </a:t>
            </a:r>
            <a:r>
              <a:rPr lang="ja-JP" altLang="en-US" dirty="0">
                <a:solidFill>
                  <a:srgbClr val="16191F"/>
                </a:solidFill>
                <a:latin typeface="メイリオ" panose="020B0604030504040204" pitchFamily="50" charset="-128"/>
                <a:ea typeface="メイリオ" panose="020B0604030504040204" pitchFamily="50" charset="-128"/>
              </a:rPr>
              <a:t>on-premises storage</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eaLnBrk="1" hangingPunct="1">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Use </a:t>
            </a:r>
            <a:r>
              <a:rPr lang="en-US" altLang="ja-JP" b="0" i="0" dirty="0">
                <a:solidFill>
                  <a:srgbClr val="16191F"/>
                </a:solidFill>
                <a:effectLst/>
                <a:latin typeface="メイリオ" panose="020B0604030504040204" pitchFamily="50" charset="-128"/>
                <a:ea typeface="メイリオ" panose="020B0604030504040204" pitchFamily="50" charset="-128"/>
              </a:rPr>
              <a:t>Amazon S3 </a:t>
            </a:r>
            <a:r>
              <a:rPr lang="ja-JP" altLang="en-US" b="0" i="0" dirty="0">
                <a:solidFill>
                  <a:srgbClr val="16191F"/>
                </a:solidFill>
                <a:effectLst/>
                <a:latin typeface="メイリオ" panose="020B0604030504040204" pitchFamily="50" charset="-128"/>
                <a:ea typeface="メイリオ" panose="020B0604030504040204" pitchFamily="50" charset="-128"/>
              </a:rPr>
              <a:t>as the primary data storage, keeping frequently accessed data in the local storage gateway</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eaLnBrk="1" hangingPunct="1">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Frequently accessed data can be cached in an on-premises environment, enabling low-latency access</a:t>
            </a:r>
            <a:endParaRPr lang="ja-JP" altLang="en-US" b="1" dirty="0">
              <a:solidFill>
                <a:srgbClr val="002060"/>
              </a:solidFill>
              <a:latin typeface="メイリオ" panose="020B0604030504040204" pitchFamily="50" charset="-128"/>
              <a:ea typeface="メイリオ" panose="020B0604030504040204" pitchFamily="50" charset="-128"/>
            </a:endParaRPr>
          </a:p>
        </p:txBody>
      </p:sp>
      <p:sp>
        <p:nvSpPr>
          <p:cNvPr id="11" name="正方形/長方形 4">
            <a:extLst>
              <a:ext uri="{FF2B5EF4-FFF2-40B4-BE49-F238E27FC236}">
                <a16:creationId xmlns:a16="http://schemas.microsoft.com/office/drawing/2014/main" id="{7EE29986-BDEC-4622-BC72-EC3BD4E5DF6A}"/>
              </a:ext>
            </a:extLst>
          </p:cNvPr>
          <p:cNvSpPr>
            <a:spLocks noChangeArrowheads="1"/>
          </p:cNvSpPr>
          <p:nvPr/>
        </p:nvSpPr>
        <p:spPr bwMode="auto">
          <a:xfrm>
            <a:off x="776536" y="4064980"/>
            <a:ext cx="2880370" cy="2015728"/>
          </a:xfrm>
          <a:prstGeom prst="rect">
            <a:avLst/>
          </a:prstGeom>
          <a:solidFill>
            <a:srgbClr val="F0861E"/>
          </a:solidFill>
          <a:ln>
            <a:noFill/>
          </a:ln>
          <a:extLst>
            <a:ext uri="{91240B29-F687-4F45-9708-019B960494DF}">
              <a14:hiddenLine xmlns:a14="http://schemas.microsoft.com/office/drawing/2010/main" w="12700" algn="ctr">
                <a:solidFill>
                  <a:srgbClr val="000000"/>
                </a:solidFill>
                <a:round/>
                <a:headEnd/>
                <a:tailEnd/>
              </a14:hiddenLine>
            </a:ext>
          </a:extLst>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Storage type volume</a:t>
            </a:r>
            <a:endParaRPr lang="en-US" altLang="ja-JP" sz="1800" b="1" dirty="0">
              <a:solidFill>
                <a:schemeClr val="bg1"/>
              </a:solidFill>
              <a:latin typeface="メイリオ" panose="020B0604030504040204" pitchFamily="50" charset="-128"/>
              <a:ea typeface="メイリオ" panose="020B0604030504040204" pitchFamily="50" charset="-128"/>
            </a:endParaRPr>
          </a:p>
          <a:p>
            <a:pPr algn="ctr" eaLnBrk="1" hangingPunct="1"/>
            <a:r>
              <a:rPr lang="ja-JP" altLang="en-US" sz="1800" b="1" dirty="0">
                <a:solidFill>
                  <a:schemeClr val="bg1"/>
                </a:solidFill>
                <a:latin typeface="メイリオ" panose="020B0604030504040204" pitchFamily="50" charset="-128"/>
                <a:ea typeface="メイリオ" panose="020B0604030504040204" pitchFamily="50" charset="-128"/>
              </a:rPr>
              <a:t>Gateway</a:t>
            </a:r>
          </a:p>
        </p:txBody>
      </p:sp>
      <p:sp>
        <p:nvSpPr>
          <p:cNvPr id="13" name="正方形/長方形 5">
            <a:extLst>
              <a:ext uri="{FF2B5EF4-FFF2-40B4-BE49-F238E27FC236}">
                <a16:creationId xmlns:a16="http://schemas.microsoft.com/office/drawing/2014/main" id="{130F1B1B-233C-4F24-B9A3-2B9B4A5C1E33}"/>
              </a:ext>
            </a:extLst>
          </p:cNvPr>
          <p:cNvSpPr>
            <a:spLocks noChangeArrowheads="1"/>
          </p:cNvSpPr>
          <p:nvPr/>
        </p:nvSpPr>
        <p:spPr bwMode="auto">
          <a:xfrm>
            <a:off x="3728344" y="4064980"/>
            <a:ext cx="5401120" cy="2015728"/>
          </a:xfrm>
          <a:prstGeom prst="rect">
            <a:avLst/>
          </a:prstGeom>
          <a:solidFill>
            <a:schemeClr val="bg1"/>
          </a:solidFill>
          <a:ln w="12700" algn="ctr">
            <a:solidFill>
              <a:srgbClr val="000000"/>
            </a:solidFill>
            <a:round/>
            <a:headEnd/>
            <a:tailEnd/>
          </a:ln>
        </p:spPr>
        <p:txBody>
          <a:bodyPr lIns="36000" tIns="36000" rIns="36000" bIns="36000" anchor="ctr"/>
          <a:lstStyle>
            <a:lvl1pPr>
              <a:defRPr kumimoji="1" sz="16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16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16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16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16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chemeClr val="tx1"/>
                </a:solidFill>
                <a:latin typeface="ＭＳ Ｐゴシック" panose="020B0600070205080204" pitchFamily="50" charset="-128"/>
                <a:ea typeface="ＭＳ Ｐゴシック" panose="020B0600070205080204" pitchFamily="50" charset="-128"/>
              </a:defRPr>
            </a:lvl9pPr>
          </a:lstStyle>
          <a:p>
            <a:pPr marL="285750" indent="-285750" eaLnBrk="1" hangingPunct="1">
              <a:buFont typeface="Arial" panose="020B0604020202020204" pitchFamily="34" charset="0"/>
              <a:buChar char="•"/>
            </a:pPr>
            <a:r>
              <a:rPr lang="ja-JP" altLang="en-US" b="1" i="0" dirty="0">
                <a:solidFill>
                  <a:srgbClr val="232F3E"/>
                </a:solidFill>
                <a:effectLst/>
                <a:latin typeface="メイリオ" panose="020B0604030504040204" pitchFamily="50" charset="-128"/>
                <a:ea typeface="メイリオ" panose="020B0604030504040204" pitchFamily="50" charset="-128"/>
              </a:rPr>
              <a:t>Primary on-premises storage</a:t>
            </a:r>
            <a:endParaRPr lang="en-US" altLang="ja-JP" b="1" i="0" dirty="0">
              <a:solidFill>
                <a:srgbClr val="232F3E"/>
              </a:solidFill>
              <a:effectLst/>
              <a:latin typeface="メイリオ" panose="020B0604030504040204" pitchFamily="50" charset="-128"/>
              <a:ea typeface="メイリオ" panose="020B0604030504040204" pitchFamily="50" charset="-128"/>
            </a:endParaRPr>
          </a:p>
          <a:p>
            <a:pPr marL="285750" indent="-285750" eaLnBrk="1" hangingPunct="1">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Backing up its data to </a:t>
            </a:r>
            <a:r>
              <a:rPr lang="en-US" altLang="ja-JP" dirty="0">
                <a:solidFill>
                  <a:srgbClr val="16191F"/>
                </a:solidFill>
                <a:latin typeface="メイリオ" panose="020B0604030504040204" pitchFamily="50" charset="-128"/>
                <a:ea typeface="メイリオ" panose="020B0604030504040204" pitchFamily="50" charset="-128"/>
              </a:rPr>
              <a:t>Amazon S3 </a:t>
            </a:r>
            <a:r>
              <a:rPr lang="ja-JP" altLang="en-US" b="0" i="0" dirty="0">
                <a:solidFill>
                  <a:srgbClr val="16191F"/>
                </a:solidFill>
                <a:effectLst/>
                <a:latin typeface="メイリオ" panose="020B0604030504040204" pitchFamily="50" charset="-128"/>
                <a:ea typeface="メイリオ" panose="020B0604030504040204" pitchFamily="50" charset="-128"/>
              </a:rPr>
              <a:t>asynchronously, while storing the primary data locally.</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eaLnBrk="1" hangingPunct="1">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On-premises applications will be able to access their entire data set with low latency.</a:t>
            </a:r>
            <a:endParaRPr lang="ja-JP" altLang="en-US" b="1" dirty="0">
              <a:solidFill>
                <a:srgbClr val="00206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76891120"/>
      </p:ext>
    </p:extLst>
  </p:cSld>
  <p:clrMapOvr>
    <a:masterClrMapping/>
  </p:clrMapOvr>
  <mc:AlternateContent xmlns:mc="http://schemas.openxmlformats.org/markup-compatibility/2006" xmlns:p14="http://schemas.microsoft.com/office/powerpoint/2010/main">
    <mc:Choice Requires="p14">
      <p:transition spd="slow" p14:dur="2000" advTm="84863"/>
    </mc:Choice>
    <mc:Fallback xmlns="">
      <p:transition spd="slow" advTm="84863"/>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Tape Gateway</a:t>
            </a:r>
          </a:p>
        </p:txBody>
      </p:sp>
      <p:sp>
        <p:nvSpPr>
          <p:cNvPr id="12" name="コンテンツ プレースホルダー 2">
            <a:extLst>
              <a:ext uri="{FF2B5EF4-FFF2-40B4-BE49-F238E27FC236}">
                <a16:creationId xmlns:a16="http://schemas.microsoft.com/office/drawing/2014/main" id="{8D1A7B49-A572-438D-96BC-747DD3428C89}"/>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Using </a:t>
            </a:r>
            <a:r>
              <a:rPr lang="en-US" altLang="ja-JP" sz="2400" dirty="0">
                <a:solidFill>
                  <a:srgbClr val="002060"/>
                </a:solidFill>
                <a:latin typeface="メイリオ" panose="020B0604030504040204" pitchFamily="50" charset="-128"/>
                <a:ea typeface="メイリオ" panose="020B0604030504040204" pitchFamily="50" charset="-128"/>
              </a:rPr>
              <a:t>Storage Gateway </a:t>
            </a:r>
            <a:r>
              <a:rPr lang="ja-JP" altLang="en-US" sz="2400" dirty="0">
                <a:solidFill>
                  <a:srgbClr val="002060"/>
                </a:solidFill>
                <a:latin typeface="メイリオ" panose="020B0604030504040204" pitchFamily="50" charset="-128"/>
                <a:ea typeface="メイリオ" panose="020B0604030504040204" pitchFamily="50" charset="-128"/>
              </a:rPr>
              <a:t>as a virtual tape library enables highly robust external storage backup storage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CF26BBD5-A6C1-461D-8747-8E43E83139D0}"/>
              </a:ext>
            </a:extLst>
          </p:cNvPr>
          <p:cNvSpPr/>
          <p:nvPr/>
        </p:nvSpPr>
        <p:spPr>
          <a:xfrm>
            <a:off x="1589865" y="2420888"/>
            <a:ext cx="6724972" cy="2646878"/>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Using Virtual Tape Library (VTL)</a:t>
            </a:r>
            <a:r>
              <a:rPr lang="ja-JP" altLang="en-US" dirty="0">
                <a:latin typeface="メイリオ" panose="020B0604030504040204" pitchFamily="50" charset="-128"/>
                <a:ea typeface="メイリオ" panose="020B0604030504040204" pitchFamily="50" charset="-128"/>
              </a:rPr>
              <a:t>-compatible backup software to store backup data in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Glacier </a:t>
            </a:r>
            <a:r>
              <a:rPr lang="ja-JP" altLang="en-US" dirty="0">
                <a:latin typeface="メイリオ" panose="020B0604030504040204" pitchFamily="50" charset="-128"/>
                <a:ea typeface="メイリオ" panose="020B0604030504040204" pitchFamily="50" charset="-128"/>
              </a:rPr>
              <a:t>via </a:t>
            </a:r>
            <a:r>
              <a:rPr lang="en-US" altLang="ja-JP" dirty="0">
                <a:latin typeface="メイリオ" panose="020B0604030504040204" pitchFamily="50" charset="-128"/>
                <a:ea typeface="メイリオ" panose="020B0604030504040204" pitchFamily="50" charset="-128"/>
              </a:rPr>
              <a:t>Storage Gateway</a:t>
            </a: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Available on-premises and </a:t>
            </a:r>
            <a:r>
              <a:rPr lang="en-US" altLang="ja-JP" dirty="0">
                <a:latin typeface="メイリオ" panose="020B0604030504040204" pitchFamily="50" charset="-128"/>
                <a:ea typeface="メイリオ" panose="020B0604030504040204" pitchFamily="50" charset="-128"/>
              </a:rPr>
              <a:t>AWS EC2 </a:t>
            </a:r>
            <a:r>
              <a:rPr lang="ja-JP" altLang="en-US" dirty="0">
                <a:latin typeface="メイリオ" panose="020B0604030504040204" pitchFamily="50" charset="-128"/>
                <a:ea typeface="メイリオ" panose="020B0604030504040204" pitchFamily="50" charset="-128"/>
              </a:rPr>
              <a:t>environments </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Utilize inexpensive archival storage (</a:t>
            </a:r>
            <a:r>
              <a:rPr lang="en-US" altLang="ja-JP" dirty="0">
                <a:latin typeface="メイリオ" panose="020B0604030504040204" pitchFamily="50" charset="-128"/>
                <a:ea typeface="メイリオ" panose="020B0604030504040204" pitchFamily="50" charset="-128"/>
              </a:rPr>
              <a:t>S3/Glacier</a:t>
            </a:r>
            <a:r>
              <a:rPr lang="ja-JP" altLang="en-US" dirty="0">
                <a:latin typeface="メイリオ" panose="020B0604030504040204" pitchFamily="50" charset="-128"/>
                <a:ea typeface="メイリオ" panose="020B0604030504040204" pitchFamily="50" charset="-128"/>
              </a:rPr>
              <a:t>) with backup software to perform tape ejection operations</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Support for major backup software </a:t>
            </a:r>
          </a:p>
        </p:txBody>
      </p:sp>
    </p:spTree>
    <p:extLst>
      <p:ext uri="{BB962C8B-B14F-4D97-AF65-F5344CB8AC3E}">
        <p14:creationId xmlns:p14="http://schemas.microsoft.com/office/powerpoint/2010/main" val="3617879889"/>
      </p:ext>
    </p:extLst>
  </p:cSld>
  <p:clrMapOvr>
    <a:masterClrMapping/>
  </p:clrMapOvr>
  <mc:AlternateContent xmlns:mc="http://schemas.openxmlformats.org/markup-compatibility/2006" xmlns:p14="http://schemas.microsoft.com/office/powerpoint/2010/main">
    <mc:Choice Requires="p14">
      <p:transition spd="slow" p14:dur="2000" advTm="59590"/>
    </mc:Choice>
    <mc:Fallback xmlns="">
      <p:transition spd="slow" advTm="5959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Kinesis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49353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large media company wanted to generate advertising revenue through news media and built a media site using </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 In order to </a:t>
            </a:r>
            <a:r>
              <a:rPr lang="en-US" altLang="ja-JP" dirty="0">
                <a:latin typeface="メイリオ" panose="020B0604030504040204" pitchFamily="50" charset="-128"/>
                <a:ea typeface="メイリオ" panose="020B0604030504040204" pitchFamily="50" charset="-128"/>
              </a:rPr>
              <a:t>provide</a:t>
            </a:r>
            <a:r>
              <a:rPr lang="ja-JP" altLang="en-US" dirty="0">
                <a:latin typeface="メイリオ" panose="020B0604030504040204" pitchFamily="50" charset="-128"/>
                <a:ea typeface="メイリオ" panose="020B0604030504040204" pitchFamily="50" charset="-128"/>
              </a:rPr>
              <a:t> ads </a:t>
            </a:r>
            <a:r>
              <a:rPr lang="en-US" altLang="ja-JP" dirty="0">
                <a:latin typeface="メイリオ" panose="020B0604030504040204" pitchFamily="50" charset="-128"/>
                <a:ea typeface="メイリオ" panose="020B0604030504040204" pitchFamily="50" charset="-128"/>
              </a:rPr>
              <a:t>to users</a:t>
            </a:r>
            <a:r>
              <a:rPr lang="ja-JP" altLang="en-US" dirty="0">
                <a:latin typeface="メイリオ" panose="020B0604030504040204" pitchFamily="50" charset="-128"/>
                <a:ea typeface="メイリオ" panose="020B0604030504040204" pitchFamily="50" charset="-128"/>
              </a:rPr>
              <a:t> in real time, the service is enabled by capturing access behavior data and real-time data processing.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need a mechanism to capture clickstream events from the source and feed the data stream to the downstream application simultaneously.</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services should you use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t>
            </a:r>
            <a:r>
              <a:rPr lang="en-US" altLang="ja-JP" dirty="0">
                <a:latin typeface="メイリオ" panose="020B0604030504040204" pitchFamily="50" charset="-128"/>
                <a:ea typeface="メイリオ" panose="020B0604030504040204" pitchFamily="50" charset="-128"/>
              </a:rPr>
              <a:t>Amazon Kinesis Data Streams.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a:t>
            </a:r>
            <a:r>
              <a:rPr lang="en-US" altLang="ja-JP" dirty="0">
                <a:latin typeface="メイリオ" panose="020B0604030504040204" pitchFamily="50" charset="-128"/>
                <a:ea typeface="メイリオ" panose="020B0604030504040204" pitchFamily="50" charset="-128"/>
              </a:rPr>
              <a:t>Amazon SQS.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Step Functions.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SimpleWorkFlow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SWF).</a:t>
            </a: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6363541"/>
      </p:ext>
    </p:extLst>
  </p:cSld>
  <p:clrMapOvr>
    <a:masterClrMapping/>
  </p:clrMapOvr>
  <mc:AlternateContent xmlns:mc="http://schemas.openxmlformats.org/markup-compatibility/2006" xmlns:p14="http://schemas.microsoft.com/office/powerpoint/2010/main">
    <mc:Choice Requires="p14">
      <p:transition spd="slow" p14:dur="2000" advTm="21510"/>
    </mc:Choice>
    <mc:Fallback xmlns="">
      <p:transition spd="slow" advTm="21510"/>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The scope of </a:t>
            </a:r>
            <a:r>
              <a:rPr kumimoji="0" lang="en-US" altLang="ja-JP" sz="2600" dirty="0">
                <a:solidFill>
                  <a:srgbClr val="000000"/>
                </a:solidFill>
                <a:latin typeface="メイリオ" pitchFamily="50" charset="-128"/>
                <a:ea typeface="メイリオ" pitchFamily="50" charset="-128"/>
                <a:cs typeface="メイリオ" pitchFamily="50" charset="-128"/>
              </a:rPr>
              <a:t>AWS Organizations</a:t>
            </a:r>
          </a:p>
        </p:txBody>
      </p:sp>
    </p:spTree>
    <p:extLst>
      <p:ext uri="{BB962C8B-B14F-4D97-AF65-F5344CB8AC3E}">
        <p14:creationId xmlns:p14="http://schemas.microsoft.com/office/powerpoint/2010/main" val="320026735"/>
      </p:ext>
    </p:extLst>
  </p:cSld>
  <p:clrMapOvr>
    <a:masterClrMapping/>
  </p:clrMapOvr>
  <mc:AlternateContent xmlns:mc="http://schemas.openxmlformats.org/markup-compatibility/2006" xmlns:p14="http://schemas.microsoft.com/office/powerpoint/2010/main">
    <mc:Choice Requires="p14">
      <p:transition spd="slow" p14:dur="2000" advTm="11525"/>
    </mc:Choice>
    <mc:Fallback xmlns="">
      <p:transition spd="slow" advTm="11525"/>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a:t>
            </a:r>
            <a:r>
              <a:rPr lang="en-US" altLang="ja-JP" sz="3000" dirty="0">
                <a:latin typeface="メイリオ" panose="020B0604030504040204" pitchFamily="50" charset="-128"/>
                <a:ea typeface="メイリオ" panose="020B0604030504040204" pitchFamily="50" charset="-128"/>
              </a:rPr>
              <a:t>is</a:t>
            </a:r>
            <a:r>
              <a:rPr lang="ja-JP" altLang="en-US" sz="3000" dirty="0">
                <a:latin typeface="メイリオ" panose="020B0604030504040204" pitchFamily="50" charset="-128"/>
                <a:ea typeface="メイリオ" panose="020B0604030504040204"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AWS Organizations?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Integrated management can be </a:t>
            </a:r>
            <a:r>
              <a:rPr lang="en-US" altLang="ja-JP" sz="2400" dirty="0">
                <a:solidFill>
                  <a:srgbClr val="002060"/>
                </a:solidFill>
                <a:latin typeface="メイリオ" panose="020B0604030504040204" pitchFamily="50" charset="-128"/>
                <a:ea typeface="メイリオ" panose="020B0604030504040204" pitchFamily="50" charset="-128"/>
              </a:rPr>
              <a:t>utilized </a:t>
            </a:r>
            <a:r>
              <a:rPr lang="ja-JP" altLang="en-US" sz="2400" dirty="0">
                <a:solidFill>
                  <a:srgbClr val="002060"/>
                </a:solidFill>
                <a:latin typeface="メイリオ" panose="020B0604030504040204" pitchFamily="50" charset="-128"/>
                <a:ea typeface="メイリオ" panose="020B0604030504040204" pitchFamily="50" charset="-128"/>
              </a:rPr>
              <a:t>when multiple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accounts are available</a:t>
            </a:r>
          </a:p>
        </p:txBody>
      </p:sp>
      <p:sp>
        <p:nvSpPr>
          <p:cNvPr id="9" name="四角形: 角を丸くする 3">
            <a:extLst>
              <a:ext uri="{FF2B5EF4-FFF2-40B4-BE49-F238E27FC236}">
                <a16:creationId xmlns:a16="http://schemas.microsoft.com/office/drawing/2014/main" id="{8234DA6E-02E7-4ECE-AB64-34554E7C52A8}"/>
              </a:ext>
            </a:extLst>
          </p:cNvPr>
          <p:cNvSpPr/>
          <p:nvPr/>
        </p:nvSpPr>
        <p:spPr bwMode="auto">
          <a:xfrm>
            <a:off x="2432720" y="3933056"/>
            <a:ext cx="1152128" cy="907605"/>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Account </a:t>
            </a:r>
            <a:r>
              <a:rPr lang="en-US" altLang="ja-JP" sz="1200" b="1" dirty="0">
                <a:solidFill>
                  <a:schemeClr val="bg1"/>
                </a:solidFill>
                <a:latin typeface="メイリオ" panose="020B0604030504040204" pitchFamily="50" charset="-128"/>
                <a:ea typeface="メイリオ" panose="020B0604030504040204" pitchFamily="50" charset="-128"/>
              </a:rPr>
              <a:t>B</a:t>
            </a:r>
          </a:p>
        </p:txBody>
      </p:sp>
      <p:sp>
        <p:nvSpPr>
          <p:cNvPr id="10" name="四角形: 角を丸くする 3">
            <a:extLst>
              <a:ext uri="{FF2B5EF4-FFF2-40B4-BE49-F238E27FC236}">
                <a16:creationId xmlns:a16="http://schemas.microsoft.com/office/drawing/2014/main" id="{8BC6AC17-763D-453E-A00B-B897D7817261}"/>
              </a:ext>
            </a:extLst>
          </p:cNvPr>
          <p:cNvSpPr/>
          <p:nvPr/>
        </p:nvSpPr>
        <p:spPr bwMode="auto">
          <a:xfrm>
            <a:off x="4304928" y="3933056"/>
            <a:ext cx="1152128" cy="907605"/>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Account </a:t>
            </a:r>
            <a:r>
              <a:rPr lang="en-US" altLang="ja-JP" sz="1200" b="1" dirty="0">
                <a:solidFill>
                  <a:schemeClr val="bg1"/>
                </a:solidFill>
                <a:latin typeface="メイリオ" panose="020B0604030504040204" pitchFamily="50" charset="-128"/>
                <a:ea typeface="メイリオ" panose="020B0604030504040204" pitchFamily="50" charset="-128"/>
              </a:rPr>
              <a:t>C</a:t>
            </a:r>
          </a:p>
        </p:txBody>
      </p:sp>
      <p:sp>
        <p:nvSpPr>
          <p:cNvPr id="11" name="四角形: 角を丸くする 3">
            <a:extLst>
              <a:ext uri="{FF2B5EF4-FFF2-40B4-BE49-F238E27FC236}">
                <a16:creationId xmlns:a16="http://schemas.microsoft.com/office/drawing/2014/main" id="{3CCB4DB1-E16A-437E-8C95-E6FC5B3767A7}"/>
              </a:ext>
            </a:extLst>
          </p:cNvPr>
          <p:cNvSpPr/>
          <p:nvPr/>
        </p:nvSpPr>
        <p:spPr bwMode="auto">
          <a:xfrm>
            <a:off x="6177136" y="3933056"/>
            <a:ext cx="1152128" cy="907605"/>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Account </a:t>
            </a:r>
            <a:r>
              <a:rPr lang="en-US" altLang="ja-JP" sz="1200" b="1" dirty="0">
                <a:solidFill>
                  <a:schemeClr val="bg1"/>
                </a:solidFill>
                <a:latin typeface="メイリオ" panose="020B0604030504040204" pitchFamily="50" charset="-128"/>
                <a:ea typeface="メイリオ" panose="020B0604030504040204" pitchFamily="50" charset="-128"/>
              </a:rPr>
              <a:t>D</a:t>
            </a:r>
          </a:p>
        </p:txBody>
      </p:sp>
      <p:sp>
        <p:nvSpPr>
          <p:cNvPr id="8" name="Rectangle: Rounded Corners 7">
            <a:extLst>
              <a:ext uri="{FF2B5EF4-FFF2-40B4-BE49-F238E27FC236}">
                <a16:creationId xmlns:a16="http://schemas.microsoft.com/office/drawing/2014/main" id="{5B9CDBD0-2620-448D-B5CE-E68970920E46}"/>
              </a:ext>
            </a:extLst>
          </p:cNvPr>
          <p:cNvSpPr/>
          <p:nvPr/>
        </p:nvSpPr>
        <p:spPr bwMode="auto">
          <a:xfrm>
            <a:off x="2144688" y="2420888"/>
            <a:ext cx="5400600" cy="2952328"/>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 name="四角形: 角を丸くする 3">
            <a:extLst>
              <a:ext uri="{FF2B5EF4-FFF2-40B4-BE49-F238E27FC236}">
                <a16:creationId xmlns:a16="http://schemas.microsoft.com/office/drawing/2014/main" id="{728392C0-3164-4BE0-89C2-D2BD7CD68EFF}"/>
              </a:ext>
            </a:extLst>
          </p:cNvPr>
          <p:cNvSpPr/>
          <p:nvPr/>
        </p:nvSpPr>
        <p:spPr bwMode="auto">
          <a:xfrm>
            <a:off x="4304928" y="1916832"/>
            <a:ext cx="1152128" cy="907605"/>
          </a:xfrm>
          <a:prstGeom prst="roundRect">
            <a:avLst/>
          </a:prstGeom>
          <a:solidFill>
            <a:schemeClr val="accent2"/>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Master</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800" b="1" dirty="0">
                <a:solidFill>
                  <a:schemeClr val="bg1"/>
                </a:solidFill>
                <a:latin typeface="メイリオ" panose="020B0604030504040204" pitchFamily="50" charset="-128"/>
                <a:ea typeface="メイリオ" panose="020B0604030504040204" pitchFamily="50" charset="-128"/>
              </a:rPr>
              <a:t>(</a:t>
            </a:r>
            <a:r>
              <a:rPr lang="en-US" altLang="ja-JP" sz="800" b="1" dirty="0">
                <a:solidFill>
                  <a:schemeClr val="bg1"/>
                </a:solidFill>
                <a:latin typeface="メイリオ" panose="020B0604030504040204" pitchFamily="50" charset="-128"/>
                <a:ea typeface="メイリオ" panose="020B0604030504040204" pitchFamily="50" charset="-128"/>
              </a:rPr>
              <a:t>AWS </a:t>
            </a:r>
            <a:r>
              <a:rPr lang="ja-JP" altLang="en-US" sz="800" b="1" dirty="0">
                <a:solidFill>
                  <a:schemeClr val="bg1"/>
                </a:solidFill>
                <a:latin typeface="メイリオ" panose="020B0604030504040204" pitchFamily="50" charset="-128"/>
                <a:ea typeface="メイリオ" panose="020B0604030504040204" pitchFamily="50" charset="-128"/>
              </a:rPr>
              <a:t>account </a:t>
            </a:r>
            <a:r>
              <a:rPr lang="en-US" altLang="ja-JP" sz="800" b="1" dirty="0">
                <a:solidFill>
                  <a:schemeClr val="bg1"/>
                </a:solidFill>
                <a:latin typeface="メイリオ" panose="020B0604030504040204" pitchFamily="50" charset="-128"/>
                <a:ea typeface="メイリオ" panose="020B0604030504040204" pitchFamily="50" charset="-128"/>
              </a:rPr>
              <a:t>A</a:t>
            </a:r>
            <a:r>
              <a:rPr lang="ja-JP" altLang="en-US" sz="800" b="1" dirty="0">
                <a:solidFill>
                  <a:schemeClr val="bg1"/>
                </a:solidFill>
                <a:latin typeface="メイリオ" panose="020B0604030504040204" pitchFamily="50" charset="-128"/>
                <a:ea typeface="メイリオ" panose="020B0604030504040204" pitchFamily="50" charset="-128"/>
              </a:rPr>
              <a:t>)</a:t>
            </a:r>
            <a:endParaRPr kumimoji="1" lang="ja-JP" altLang="en-US" sz="8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TextBox 11">
            <a:extLst>
              <a:ext uri="{FF2B5EF4-FFF2-40B4-BE49-F238E27FC236}">
                <a16:creationId xmlns:a16="http://schemas.microsoft.com/office/drawing/2014/main" id="{318CECBD-284A-4130-831C-933F0871421E}"/>
              </a:ext>
            </a:extLst>
          </p:cNvPr>
          <p:cNvSpPr txBox="1"/>
          <p:nvPr/>
        </p:nvSpPr>
        <p:spPr>
          <a:xfrm>
            <a:off x="2329948" y="2884585"/>
            <a:ext cx="3950953" cy="584775"/>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latin typeface="メイリオ" panose="020B0604030504040204" pitchFamily="50" charset="-128"/>
                <a:ea typeface="メイリオ" panose="020B0604030504040204" pitchFamily="50" charset="-128"/>
              </a:rPr>
              <a:t>Consolidating Billing </a:t>
            </a:r>
          </a:p>
          <a:p>
            <a:pPr marL="285750" indent="-285750">
              <a:buFont typeface="Arial" panose="020B0604020202020204" pitchFamily="34" charset="0"/>
              <a:buChar char="•"/>
            </a:pPr>
            <a:r>
              <a:rPr kumimoji="1" lang="ja-JP" altLang="en-US" dirty="0">
                <a:latin typeface="メイリオ" panose="020B0604030504040204" pitchFamily="50" charset="-128"/>
                <a:ea typeface="メイリオ" panose="020B0604030504040204" pitchFamily="50" charset="-128"/>
              </a:rPr>
              <a:t>Centralized Authority Management</a:t>
            </a:r>
          </a:p>
        </p:txBody>
      </p:sp>
    </p:spTree>
    <p:extLst>
      <p:ext uri="{BB962C8B-B14F-4D97-AF65-F5344CB8AC3E}">
        <p14:creationId xmlns:p14="http://schemas.microsoft.com/office/powerpoint/2010/main" val="935175732"/>
      </p:ext>
    </p:extLst>
  </p:cSld>
  <p:clrMapOvr>
    <a:masterClrMapping/>
  </p:clrMapOvr>
  <mc:AlternateContent xmlns:mc="http://schemas.openxmlformats.org/markup-compatibility/2006" xmlns:p14="http://schemas.microsoft.com/office/powerpoint/2010/main">
    <mc:Choice Requires="p14">
      <p:transition spd="slow" p14:dur="2000" advTm="16746"/>
    </mc:Choice>
    <mc:Fallback xmlns="">
      <p:transition spd="slow" advTm="16746"/>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The </a:t>
            </a:r>
            <a:r>
              <a:rPr lang="ja-JP" altLang="en-US" sz="3000" dirty="0">
                <a:latin typeface="メイリオ" panose="020B0604030504040204" pitchFamily="50" charset="-128"/>
                <a:ea typeface="メイリオ" panose="020B0604030504040204" pitchFamily="50" charset="-128"/>
              </a:rPr>
              <a:t>Scope of </a:t>
            </a:r>
            <a:r>
              <a:rPr kumimoji="0" lang="en-US" altLang="ja-JP" sz="3000" dirty="0">
                <a:solidFill>
                  <a:srgbClr val="000000"/>
                </a:solidFill>
                <a:latin typeface="メイリオ" pitchFamily="50" charset="-128"/>
                <a:ea typeface="メイリオ" pitchFamily="50" charset="-128"/>
                <a:cs typeface="メイリオ" pitchFamily="50" charset="-128"/>
              </a:rPr>
              <a:t>AWS Organizations </a:t>
            </a:r>
            <a:r>
              <a:rPr lang="ja-JP" altLang="en-US" sz="30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to select an appropriate management service </a:t>
            </a:r>
            <a:r>
              <a:rPr lang="ja-JP" altLang="en-US" sz="1400" dirty="0">
                <a:latin typeface="メイリオ" panose="020B0604030504040204" pitchFamily="50" charset="-128"/>
                <a:ea typeface="メイリオ" panose="020B0604030504040204" pitchFamily="50" charset="-128"/>
              </a:rPr>
              <a:t>based on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scenario</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Selecting AWS Organizations</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how to set up and delete master and member accounts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 </a:t>
            </a:r>
            <a:r>
              <a:rPr lang="ja-JP" altLang="en-US" dirty="0">
                <a:solidFill>
                  <a:schemeClr val="bg1"/>
                </a:solidFill>
                <a:latin typeface="メイリオ" panose="020B0604030504040204" pitchFamily="50" charset="-128"/>
                <a:ea typeface="メイリオ" panose="020B0604030504040204" pitchFamily="50" charset="-128"/>
              </a:rPr>
              <a:t>Settings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he benefits in a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Consolidating Billing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setting</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Consolidating Billing</a:t>
            </a: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ow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Service Control Policy is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set up and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its purpose.</a:t>
            </a:r>
          </a:p>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Also 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 asked </a:t>
            </a:r>
            <a:r>
              <a:rPr lang="ja-JP" altLang="en-US" sz="1400" dirty="0">
                <a:latin typeface="メイリオ" panose="020B0604030504040204" pitchFamily="50" charset="-128"/>
                <a:ea typeface="メイリオ" panose="020B0604030504040204" pitchFamily="50" charset="-128"/>
              </a:rPr>
              <a:t>the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actual results of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SCP settings</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SCP</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about t</a:t>
            </a:r>
            <a:r>
              <a:rPr lang="ja-JP" altLang="en-US" sz="1400" dirty="0">
                <a:latin typeface="メイリオ" panose="020B0604030504040204" pitchFamily="50" charset="-128"/>
                <a:ea typeface="メイリオ" panose="020B0604030504040204" pitchFamily="50" charset="-128"/>
              </a:rPr>
              <a:t>he mechanism of resource sharing between members possible by setting up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Organizations</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Shar</a:t>
            </a:r>
            <a:r>
              <a:rPr lang="en-US" altLang="ja-JP" dirty="0" err="1">
                <a:solidFill>
                  <a:schemeClr val="bg1"/>
                </a:solidFill>
                <a:latin typeface="メイリオ" panose="020B0604030504040204" pitchFamily="50" charset="-128"/>
                <a:ea typeface="メイリオ" panose="020B0604030504040204" pitchFamily="50" charset="-128"/>
              </a:rPr>
              <a:t>ing</a:t>
            </a:r>
            <a:r>
              <a:rPr lang="ja-JP" altLang="en-US" dirty="0">
                <a:solidFill>
                  <a:schemeClr val="bg1"/>
                </a:solidFill>
                <a:latin typeface="メイリオ" panose="020B0604030504040204" pitchFamily="50" charset="-128"/>
                <a:ea typeface="メイリオ" panose="020B0604030504040204" pitchFamily="50" charset="-128"/>
              </a:rPr>
              <a:t> resources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27765653"/>
      </p:ext>
    </p:extLst>
  </p:cSld>
  <p:clrMapOvr>
    <a:masterClrMapping/>
  </p:clrMapOvr>
  <mc:AlternateContent xmlns:mc="http://schemas.openxmlformats.org/markup-compatibility/2006" xmlns:p14="http://schemas.microsoft.com/office/powerpoint/2010/main">
    <mc:Choice Requires="p14">
      <p:transition spd="slow" p14:dur="2000" advTm="53162"/>
    </mc:Choice>
    <mc:Fallback xmlns="">
      <p:transition spd="slow" advTm="53162"/>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AWS Organizations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298928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company has </a:t>
            </a:r>
            <a:r>
              <a:rPr lang="en-US" altLang="ja-JP" dirty="0">
                <a:latin typeface="メイリオ" panose="020B0604030504040204" pitchFamily="50" charset="-128"/>
                <a:ea typeface="メイリオ" panose="020B0604030504040204" pitchFamily="50" charset="-128"/>
              </a:rPr>
              <a:t>three </a:t>
            </a:r>
            <a:r>
              <a:rPr lang="ja-JP" altLang="en-US" dirty="0">
                <a:latin typeface="メイリオ" panose="020B0604030504040204" pitchFamily="50" charset="-128"/>
                <a:ea typeface="メイリオ" panose="020B0604030504040204" pitchFamily="50" charset="-128"/>
              </a:rPr>
              <a:t>internal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It was decided that the </a:t>
            </a:r>
            <a:r>
              <a:rPr lang="en-US" altLang="ja-JP" dirty="0">
                <a:latin typeface="メイリオ" panose="020B0604030504040204" pitchFamily="50" charset="-128"/>
                <a:ea typeface="メイリオ" panose="020B0604030504040204" pitchFamily="50" charset="-128"/>
              </a:rPr>
              <a:t>CIO's </a:t>
            </a:r>
            <a:r>
              <a:rPr lang="ja-JP" altLang="en-US" dirty="0">
                <a:latin typeface="メイリオ" panose="020B0604030504040204" pitchFamily="50" charset="-128"/>
                <a:ea typeface="メイリオ" panose="020B0604030504040204" pitchFamily="50" charset="-128"/>
              </a:rPr>
              <a:t>office would take the lead in overseeing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cost management and operations.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services are available to consolidate multiple accounts in </a:t>
            </a:r>
            <a:r>
              <a:rPr lang="en-US" altLang="ja-JP" dirty="0">
                <a:latin typeface="メイリオ" panose="020B0604030504040204" pitchFamily="50" charset="-128"/>
                <a:ea typeface="メイリオ" panose="020B0604030504040204" pitchFamily="50" charset="-128"/>
              </a:rPr>
              <a:t>AWS?</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Organizations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IAM</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Trusted Advisor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Systems Manager</a:t>
            </a:r>
          </a:p>
        </p:txBody>
      </p:sp>
    </p:spTree>
    <p:extLst>
      <p:ext uri="{BB962C8B-B14F-4D97-AF65-F5344CB8AC3E}">
        <p14:creationId xmlns:p14="http://schemas.microsoft.com/office/powerpoint/2010/main" val="1591589589"/>
      </p:ext>
    </p:extLst>
  </p:cSld>
  <p:clrMapOvr>
    <a:masterClrMapping/>
  </p:clrMapOvr>
  <mc:AlternateContent xmlns:mc="http://schemas.openxmlformats.org/markup-compatibility/2006" xmlns:p14="http://schemas.microsoft.com/office/powerpoint/2010/main">
    <mc:Choice Requires="p14">
      <p:transition spd="slow" p14:dur="2000" advTm="13079"/>
    </mc:Choice>
    <mc:Fallback xmlns="">
      <p:transition spd="slow" advTm="13079"/>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AWS Organizations</a:t>
            </a:r>
          </a:p>
        </p:txBody>
      </p:sp>
      <p:sp>
        <p:nvSpPr>
          <p:cNvPr id="28" name="コンテンツ プレースホルダー 2">
            <a:extLst>
              <a:ext uri="{FF2B5EF4-FFF2-40B4-BE49-F238E27FC236}">
                <a16:creationId xmlns:a16="http://schemas.microsoft.com/office/drawing/2014/main" id="{F87603B6-BA6D-4444-BEB1-962C64C4E69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Organizations </a:t>
            </a:r>
            <a:r>
              <a:rPr lang="ja-JP" altLang="en-US" sz="2400" dirty="0">
                <a:solidFill>
                  <a:srgbClr val="002060"/>
                </a:solidFill>
                <a:latin typeface="メイリオ" panose="020B0604030504040204" pitchFamily="50" charset="-128"/>
                <a:ea typeface="メイリオ" panose="020B0604030504040204" pitchFamily="50" charset="-128"/>
              </a:rPr>
              <a:t>is a managed service that makes </a:t>
            </a:r>
            <a:r>
              <a:rPr lang="en-US" altLang="ja-JP" sz="2400" dirty="0">
                <a:solidFill>
                  <a:srgbClr val="002060"/>
                </a:solidFill>
                <a:latin typeface="メイリオ" panose="020B0604030504040204" pitchFamily="50" charset="-128"/>
                <a:ea typeface="メイリオ" panose="020B0604030504040204" pitchFamily="50" charset="-128"/>
              </a:rPr>
              <a:t>IAM </a:t>
            </a:r>
            <a:r>
              <a:rPr lang="ja-JP" altLang="en-US" sz="2400" dirty="0">
                <a:solidFill>
                  <a:srgbClr val="002060"/>
                </a:solidFill>
                <a:latin typeface="メイリオ" panose="020B0604030504040204" pitchFamily="50" charset="-128"/>
                <a:ea typeface="メイリオ" panose="020B0604030504040204" pitchFamily="50" charset="-128"/>
              </a:rPr>
              <a:t>access management effortless for large organizations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5715DD4E-8701-4482-BA31-2811E83AF04E}"/>
              </a:ext>
            </a:extLst>
          </p:cNvPr>
          <p:cNvSpPr/>
          <p:nvPr/>
        </p:nvSpPr>
        <p:spPr bwMode="auto">
          <a:xfrm>
            <a:off x="704528" y="1988840"/>
            <a:ext cx="2736304"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800" dirty="0">
                <a:solidFill>
                  <a:schemeClr val="bg1"/>
                </a:solidFill>
                <a:latin typeface="メイリオ" panose="020B0604030504040204" pitchFamily="50" charset="-128"/>
                <a:ea typeface="メイリオ" panose="020B0604030504040204" pitchFamily="50" charset="-128"/>
              </a:rPr>
              <a:t>M</a:t>
            </a:r>
            <a:r>
              <a:rPr lang="ja-JP" altLang="en-US" sz="1800" dirty="0">
                <a:solidFill>
                  <a:schemeClr val="bg1"/>
                </a:solidFill>
                <a:latin typeface="メイリオ" panose="020B0604030504040204" pitchFamily="50" charset="-128"/>
                <a:ea typeface="メイリオ" panose="020B0604030504040204" pitchFamily="50" charset="-128"/>
              </a:rPr>
              <a:t>ultiple accounts</a:t>
            </a:r>
            <a:endParaRPr lang="en-US" altLang="ja-JP" sz="1800" dirty="0">
              <a:solidFill>
                <a:schemeClr val="bg1"/>
              </a:solidFill>
              <a:latin typeface="メイリオ" panose="020B0604030504040204" pitchFamily="50" charset="-128"/>
              <a:ea typeface="メイリオ" panose="020B0604030504040204" pitchFamily="50" charset="-128"/>
            </a:endParaRPr>
          </a:p>
          <a:p>
            <a:pPr algn="ctr"/>
            <a:r>
              <a:rPr lang="ja-JP" altLang="en-US" sz="1800" dirty="0">
                <a:solidFill>
                  <a:schemeClr val="bg1"/>
                </a:solidFill>
                <a:latin typeface="メイリオ" panose="020B0604030504040204" pitchFamily="50" charset="-128"/>
                <a:ea typeface="メイリオ" panose="020B0604030504040204" pitchFamily="50" charset="-128"/>
              </a:rPr>
              <a:t>Centralized Management</a:t>
            </a:r>
            <a:endParaRPr lang="en-US" altLang="ja-JP" sz="1800" dirty="0">
              <a:solidFill>
                <a:schemeClr val="bg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F9586236-71DF-42EC-8559-C2153BE41804}"/>
              </a:ext>
            </a:extLst>
          </p:cNvPr>
          <p:cNvSpPr/>
          <p:nvPr/>
        </p:nvSpPr>
        <p:spPr bwMode="auto">
          <a:xfrm>
            <a:off x="704528" y="2790056"/>
            <a:ext cx="2736304"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800" dirty="0">
                <a:latin typeface="メイリオ" panose="020B0604030504040204" pitchFamily="50" charset="-128"/>
                <a:ea typeface="メイリオ" panose="020B0604030504040204" pitchFamily="50" charset="-128"/>
              </a:rPr>
              <a:t>Grouping </a:t>
            </a:r>
            <a:r>
              <a:rPr lang="en-US" altLang="ja-JP" sz="1800" dirty="0">
                <a:latin typeface="メイリオ" panose="020B0604030504040204" pitchFamily="50" charset="-128"/>
                <a:ea typeface="メイリオ" panose="020B0604030504040204" pitchFamily="50" charset="-128"/>
              </a:rPr>
              <a:t>AWS </a:t>
            </a:r>
            <a:r>
              <a:rPr lang="ja-JP" altLang="en-US" sz="1800" dirty="0">
                <a:latin typeface="メイリオ" panose="020B0604030504040204" pitchFamily="50" charset="-128"/>
                <a:ea typeface="メイリオ" panose="020B0604030504040204" pitchFamily="50" charset="-128"/>
              </a:rPr>
              <a:t>accounts to apply policies and manage them centrally</a:t>
            </a:r>
            <a:endParaRPr lang="en-US" altLang="ja-JP" sz="1800" dirty="0">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069A4D2C-CA6B-482C-873D-61946A047B01}"/>
              </a:ext>
            </a:extLst>
          </p:cNvPr>
          <p:cNvSpPr/>
          <p:nvPr/>
        </p:nvSpPr>
        <p:spPr bwMode="auto">
          <a:xfrm>
            <a:off x="3656856" y="1988840"/>
            <a:ext cx="2736304"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800" dirty="0">
                <a:solidFill>
                  <a:schemeClr val="bg1"/>
                </a:solidFill>
                <a:latin typeface="メイリオ" panose="020B0604030504040204" pitchFamily="50" charset="-128"/>
                <a:ea typeface="メイリオ" panose="020B0604030504040204" pitchFamily="50" charset="-128"/>
              </a:rPr>
              <a:t>Management of account creation</a:t>
            </a:r>
          </a:p>
        </p:txBody>
      </p:sp>
      <p:sp>
        <p:nvSpPr>
          <p:cNvPr id="13" name="正方形/長方形 12">
            <a:extLst>
              <a:ext uri="{FF2B5EF4-FFF2-40B4-BE49-F238E27FC236}">
                <a16:creationId xmlns:a16="http://schemas.microsoft.com/office/drawing/2014/main" id="{BC4D81B7-813F-4E7F-97A5-72EFC210C08F}"/>
              </a:ext>
            </a:extLst>
          </p:cNvPr>
          <p:cNvSpPr/>
          <p:nvPr/>
        </p:nvSpPr>
        <p:spPr bwMode="auto">
          <a:xfrm>
            <a:off x="3656856" y="2790056"/>
            <a:ext cx="2736304"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800" dirty="0">
                <a:latin typeface="メイリオ" panose="020B0604030504040204" pitchFamily="50" charset="-128"/>
                <a:ea typeface="メイリオ" panose="020B0604030504040204" pitchFamily="50" charset="-128"/>
              </a:rPr>
              <a:t>Create a new </a:t>
            </a:r>
            <a:r>
              <a:rPr lang="en-US" altLang="ja-JP" sz="1800" dirty="0">
                <a:latin typeface="メイリオ" panose="020B0604030504040204" pitchFamily="50" charset="-128"/>
                <a:ea typeface="メイリオ" panose="020B0604030504040204" pitchFamily="50" charset="-128"/>
              </a:rPr>
              <a:t>AWS </a:t>
            </a:r>
            <a:r>
              <a:rPr lang="ja-JP" altLang="en-US" sz="1800" dirty="0">
                <a:latin typeface="メイリオ" panose="020B0604030504040204" pitchFamily="50" charset="-128"/>
                <a:ea typeface="メイリオ" panose="020B0604030504040204" pitchFamily="50" charset="-128"/>
              </a:rPr>
              <a:t>account in the </a:t>
            </a:r>
            <a:r>
              <a:rPr lang="en-US" altLang="ja-JP" sz="1800" dirty="0">
                <a:latin typeface="メイリオ" panose="020B0604030504040204" pitchFamily="50" charset="-128"/>
                <a:ea typeface="メイリオ" panose="020B0604030504040204" pitchFamily="50" charset="-128"/>
              </a:rPr>
              <a:t>console/SDK/CRI</a:t>
            </a:r>
            <a:r>
              <a:rPr lang="ja-JP" altLang="en-US" sz="1800" dirty="0">
                <a:latin typeface="メイリオ" panose="020B0604030504040204" pitchFamily="50" charset="-128"/>
                <a:ea typeface="メイリオ" panose="020B0604030504040204" pitchFamily="50" charset="-128"/>
              </a:rPr>
              <a:t>, and manage the creation in the log</a:t>
            </a:r>
            <a:endParaRPr lang="en-US" altLang="ja-JP" sz="1800" dirty="0">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9118A48B-07AF-41E8-A9FA-C61BE1631849}"/>
              </a:ext>
            </a:extLst>
          </p:cNvPr>
          <p:cNvSpPr/>
          <p:nvPr/>
        </p:nvSpPr>
        <p:spPr bwMode="auto">
          <a:xfrm>
            <a:off x="6609184" y="1988840"/>
            <a:ext cx="2736304"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800" dirty="0">
                <a:solidFill>
                  <a:schemeClr val="bg1"/>
                </a:solidFill>
                <a:latin typeface="メイリオ" panose="020B0604030504040204" pitchFamily="50" charset="-128"/>
                <a:ea typeface="メイリオ" panose="020B0604030504040204" pitchFamily="50" charset="-128"/>
              </a:rPr>
              <a:t>Consolidating Billing</a:t>
            </a:r>
          </a:p>
        </p:txBody>
      </p:sp>
      <p:sp>
        <p:nvSpPr>
          <p:cNvPr id="15" name="正方形/長方形 14">
            <a:extLst>
              <a:ext uri="{FF2B5EF4-FFF2-40B4-BE49-F238E27FC236}">
                <a16:creationId xmlns:a16="http://schemas.microsoft.com/office/drawing/2014/main" id="{C918B1F9-07B4-4DC9-B30F-3C78F8CEC6F5}"/>
              </a:ext>
            </a:extLst>
          </p:cNvPr>
          <p:cNvSpPr/>
          <p:nvPr/>
        </p:nvSpPr>
        <p:spPr bwMode="auto">
          <a:xfrm>
            <a:off x="6609184" y="2790056"/>
            <a:ext cx="2736304"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800" dirty="0">
                <a:latin typeface="メイリオ" panose="020B0604030504040204" pitchFamily="50" charset="-128"/>
                <a:ea typeface="メイリオ" panose="020B0604030504040204" pitchFamily="50" charset="-128"/>
              </a:rPr>
              <a:t>Consolidating Billing for Multiple </a:t>
            </a:r>
            <a:r>
              <a:rPr lang="en-US" altLang="ja-JP" sz="1800" dirty="0">
                <a:latin typeface="メイリオ" panose="020B0604030504040204" pitchFamily="50" charset="-128"/>
                <a:ea typeface="メイリオ" panose="020B0604030504040204" pitchFamily="50" charset="-128"/>
              </a:rPr>
              <a:t>AWS </a:t>
            </a:r>
            <a:r>
              <a:rPr lang="ja-JP" altLang="en-US" sz="1800" dirty="0">
                <a:latin typeface="メイリオ" panose="020B0604030504040204" pitchFamily="50" charset="-128"/>
                <a:ea typeface="メイリオ" panose="020B0604030504040204" pitchFamily="50" charset="-128"/>
              </a:rPr>
              <a:t>Accounts</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17336163"/>
      </p:ext>
    </p:extLst>
  </p:cSld>
  <p:clrMapOvr>
    <a:masterClrMapping/>
  </p:clrMapOvr>
  <mc:AlternateContent xmlns:mc="http://schemas.openxmlformats.org/markup-compatibility/2006" xmlns:p14="http://schemas.microsoft.com/office/powerpoint/2010/main">
    <mc:Choice Requires="p14">
      <p:transition spd="slow" p14:dur="2000" advTm="68712"/>
    </mc:Choice>
    <mc:Fallback xmlns="">
      <p:transition spd="slow" advTm="68712"/>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ja-JP" altLang="en-US" sz="3000" dirty="0">
                <a:solidFill>
                  <a:srgbClr val="000000"/>
                </a:solidFill>
                <a:latin typeface="メイリオ" pitchFamily="50" charset="-128"/>
                <a:ea typeface="メイリオ" pitchFamily="50" charset="-128"/>
              </a:rPr>
              <a:t>Account settings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704528" y="908720"/>
            <a:ext cx="8856984" cy="575542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company has </a:t>
            </a:r>
            <a:r>
              <a:rPr lang="en-US" altLang="ja-JP" dirty="0">
                <a:latin typeface="メイリオ" panose="020B0604030504040204" pitchFamily="50" charset="-128"/>
                <a:ea typeface="メイリオ" panose="020B0604030504040204" pitchFamily="50" charset="-128"/>
              </a:rPr>
              <a:t>three </a:t>
            </a:r>
            <a:r>
              <a:rPr lang="ja-JP" altLang="en-US" dirty="0">
                <a:latin typeface="メイリオ" panose="020B0604030504040204" pitchFamily="50" charset="-128"/>
                <a:ea typeface="メイリオ" panose="020B0604030504040204" pitchFamily="50" charset="-128"/>
              </a:rPr>
              <a:t>internal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Because each department processes billing separately, they use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oversee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cost management and operations. For administrative purposes, </a:t>
            </a:r>
            <a:r>
              <a:rPr lang="en-US" altLang="ja-JP" dirty="0">
                <a:latin typeface="メイリオ" panose="020B0604030504040204" pitchFamily="50" charset="-128"/>
                <a:ea typeface="メイリオ" panose="020B0604030504040204" pitchFamily="50" charset="-128"/>
              </a:rPr>
              <a:t>the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company</a:t>
            </a:r>
            <a:r>
              <a:rPr lang="ja-JP" altLang="en-US" dirty="0">
                <a:latin typeface="メイリオ" panose="020B0604030504040204" pitchFamily="50" charset="-128"/>
                <a:ea typeface="メイリオ" panose="020B0604030504040204" pitchFamily="50" charset="-128"/>
              </a:rPr>
              <a:t> ha</a:t>
            </a:r>
            <a:r>
              <a:rPr lang="en-US" altLang="ja-JP" dirty="0">
                <a:latin typeface="メイリオ" panose="020B0604030504040204" pitchFamily="50" charset="-128"/>
                <a:ea typeface="メイリオ" panose="020B0604030504040204" pitchFamily="50" charset="-128"/>
              </a:rPr>
              <a:t>s </a:t>
            </a:r>
            <a:r>
              <a:rPr lang="ja-JP" altLang="en-US" dirty="0">
                <a:latin typeface="メイリオ" panose="020B0604030504040204" pitchFamily="50" charset="-128"/>
                <a:ea typeface="メイリオ" panose="020B0604030504040204" pitchFamily="50" charset="-128"/>
              </a:rPr>
              <a:t>two master accounts and two </a:t>
            </a:r>
            <a:r>
              <a:rPr lang="en-US" altLang="ja-JP" dirty="0">
                <a:latin typeface="メイリオ" panose="020B0604030504040204" pitchFamily="50" charset="-128"/>
                <a:ea typeface="メイリオ" panose="020B0604030504040204" pitchFamily="50" charset="-128"/>
              </a:rPr>
              <a:t>Organizations set </a:t>
            </a:r>
            <a:r>
              <a:rPr lang="ja-JP" altLang="en-US" dirty="0">
                <a:latin typeface="メイリオ" panose="020B0604030504040204" pitchFamily="50" charset="-128"/>
                <a:ea typeface="メイリオ" panose="020B0604030504040204" pitchFamily="50" charset="-128"/>
              </a:rPr>
              <a:t>up. A requirement has arisen to move member account </a:t>
            </a:r>
            <a:r>
              <a:rPr lang="en-US" altLang="ja-JP" dirty="0">
                <a:latin typeface="メイリオ" panose="020B0604030504040204" pitchFamily="50" charset="-128"/>
                <a:ea typeface="メイリオ" panose="020B0604030504040204" pitchFamily="50" charset="-128"/>
              </a:rPr>
              <a:t>B, which </a:t>
            </a:r>
            <a:r>
              <a:rPr lang="ja-JP" altLang="en-US" dirty="0">
                <a:latin typeface="メイリオ" panose="020B0604030504040204" pitchFamily="50" charset="-128"/>
                <a:ea typeface="メイリオ" panose="020B0604030504040204" pitchFamily="50" charset="-128"/>
              </a:rPr>
              <a:t>currently belongs to </a:t>
            </a:r>
            <a:r>
              <a:rPr lang="en-US" altLang="ja-JP" dirty="0">
                <a:latin typeface="メイリオ" panose="020B0604030504040204" pitchFamily="50" charset="-128"/>
                <a:ea typeface="メイリオ" panose="020B0604030504040204" pitchFamily="50" charset="-128"/>
              </a:rPr>
              <a:t>Organizations </a:t>
            </a:r>
            <a:r>
              <a:rPr lang="ja-JP" altLang="en-US" dirty="0">
                <a:latin typeface="メイリオ" panose="020B0604030504040204" pitchFamily="50" charset="-128"/>
                <a:ea typeface="メイリオ" panose="020B0604030504040204" pitchFamily="50" charset="-128"/>
              </a:rPr>
              <a:t>in master account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Organizations </a:t>
            </a:r>
            <a:r>
              <a:rPr lang="ja-JP" altLang="en-US" dirty="0">
                <a:latin typeface="メイリオ" panose="020B0604030504040204" pitchFamily="50" charset="-128"/>
                <a:ea typeface="メイリオ" panose="020B0604030504040204" pitchFamily="50" charset="-128"/>
              </a:rPr>
              <a:t>managed by another account </a:t>
            </a:r>
            <a:r>
              <a:rPr lang="en-US" altLang="ja-JP" dirty="0">
                <a:latin typeface="メイリオ" panose="020B0604030504040204" pitchFamily="50" charset="-128"/>
                <a:ea typeface="メイリオ" panose="020B0604030504040204" pitchFamily="50" charset="-128"/>
              </a:rPr>
              <a:t>C.</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way to move a member account?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Perform the deletion by master account </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 after giving the necessary settings to member account </a:t>
            </a:r>
            <a:r>
              <a:rPr lang="en-US" altLang="ja-JP" dirty="0">
                <a:latin typeface="メイリオ" panose="020B0604030504040204" pitchFamily="50" charset="-128"/>
                <a:ea typeface="メイリオ" panose="020B0604030504040204" pitchFamily="50" charset="-128"/>
              </a:rPr>
              <a:t>B that you </a:t>
            </a:r>
            <a:r>
              <a:rPr lang="ja-JP" altLang="en-US" dirty="0">
                <a:latin typeface="メイリオ" panose="020B0604030504040204" pitchFamily="50" charset="-128"/>
                <a:ea typeface="メイリオ" panose="020B0604030504040204" pitchFamily="50" charset="-128"/>
              </a:rPr>
              <a:t>want to delete from existing </a:t>
            </a:r>
            <a:r>
              <a:rPr lang="en-US" altLang="ja-JP" dirty="0">
                <a:latin typeface="メイリオ" panose="020B0604030504040204" pitchFamily="50" charset="-128"/>
                <a:ea typeface="メイリオ" panose="020B0604030504040204" pitchFamily="50" charset="-128"/>
              </a:rPr>
              <a:t>Organizations.</a:t>
            </a:r>
          </a:p>
          <a:p>
            <a:pPr marL="342900" indent="-342900">
              <a:buAutoNum type="arabicParenR"/>
            </a:pPr>
            <a:r>
              <a:rPr lang="ja-JP" altLang="en-US" dirty="0">
                <a:latin typeface="メイリオ" panose="020B0604030504040204" pitchFamily="50" charset="-128"/>
                <a:ea typeface="メイリオ" panose="020B0604030504040204" pitchFamily="50" charset="-128"/>
              </a:rPr>
              <a:t>If member account </a:t>
            </a:r>
            <a:r>
              <a:rPr lang="en-US" altLang="ja-JP" dirty="0">
                <a:latin typeface="メイリオ" panose="020B0604030504040204" pitchFamily="50" charset="-128"/>
                <a:ea typeface="メイリオ" panose="020B0604030504040204" pitchFamily="50" charset="-128"/>
              </a:rPr>
              <a:t>B </a:t>
            </a:r>
            <a:r>
              <a:rPr lang="ja-JP" altLang="en-US" dirty="0">
                <a:latin typeface="メイリオ" panose="020B0604030504040204" pitchFamily="50" charset="-128"/>
                <a:ea typeface="メイリオ" panose="020B0604030504040204" pitchFamily="50" charset="-128"/>
              </a:rPr>
              <a:t>accepts the invitation to new </a:t>
            </a:r>
            <a:r>
              <a:rPr lang="en-US" altLang="ja-JP" dirty="0">
                <a:latin typeface="メイリオ" panose="020B0604030504040204" pitchFamily="50" charset="-128"/>
                <a:ea typeface="メイリオ" panose="020B0604030504040204" pitchFamily="50" charset="-128"/>
              </a:rPr>
              <a:t>Organizations</a:t>
            </a:r>
            <a:r>
              <a:rPr lang="ja-JP" altLang="en-US" dirty="0">
                <a:latin typeface="メイリオ" panose="020B0604030504040204" pitchFamily="50" charset="-128"/>
                <a:ea typeface="メイリオ" panose="020B0604030504040204" pitchFamily="50" charset="-128"/>
              </a:rPr>
              <a:t> from master account </a:t>
            </a:r>
            <a:r>
              <a:rPr lang="en-US" altLang="ja-JP" dirty="0">
                <a:latin typeface="メイリオ" panose="020B0604030504040204" pitchFamily="50" charset="-128"/>
                <a:ea typeface="メイリオ" panose="020B0604030504040204" pitchFamily="50" charset="-128"/>
              </a:rPr>
              <a:t>C, </a:t>
            </a:r>
            <a:r>
              <a:rPr lang="ja-JP" altLang="en-US" dirty="0">
                <a:latin typeface="メイリオ" panose="020B0604030504040204" pitchFamily="50" charset="-128"/>
                <a:ea typeface="メイリオ" panose="020B0604030504040204" pitchFamily="50" charset="-128"/>
              </a:rPr>
              <a:t>account </a:t>
            </a:r>
            <a:r>
              <a:rPr lang="en-US" altLang="ja-JP" dirty="0">
                <a:latin typeface="メイリオ" panose="020B0604030504040204" pitchFamily="50" charset="-128"/>
                <a:ea typeface="メイリオ" panose="020B0604030504040204" pitchFamily="50" charset="-128"/>
              </a:rPr>
              <a:t>B </a:t>
            </a:r>
            <a:r>
              <a:rPr lang="ja-JP" altLang="en-US" dirty="0">
                <a:latin typeface="メイリオ" panose="020B0604030504040204" pitchFamily="50" charset="-128"/>
                <a:ea typeface="メイリオ" panose="020B0604030504040204" pitchFamily="50" charset="-128"/>
              </a:rPr>
              <a:t>is removed from the </a:t>
            </a:r>
            <a:r>
              <a:rPr lang="en-US" altLang="ja-JP" dirty="0">
                <a:latin typeface="メイリオ" panose="020B0604030504040204" pitchFamily="50" charset="-128"/>
                <a:ea typeface="メイリオ" panose="020B0604030504040204" pitchFamily="50" charset="-128"/>
              </a:rPr>
              <a:t>Organization of </a:t>
            </a:r>
            <a:r>
              <a:rPr lang="ja-JP" altLang="en-US" dirty="0">
                <a:latin typeface="メイリオ" panose="020B0604030504040204" pitchFamily="50" charset="-128"/>
                <a:ea typeface="メイリオ" panose="020B0604030504040204" pitchFamily="50" charset="-128"/>
              </a:rPr>
              <a:t>account </a:t>
            </a:r>
            <a:r>
              <a:rPr lang="en-US" altLang="ja-JP" dirty="0">
                <a:latin typeface="メイリオ" panose="020B0604030504040204" pitchFamily="50" charset="-128"/>
                <a:ea typeface="メイリオ" panose="020B0604030504040204" pitchFamily="50" charset="-128"/>
              </a:rPr>
              <a:t>A.</a:t>
            </a:r>
          </a:p>
          <a:p>
            <a:pPr marL="342900" indent="-342900">
              <a:buAutoNum type="arabicParenR"/>
            </a:pPr>
            <a:r>
              <a:rPr lang="ja-JP" altLang="en-US" dirty="0">
                <a:latin typeface="メイリオ" panose="020B0604030504040204" pitchFamily="50" charset="-128"/>
                <a:ea typeface="メイリオ" panose="020B0604030504040204" pitchFamily="50" charset="-128"/>
              </a:rPr>
              <a:t>If Account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performs the privilege transfer from Account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to the new </a:t>
            </a:r>
            <a:r>
              <a:rPr lang="en-US" altLang="ja-JP" dirty="0">
                <a:latin typeface="メイリオ" panose="020B0604030504040204" pitchFamily="50" charset="-128"/>
                <a:ea typeface="メイリオ" panose="020B0604030504040204" pitchFamily="50" charset="-128"/>
              </a:rPr>
              <a:t>Organizations </a:t>
            </a:r>
            <a:r>
              <a:rPr lang="ja-JP" altLang="en-US" dirty="0">
                <a:latin typeface="メイリオ" panose="020B0604030504040204" pitchFamily="50" charset="-128"/>
                <a:ea typeface="メイリオ" panose="020B0604030504040204" pitchFamily="50" charset="-128"/>
              </a:rPr>
              <a:t>and Account </a:t>
            </a:r>
            <a:r>
              <a:rPr lang="en-US" altLang="ja-JP" dirty="0">
                <a:latin typeface="メイリオ" panose="020B0604030504040204" pitchFamily="50" charset="-128"/>
                <a:ea typeface="メイリオ" panose="020B0604030504040204" pitchFamily="50" charset="-128"/>
              </a:rPr>
              <a:t>C </a:t>
            </a:r>
            <a:r>
              <a:rPr lang="ja-JP" altLang="en-US" dirty="0">
                <a:latin typeface="メイリオ" panose="020B0604030504040204" pitchFamily="50" charset="-128"/>
                <a:ea typeface="メイリオ" panose="020B0604030504040204" pitchFamily="50" charset="-128"/>
              </a:rPr>
              <a:t>agrees, Account </a:t>
            </a:r>
            <a:r>
              <a:rPr lang="en-US" altLang="ja-JP" dirty="0">
                <a:latin typeface="メイリオ" panose="020B0604030504040204" pitchFamily="50" charset="-128"/>
                <a:ea typeface="メイリオ" panose="020B0604030504040204" pitchFamily="50" charset="-128"/>
              </a:rPr>
              <a:t>B is </a:t>
            </a:r>
            <a:r>
              <a:rPr lang="ja-JP" altLang="en-US" dirty="0">
                <a:latin typeface="メイリオ" panose="020B0604030504040204" pitchFamily="50" charset="-128"/>
                <a:ea typeface="メイリオ" panose="020B0604030504040204" pitchFamily="50" charset="-128"/>
              </a:rPr>
              <a:t>registered to the new </a:t>
            </a:r>
            <a:r>
              <a:rPr lang="en-US" altLang="ja-JP" dirty="0">
                <a:latin typeface="メイリオ" panose="020B0604030504040204" pitchFamily="50" charset="-128"/>
                <a:ea typeface="メイリオ" panose="020B0604030504040204" pitchFamily="50" charset="-128"/>
              </a:rPr>
              <a:t>Organizations.</a:t>
            </a:r>
          </a:p>
          <a:p>
            <a:pPr marL="342900" indent="-342900">
              <a:buAutoNum type="arabicParenR"/>
            </a:pPr>
            <a:r>
              <a:rPr lang="ja-JP" altLang="en-US" dirty="0">
                <a:latin typeface="メイリオ" panose="020B0604030504040204" pitchFamily="50" charset="-128"/>
                <a:ea typeface="メイリオ" panose="020B0604030504040204" pitchFamily="50" charset="-128"/>
              </a:rPr>
              <a:t>If Account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performs a privilege transfer from Account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to the new </a:t>
            </a:r>
            <a:r>
              <a:rPr lang="en-US" altLang="ja-JP" dirty="0">
                <a:latin typeface="メイリオ" panose="020B0604030504040204" pitchFamily="50" charset="-128"/>
                <a:ea typeface="メイリオ" panose="020B0604030504040204" pitchFamily="50" charset="-128"/>
              </a:rPr>
              <a:t>Organizations </a:t>
            </a:r>
            <a:r>
              <a:rPr lang="ja-JP" altLang="en-US" dirty="0">
                <a:latin typeface="メイリオ" panose="020B0604030504040204" pitchFamily="50" charset="-128"/>
                <a:ea typeface="メイリオ" panose="020B0604030504040204" pitchFamily="50" charset="-128"/>
              </a:rPr>
              <a:t>and Account </a:t>
            </a:r>
            <a:r>
              <a:rPr lang="en-US" altLang="ja-JP" dirty="0">
                <a:latin typeface="メイリオ" panose="020B0604030504040204" pitchFamily="50" charset="-128"/>
                <a:ea typeface="メイリオ" panose="020B0604030504040204" pitchFamily="50" charset="-128"/>
              </a:rPr>
              <a:t>C </a:t>
            </a:r>
            <a:r>
              <a:rPr lang="ja-JP" altLang="en-US" dirty="0">
                <a:latin typeface="メイリオ" panose="020B0604030504040204" pitchFamily="50" charset="-128"/>
                <a:ea typeface="メイリオ" panose="020B0604030504040204" pitchFamily="50" charset="-128"/>
              </a:rPr>
              <a:t>agrees, Account </a:t>
            </a:r>
            <a:r>
              <a:rPr lang="en-US" altLang="ja-JP" dirty="0">
                <a:latin typeface="メイリオ" panose="020B0604030504040204" pitchFamily="50" charset="-128"/>
                <a:ea typeface="メイリオ" panose="020B0604030504040204" pitchFamily="50" charset="-128"/>
              </a:rPr>
              <a:t>B is </a:t>
            </a:r>
            <a:r>
              <a:rPr lang="ja-JP" altLang="en-US" dirty="0">
                <a:latin typeface="メイリオ" panose="020B0604030504040204" pitchFamily="50" charset="-128"/>
                <a:ea typeface="メイリオ" panose="020B0604030504040204" pitchFamily="50" charset="-128"/>
              </a:rPr>
              <a:t>removed from Account </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's </a:t>
            </a:r>
            <a:r>
              <a:rPr lang="en-US" altLang="ja-JP" dirty="0">
                <a:latin typeface="メイリオ" panose="020B0604030504040204" pitchFamily="50" charset="-128"/>
                <a:ea typeface="メイリオ" panose="020B0604030504040204" pitchFamily="50" charset="-128"/>
              </a:rPr>
              <a:t>Organization.</a:t>
            </a:r>
          </a:p>
          <a:p>
            <a:pPr marL="342900" indent="-342900">
              <a:buAutoNum type="arabicParenR"/>
            </a:pPr>
            <a:r>
              <a:rPr lang="ja-JP" altLang="en-US" dirty="0">
                <a:latin typeface="メイリオ" panose="020B0604030504040204" pitchFamily="50" charset="-128"/>
                <a:ea typeface="メイリオ" panose="020B0604030504040204" pitchFamily="50" charset="-128"/>
              </a:rPr>
              <a:t>Invitations to new </a:t>
            </a:r>
            <a:r>
              <a:rPr lang="en-US" altLang="ja-JP" dirty="0">
                <a:latin typeface="メイリオ" panose="020B0604030504040204" pitchFamily="50" charset="-128"/>
                <a:ea typeface="メイリオ" panose="020B0604030504040204" pitchFamily="50" charset="-128"/>
              </a:rPr>
              <a:t>Organizations are </a:t>
            </a:r>
            <a:r>
              <a:rPr lang="ja-JP" altLang="en-US" dirty="0">
                <a:latin typeface="メイリオ" panose="020B0604030504040204" pitchFamily="50" charset="-128"/>
                <a:ea typeface="メイリオ" panose="020B0604030504040204" pitchFamily="50" charset="-128"/>
              </a:rPr>
              <a:t>extended from master account </a:t>
            </a:r>
            <a:r>
              <a:rPr lang="en-US" altLang="ja-JP" dirty="0">
                <a:latin typeface="メイリオ" panose="020B0604030504040204" pitchFamily="50" charset="-128"/>
                <a:ea typeface="メイリオ" panose="020B0604030504040204" pitchFamily="50" charset="-128"/>
              </a:rPr>
              <a:t>C to </a:t>
            </a:r>
            <a:r>
              <a:rPr lang="ja-JP" altLang="en-US" dirty="0">
                <a:latin typeface="メイリオ" panose="020B0604030504040204" pitchFamily="50" charset="-128"/>
                <a:ea typeface="メイリオ" panose="020B0604030504040204" pitchFamily="50" charset="-128"/>
              </a:rPr>
              <a:t>account </a:t>
            </a:r>
            <a:r>
              <a:rPr lang="en-US" altLang="ja-JP" dirty="0">
                <a:latin typeface="メイリオ" panose="020B0604030504040204" pitchFamily="50" charset="-128"/>
                <a:ea typeface="メイリオ" panose="020B0604030504040204" pitchFamily="50" charset="-128"/>
              </a:rPr>
              <a:t>B. </a:t>
            </a:r>
            <a:r>
              <a:rPr lang="ja-JP" altLang="en-US" dirty="0">
                <a:latin typeface="メイリオ" panose="020B0604030504040204" pitchFamily="50" charset="-128"/>
                <a:ea typeface="メイリオ" panose="020B0604030504040204" pitchFamily="50" charset="-128"/>
              </a:rPr>
              <a:t>Once the acceptance is received from account </a:t>
            </a:r>
            <a:r>
              <a:rPr lang="en-US" altLang="ja-JP" dirty="0">
                <a:latin typeface="メイリオ" panose="020B0604030504040204" pitchFamily="50" charset="-128"/>
                <a:ea typeface="メイリオ" panose="020B0604030504040204" pitchFamily="50" charset="-128"/>
              </a:rPr>
              <a:t>B</a:t>
            </a:r>
            <a:r>
              <a:rPr lang="ja-JP" altLang="en-US" dirty="0">
                <a:latin typeface="メイリオ" panose="020B0604030504040204" pitchFamily="50" charset="-128"/>
                <a:ea typeface="メイリオ" panose="020B0604030504040204" pitchFamily="50" charset="-128"/>
              </a:rPr>
              <a:t>, it is added to the member account.</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The root account of member account </a:t>
            </a:r>
            <a:r>
              <a:rPr lang="en-US" altLang="ja-JP" dirty="0">
                <a:latin typeface="メイリオ" panose="020B0604030504040204" pitchFamily="50" charset="-128"/>
                <a:ea typeface="メイリオ" panose="020B0604030504040204" pitchFamily="50" charset="-128"/>
              </a:rPr>
              <a:t>B that you </a:t>
            </a:r>
            <a:r>
              <a:rPr lang="ja-JP" altLang="en-US" dirty="0">
                <a:latin typeface="メイリオ" panose="020B0604030504040204" pitchFamily="50" charset="-128"/>
                <a:ea typeface="メイリオ" panose="020B0604030504040204" pitchFamily="50" charset="-128"/>
              </a:rPr>
              <a:t>want to remove from </a:t>
            </a:r>
            <a:r>
              <a:rPr lang="en-US" altLang="ja-JP" dirty="0">
                <a:latin typeface="メイリオ" panose="020B0604030504040204" pitchFamily="50" charset="-128"/>
                <a:ea typeface="メイリオ" panose="020B0604030504040204" pitchFamily="50" charset="-128"/>
              </a:rPr>
              <a:t>Organizations </a:t>
            </a:r>
            <a:r>
              <a:rPr lang="ja-JP" altLang="en-US" dirty="0">
                <a:latin typeface="メイリオ" panose="020B0604030504040204" pitchFamily="50" charset="-128"/>
                <a:ea typeface="メイリオ" panose="020B0604030504040204" pitchFamily="50" charset="-128"/>
              </a:rPr>
              <a:t>performs the withdrawal process on its own.</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9458347"/>
      </p:ext>
    </p:extLst>
  </p:cSld>
  <p:clrMapOvr>
    <a:masterClrMapping/>
  </p:clrMapOvr>
  <mc:AlternateContent xmlns:mc="http://schemas.openxmlformats.org/markup-compatibility/2006" xmlns:p14="http://schemas.microsoft.com/office/powerpoint/2010/main">
    <mc:Choice Requires="p14">
      <p:transition spd="slow" p14:dur="2000" advTm="12823"/>
    </mc:Choice>
    <mc:Fallback xmlns="">
      <p:transition spd="slow" advTm="12823"/>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E25AEB29-1C52-480E-A57D-B8FA8A66C5A9}"/>
              </a:ext>
            </a:extLst>
          </p:cNvPr>
          <p:cNvSpPr/>
          <p:nvPr/>
        </p:nvSpPr>
        <p:spPr bwMode="auto">
          <a:xfrm>
            <a:off x="5313040" y="2204864"/>
            <a:ext cx="3744416" cy="295232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142C93D-F50E-4957-BBAF-5342BB20E2B2}"/>
              </a:ext>
            </a:extLst>
          </p:cNvPr>
          <p:cNvSpPr/>
          <p:nvPr/>
        </p:nvSpPr>
        <p:spPr bwMode="auto">
          <a:xfrm>
            <a:off x="920552" y="2204864"/>
            <a:ext cx="3744416" cy="295232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kern="0" dirty="0">
                <a:latin typeface="メイリオ" panose="020B0604030504040204" pitchFamily="50" charset="-128"/>
                <a:ea typeface="メイリオ" panose="020B0604030504040204" pitchFamily="50" charset="-128"/>
              </a:rPr>
              <a:t>Account Settings</a:t>
            </a:r>
            <a:endParaRPr lang="en-US" altLang="ja-JP" sz="3000" kern="0" dirty="0">
              <a:latin typeface="メイリオ" panose="020B0604030504040204" pitchFamily="50" charset="-128"/>
              <a:ea typeface="メイリオ" panose="020B0604030504040204" pitchFamily="50" charset="-128"/>
            </a:endParaRPr>
          </a:p>
        </p:txBody>
      </p:sp>
      <p:sp>
        <p:nvSpPr>
          <p:cNvPr id="28" name="コンテンツ プレースホルダー 2">
            <a:extLst>
              <a:ext uri="{FF2B5EF4-FFF2-40B4-BE49-F238E27FC236}">
                <a16:creationId xmlns:a16="http://schemas.microsoft.com/office/drawing/2014/main" id="{F87603B6-BA6D-4444-BEB1-962C64C4E69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Select </a:t>
            </a:r>
            <a:r>
              <a:rPr lang="en-US" altLang="ja-JP" sz="2400" dirty="0">
                <a:solidFill>
                  <a:srgbClr val="002060"/>
                </a:solidFill>
                <a:latin typeface="メイリオ" panose="020B0604030504040204" pitchFamily="50" charset="-128"/>
                <a:ea typeface="メイリオ" panose="020B0604030504040204" pitchFamily="50" charset="-128"/>
              </a:rPr>
              <a:t>one account as </a:t>
            </a:r>
            <a:r>
              <a:rPr lang="ja-JP" altLang="en-US" sz="2400" dirty="0">
                <a:solidFill>
                  <a:srgbClr val="002060"/>
                </a:solidFill>
                <a:latin typeface="メイリオ" panose="020B0604030504040204" pitchFamily="50" charset="-128"/>
                <a:ea typeface="メイリオ" panose="020B0604030504040204" pitchFamily="50" charset="-128"/>
              </a:rPr>
              <a:t>a master account from among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accounts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178A357D-42AA-45AF-9B61-95866FF97C49}"/>
              </a:ext>
            </a:extLst>
          </p:cNvPr>
          <p:cNvSpPr/>
          <p:nvPr/>
        </p:nvSpPr>
        <p:spPr bwMode="auto">
          <a:xfrm>
            <a:off x="6753200" y="2592694"/>
            <a:ext cx="864096" cy="720080"/>
          </a:xfrm>
          <a:prstGeom prst="roundRect">
            <a:avLst/>
          </a:prstGeom>
          <a:solidFill>
            <a:schemeClr val="accent2"/>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Master</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9" name="四角形: 角を丸くする 8">
            <a:extLst>
              <a:ext uri="{FF2B5EF4-FFF2-40B4-BE49-F238E27FC236}">
                <a16:creationId xmlns:a16="http://schemas.microsoft.com/office/drawing/2014/main" id="{4F2CBE69-AA98-47BA-A6F8-D2959D2E2493}"/>
              </a:ext>
            </a:extLst>
          </p:cNvPr>
          <p:cNvSpPr/>
          <p:nvPr/>
        </p:nvSpPr>
        <p:spPr bwMode="auto">
          <a:xfrm>
            <a:off x="5673080" y="383670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12" name="四角形: 角を丸くする 11">
            <a:extLst>
              <a:ext uri="{FF2B5EF4-FFF2-40B4-BE49-F238E27FC236}">
                <a16:creationId xmlns:a16="http://schemas.microsoft.com/office/drawing/2014/main" id="{3E6BE488-DEAE-43F6-AE63-CD7947FBD7CA}"/>
              </a:ext>
            </a:extLst>
          </p:cNvPr>
          <p:cNvSpPr/>
          <p:nvPr/>
        </p:nvSpPr>
        <p:spPr bwMode="auto">
          <a:xfrm>
            <a:off x="6753200" y="383670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13" name="四角形: 角を丸くする 12">
            <a:extLst>
              <a:ext uri="{FF2B5EF4-FFF2-40B4-BE49-F238E27FC236}">
                <a16:creationId xmlns:a16="http://schemas.microsoft.com/office/drawing/2014/main" id="{0F7DA125-CA1D-4606-A1CF-D464A58AB4A1}"/>
              </a:ext>
            </a:extLst>
          </p:cNvPr>
          <p:cNvSpPr/>
          <p:nvPr/>
        </p:nvSpPr>
        <p:spPr bwMode="auto">
          <a:xfrm>
            <a:off x="7833320" y="383670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14" name="四角形: 角を丸くする 13">
            <a:extLst>
              <a:ext uri="{FF2B5EF4-FFF2-40B4-BE49-F238E27FC236}">
                <a16:creationId xmlns:a16="http://schemas.microsoft.com/office/drawing/2014/main" id="{EE229606-43F1-4D08-8190-CF1765644BC1}"/>
              </a:ext>
            </a:extLst>
          </p:cNvPr>
          <p:cNvSpPr/>
          <p:nvPr/>
        </p:nvSpPr>
        <p:spPr bwMode="auto">
          <a:xfrm>
            <a:off x="2288704" y="2564904"/>
            <a:ext cx="864096" cy="720080"/>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15" name="四角形: 角を丸くする 14">
            <a:extLst>
              <a:ext uri="{FF2B5EF4-FFF2-40B4-BE49-F238E27FC236}">
                <a16:creationId xmlns:a16="http://schemas.microsoft.com/office/drawing/2014/main" id="{CDD891CF-5259-435C-AC3D-28E7F69547BB}"/>
              </a:ext>
            </a:extLst>
          </p:cNvPr>
          <p:cNvSpPr/>
          <p:nvPr/>
        </p:nvSpPr>
        <p:spPr bwMode="auto">
          <a:xfrm>
            <a:off x="1208584" y="3808916"/>
            <a:ext cx="864096" cy="720080"/>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algn="ctr"/>
            <a:r>
              <a:rPr lang="en-US" altLang="ja-JP" sz="1200" b="1" dirty="0">
                <a:solidFill>
                  <a:schemeClr val="bg1"/>
                </a:solidFill>
                <a:latin typeface="メイリオ" panose="020B0604030504040204" pitchFamily="50" charset="-128"/>
                <a:ea typeface="メイリオ" panose="020B0604030504040204" pitchFamily="50" charset="-128"/>
              </a:rPr>
              <a:t>AWS</a:t>
            </a:r>
          </a:p>
          <a:p>
            <a:pPr algn="ctr"/>
            <a:r>
              <a:rPr lang="ja-JP" altLang="en-US" sz="1200" b="1" dirty="0">
                <a:solidFill>
                  <a:schemeClr val="bg1"/>
                </a:solidFill>
                <a:latin typeface="メイリオ" panose="020B0604030504040204" pitchFamily="50" charset="-128"/>
                <a:ea typeface="メイリオ" panose="020B0604030504040204" pitchFamily="50" charset="-128"/>
              </a:rPr>
              <a:t>Account</a:t>
            </a:r>
          </a:p>
        </p:txBody>
      </p:sp>
      <p:sp>
        <p:nvSpPr>
          <p:cNvPr id="18" name="四角形: 角を丸くする 17">
            <a:extLst>
              <a:ext uri="{FF2B5EF4-FFF2-40B4-BE49-F238E27FC236}">
                <a16:creationId xmlns:a16="http://schemas.microsoft.com/office/drawing/2014/main" id="{3834F757-E191-4ABE-9E25-C5253E4469D5}"/>
              </a:ext>
            </a:extLst>
          </p:cNvPr>
          <p:cNvSpPr/>
          <p:nvPr/>
        </p:nvSpPr>
        <p:spPr bwMode="auto">
          <a:xfrm>
            <a:off x="2288704" y="3808916"/>
            <a:ext cx="864096" cy="720080"/>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algn="ctr"/>
            <a:r>
              <a:rPr lang="en-US" altLang="ja-JP" sz="1200" b="1" dirty="0">
                <a:solidFill>
                  <a:schemeClr val="bg1"/>
                </a:solidFill>
                <a:latin typeface="メイリオ" panose="020B0604030504040204" pitchFamily="50" charset="-128"/>
                <a:ea typeface="メイリオ" panose="020B0604030504040204" pitchFamily="50" charset="-128"/>
              </a:rPr>
              <a:t>AWS</a:t>
            </a:r>
          </a:p>
          <a:p>
            <a:pPr algn="ctr"/>
            <a:r>
              <a:rPr lang="ja-JP" altLang="en-US" sz="1200" b="1" dirty="0">
                <a:solidFill>
                  <a:schemeClr val="bg1"/>
                </a:solidFill>
                <a:latin typeface="メイリオ" panose="020B0604030504040204" pitchFamily="50" charset="-128"/>
                <a:ea typeface="メイリオ" panose="020B0604030504040204" pitchFamily="50" charset="-128"/>
              </a:rPr>
              <a:t>Account</a:t>
            </a:r>
          </a:p>
        </p:txBody>
      </p:sp>
      <p:sp>
        <p:nvSpPr>
          <p:cNvPr id="19" name="四角形: 角を丸くする 18">
            <a:extLst>
              <a:ext uri="{FF2B5EF4-FFF2-40B4-BE49-F238E27FC236}">
                <a16:creationId xmlns:a16="http://schemas.microsoft.com/office/drawing/2014/main" id="{DC0F2018-CEA5-4A8C-A75F-64A22E7459E8}"/>
              </a:ext>
            </a:extLst>
          </p:cNvPr>
          <p:cNvSpPr/>
          <p:nvPr/>
        </p:nvSpPr>
        <p:spPr bwMode="auto">
          <a:xfrm>
            <a:off x="3368824" y="3808916"/>
            <a:ext cx="864096" cy="720080"/>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algn="ctr"/>
            <a:r>
              <a:rPr lang="en-US" altLang="ja-JP" sz="1200" b="1" dirty="0">
                <a:solidFill>
                  <a:schemeClr val="bg1"/>
                </a:solidFill>
                <a:latin typeface="メイリオ" panose="020B0604030504040204" pitchFamily="50" charset="-128"/>
                <a:ea typeface="メイリオ" panose="020B0604030504040204" pitchFamily="50" charset="-128"/>
              </a:rPr>
              <a:t>AWS</a:t>
            </a:r>
          </a:p>
          <a:p>
            <a:pPr algn="ctr"/>
            <a:r>
              <a:rPr lang="ja-JP" altLang="en-US" sz="1200" b="1" dirty="0">
                <a:solidFill>
                  <a:schemeClr val="bg1"/>
                </a:solidFill>
                <a:latin typeface="メイリオ" panose="020B0604030504040204" pitchFamily="50" charset="-128"/>
                <a:ea typeface="メイリオ" panose="020B0604030504040204" pitchFamily="50" charset="-128"/>
              </a:rPr>
              <a:t>Account</a:t>
            </a:r>
          </a:p>
        </p:txBody>
      </p:sp>
      <p:sp>
        <p:nvSpPr>
          <p:cNvPr id="2" name="矢印: 右 1">
            <a:extLst>
              <a:ext uri="{FF2B5EF4-FFF2-40B4-BE49-F238E27FC236}">
                <a16:creationId xmlns:a16="http://schemas.microsoft.com/office/drawing/2014/main" id="{77FF2768-33C1-425D-BFA2-35E7C8572B60}"/>
              </a:ext>
            </a:extLst>
          </p:cNvPr>
          <p:cNvSpPr/>
          <p:nvPr/>
        </p:nvSpPr>
        <p:spPr bwMode="auto">
          <a:xfrm>
            <a:off x="4728119" y="3175244"/>
            <a:ext cx="576064" cy="1008112"/>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6" name="TextBox 15">
            <a:extLst>
              <a:ext uri="{FF2B5EF4-FFF2-40B4-BE49-F238E27FC236}">
                <a16:creationId xmlns:a16="http://schemas.microsoft.com/office/drawing/2014/main" id="{61EBEC17-6A80-4DE6-BC4A-9067751D72B5}"/>
              </a:ext>
            </a:extLst>
          </p:cNvPr>
          <p:cNvSpPr txBox="1"/>
          <p:nvPr/>
        </p:nvSpPr>
        <p:spPr>
          <a:xfrm>
            <a:off x="848544" y="5402859"/>
            <a:ext cx="8280920" cy="1077218"/>
          </a:xfrm>
          <a:prstGeom prst="rect">
            <a:avLst/>
          </a:prstGeom>
          <a:noFill/>
        </p:spPr>
        <p:txBody>
          <a:bodyPr wrap="square">
            <a:spAutoFit/>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A member account is registered as a member account once the member account approves the invitation from the master account.</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If you want to delete it from a member account, the account must have authority such as billing processing.</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41938333"/>
      </p:ext>
    </p:extLst>
  </p:cSld>
  <p:clrMapOvr>
    <a:masterClrMapping/>
  </p:clrMapOvr>
  <mc:AlternateContent xmlns:mc="http://schemas.openxmlformats.org/markup-compatibility/2006" xmlns:p14="http://schemas.microsoft.com/office/powerpoint/2010/main">
    <mc:Choice Requires="p14">
      <p:transition spd="slow" p14:dur="2000" advTm="54092"/>
    </mc:Choice>
    <mc:Fallback xmlns="">
      <p:transition spd="slow" advTm="54092"/>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AD4BB7BA-5A45-45E8-BC5B-00DC8B09E78A}"/>
              </a:ext>
            </a:extLst>
          </p:cNvPr>
          <p:cNvSpPr/>
          <p:nvPr/>
        </p:nvSpPr>
        <p:spPr bwMode="auto">
          <a:xfrm>
            <a:off x="704528" y="1479410"/>
            <a:ext cx="8568952" cy="4973926"/>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AWS Organizations</a:t>
            </a:r>
          </a:p>
        </p:txBody>
      </p:sp>
      <p:sp>
        <p:nvSpPr>
          <p:cNvPr id="28" name="コンテンツ プレースホルダー 2">
            <a:extLst>
              <a:ext uri="{FF2B5EF4-FFF2-40B4-BE49-F238E27FC236}">
                <a16:creationId xmlns:a16="http://schemas.microsoft.com/office/drawing/2014/main" id="{F87603B6-BA6D-4444-BEB1-962C64C4E69C}"/>
              </a:ext>
            </a:extLst>
          </p:cNvPr>
          <p:cNvSpPr txBox="1">
            <a:spLocks/>
          </p:cNvSpPr>
          <p:nvPr/>
        </p:nvSpPr>
        <p:spPr>
          <a:xfrm>
            <a:off x="631222" y="764704"/>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a:t>
            </a:r>
            <a:r>
              <a:rPr lang="en-US" altLang="ja-JP" sz="2400" dirty="0">
                <a:solidFill>
                  <a:srgbClr val="002060"/>
                </a:solidFill>
                <a:latin typeface="メイリオ" panose="020B0604030504040204" pitchFamily="50" charset="-128"/>
                <a:ea typeface="メイリオ" panose="020B0604030504040204" pitchFamily="50" charset="-128"/>
              </a:rPr>
              <a:t>unit</a:t>
            </a:r>
            <a:r>
              <a:rPr lang="ja-JP" altLang="en-US" sz="2400" dirty="0">
                <a:solidFill>
                  <a:srgbClr val="002060"/>
                </a:solidFill>
                <a:latin typeface="メイリオ" panose="020B0604030504040204" pitchFamily="50" charset="-128"/>
                <a:ea typeface="メイリオ" panose="020B0604030504040204" pitchFamily="50" charset="-128"/>
              </a:rPr>
              <a:t> in which the master account manages member accounts in a unit called </a:t>
            </a:r>
            <a:r>
              <a:rPr lang="en-US" altLang="ja-JP" sz="2400" dirty="0">
                <a:solidFill>
                  <a:srgbClr val="002060"/>
                </a:solidFill>
                <a:latin typeface="メイリオ" panose="020B0604030504040204" pitchFamily="50" charset="-128"/>
                <a:ea typeface="メイリオ" panose="020B0604030504040204" pitchFamily="50" charset="-128"/>
              </a:rPr>
              <a:t>OU</a:t>
            </a:r>
          </a:p>
        </p:txBody>
      </p:sp>
      <p:sp>
        <p:nvSpPr>
          <p:cNvPr id="16" name="正方形/長方形 15">
            <a:extLst>
              <a:ext uri="{FF2B5EF4-FFF2-40B4-BE49-F238E27FC236}">
                <a16:creationId xmlns:a16="http://schemas.microsoft.com/office/drawing/2014/main" id="{AFE90A2E-183D-4A64-BA65-D78506775336}"/>
              </a:ext>
            </a:extLst>
          </p:cNvPr>
          <p:cNvSpPr/>
          <p:nvPr/>
        </p:nvSpPr>
        <p:spPr bwMode="auto">
          <a:xfrm>
            <a:off x="1064568" y="3212976"/>
            <a:ext cx="3744416" cy="295232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18" name="正方形/長方形 17">
            <a:extLst>
              <a:ext uri="{FF2B5EF4-FFF2-40B4-BE49-F238E27FC236}">
                <a16:creationId xmlns:a16="http://schemas.microsoft.com/office/drawing/2014/main" id="{29D5BBFB-4CAB-4346-9828-E3936D40F255}"/>
              </a:ext>
            </a:extLst>
          </p:cNvPr>
          <p:cNvSpPr/>
          <p:nvPr/>
        </p:nvSpPr>
        <p:spPr bwMode="auto">
          <a:xfrm>
            <a:off x="1064568" y="2780928"/>
            <a:ext cx="3744416" cy="43204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Organizational Unit (</a:t>
            </a:r>
            <a:r>
              <a:rPr lang="en-US" altLang="ja-JP" dirty="0">
                <a:solidFill>
                  <a:schemeClr val="bg1"/>
                </a:solidFill>
                <a:latin typeface="メイリオ" panose="020B0604030504040204" pitchFamily="50" charset="-128"/>
                <a:ea typeface="メイリオ" panose="020B0604030504040204" pitchFamily="50" charset="-128"/>
              </a:rPr>
              <a:t>OU</a:t>
            </a:r>
            <a:r>
              <a:rPr lang="ja-JP" altLang="en-US" dirty="0">
                <a:solidFill>
                  <a:schemeClr val="bg1"/>
                </a:solidFill>
                <a:latin typeface="メイリオ" panose="020B0604030504040204" pitchFamily="50" charset="-128"/>
                <a:ea typeface="メイリオ" panose="020B0604030504040204" pitchFamily="50" charset="-128"/>
              </a:rPr>
              <a:t>)</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5628C78A-A9A6-4B46-8D3A-D9BCA0886DB5}"/>
              </a:ext>
            </a:extLst>
          </p:cNvPr>
          <p:cNvSpPr/>
          <p:nvPr/>
        </p:nvSpPr>
        <p:spPr bwMode="auto">
          <a:xfrm>
            <a:off x="5169024" y="3212976"/>
            <a:ext cx="3744416" cy="295232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20" name="正方形/長方形 19">
            <a:extLst>
              <a:ext uri="{FF2B5EF4-FFF2-40B4-BE49-F238E27FC236}">
                <a16:creationId xmlns:a16="http://schemas.microsoft.com/office/drawing/2014/main" id="{0544E94B-3A78-431C-90DC-FEE8723F2953}"/>
              </a:ext>
            </a:extLst>
          </p:cNvPr>
          <p:cNvSpPr/>
          <p:nvPr/>
        </p:nvSpPr>
        <p:spPr bwMode="auto">
          <a:xfrm>
            <a:off x="5169024" y="2780928"/>
            <a:ext cx="3744416" cy="43204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Organizational Unit (</a:t>
            </a:r>
            <a:r>
              <a:rPr lang="en-US" altLang="ja-JP" dirty="0">
                <a:solidFill>
                  <a:schemeClr val="bg1"/>
                </a:solidFill>
                <a:latin typeface="メイリオ" panose="020B0604030504040204" pitchFamily="50" charset="-128"/>
                <a:ea typeface="メイリオ" panose="020B0604030504040204" pitchFamily="50" charset="-128"/>
              </a:rPr>
              <a:t>OU</a:t>
            </a:r>
            <a:r>
              <a:rPr lang="ja-JP" altLang="en-US" dirty="0">
                <a:solidFill>
                  <a:schemeClr val="bg1"/>
                </a:solidFill>
                <a:latin typeface="メイリオ" panose="020B0604030504040204" pitchFamily="50" charset="-128"/>
                <a:ea typeface="メイリオ" panose="020B0604030504040204" pitchFamily="50" charset="-128"/>
              </a:rPr>
              <a:t>)</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DBB54C2D-1331-44EC-AD54-D51349D93FA3}"/>
              </a:ext>
            </a:extLst>
          </p:cNvPr>
          <p:cNvSpPr/>
          <p:nvPr/>
        </p:nvSpPr>
        <p:spPr bwMode="auto">
          <a:xfrm>
            <a:off x="4016896" y="1569298"/>
            <a:ext cx="1872208" cy="43204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Administrator Route</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4" name="四角形: 角を丸くする 3">
            <a:extLst>
              <a:ext uri="{FF2B5EF4-FFF2-40B4-BE49-F238E27FC236}">
                <a16:creationId xmlns:a16="http://schemas.microsoft.com/office/drawing/2014/main" id="{1439C358-E985-4517-9540-FEE76129A677}"/>
              </a:ext>
            </a:extLst>
          </p:cNvPr>
          <p:cNvSpPr/>
          <p:nvPr/>
        </p:nvSpPr>
        <p:spPr bwMode="auto">
          <a:xfrm>
            <a:off x="5457056" y="1816325"/>
            <a:ext cx="864096" cy="720080"/>
          </a:xfrm>
          <a:prstGeom prst="roundRect">
            <a:avLst/>
          </a:prstGeom>
          <a:solidFill>
            <a:schemeClr val="accent2"/>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Master</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22" name="四角形: 角を丸くする 21">
            <a:extLst>
              <a:ext uri="{FF2B5EF4-FFF2-40B4-BE49-F238E27FC236}">
                <a16:creationId xmlns:a16="http://schemas.microsoft.com/office/drawing/2014/main" id="{99D9A8EA-C4B9-4759-A1A6-39E306A9FB9F}"/>
              </a:ext>
            </a:extLst>
          </p:cNvPr>
          <p:cNvSpPr/>
          <p:nvPr/>
        </p:nvSpPr>
        <p:spPr bwMode="auto">
          <a:xfrm>
            <a:off x="3152800" y="4838125"/>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23" name="四角形: 角を丸くする 22">
            <a:extLst>
              <a:ext uri="{FF2B5EF4-FFF2-40B4-BE49-F238E27FC236}">
                <a16:creationId xmlns:a16="http://schemas.microsoft.com/office/drawing/2014/main" id="{5705B4AE-8035-44E9-BBC8-847F876FB702}"/>
              </a:ext>
            </a:extLst>
          </p:cNvPr>
          <p:cNvSpPr/>
          <p:nvPr/>
        </p:nvSpPr>
        <p:spPr bwMode="auto">
          <a:xfrm>
            <a:off x="1928664" y="4838125"/>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24" name="四角形: 角を丸くする 23">
            <a:extLst>
              <a:ext uri="{FF2B5EF4-FFF2-40B4-BE49-F238E27FC236}">
                <a16:creationId xmlns:a16="http://schemas.microsoft.com/office/drawing/2014/main" id="{E53D1D0F-FE02-4371-8879-871FAFD0D1B9}"/>
              </a:ext>
            </a:extLst>
          </p:cNvPr>
          <p:cNvSpPr/>
          <p:nvPr/>
        </p:nvSpPr>
        <p:spPr bwMode="auto">
          <a:xfrm>
            <a:off x="3152800" y="387098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25" name="四角形: 角を丸くする 24">
            <a:extLst>
              <a:ext uri="{FF2B5EF4-FFF2-40B4-BE49-F238E27FC236}">
                <a16:creationId xmlns:a16="http://schemas.microsoft.com/office/drawing/2014/main" id="{33867889-F5B7-4919-8E95-E84F545E8771}"/>
              </a:ext>
            </a:extLst>
          </p:cNvPr>
          <p:cNvSpPr/>
          <p:nvPr/>
        </p:nvSpPr>
        <p:spPr bwMode="auto">
          <a:xfrm>
            <a:off x="1928664" y="387098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26" name="四角形: 角を丸くする 25">
            <a:extLst>
              <a:ext uri="{FF2B5EF4-FFF2-40B4-BE49-F238E27FC236}">
                <a16:creationId xmlns:a16="http://schemas.microsoft.com/office/drawing/2014/main" id="{71E46BEA-E270-4A80-83A8-BD5DA764BDA0}"/>
              </a:ext>
            </a:extLst>
          </p:cNvPr>
          <p:cNvSpPr/>
          <p:nvPr/>
        </p:nvSpPr>
        <p:spPr bwMode="auto">
          <a:xfrm>
            <a:off x="7185248" y="4838125"/>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29" name="四角形: 角を丸くする 28">
            <a:extLst>
              <a:ext uri="{FF2B5EF4-FFF2-40B4-BE49-F238E27FC236}">
                <a16:creationId xmlns:a16="http://schemas.microsoft.com/office/drawing/2014/main" id="{38B10064-1EE8-47A3-9759-2B55FC061FDA}"/>
              </a:ext>
            </a:extLst>
          </p:cNvPr>
          <p:cNvSpPr/>
          <p:nvPr/>
        </p:nvSpPr>
        <p:spPr bwMode="auto">
          <a:xfrm>
            <a:off x="5961112" y="4838125"/>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30" name="四角形: 角を丸くする 29">
            <a:extLst>
              <a:ext uri="{FF2B5EF4-FFF2-40B4-BE49-F238E27FC236}">
                <a16:creationId xmlns:a16="http://schemas.microsoft.com/office/drawing/2014/main" id="{29B5E896-D6C6-4B01-9B9A-E75B23E5BADB}"/>
              </a:ext>
            </a:extLst>
          </p:cNvPr>
          <p:cNvSpPr/>
          <p:nvPr/>
        </p:nvSpPr>
        <p:spPr bwMode="auto">
          <a:xfrm>
            <a:off x="7185248" y="387098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31" name="四角形: 角を丸くする 30">
            <a:extLst>
              <a:ext uri="{FF2B5EF4-FFF2-40B4-BE49-F238E27FC236}">
                <a16:creationId xmlns:a16="http://schemas.microsoft.com/office/drawing/2014/main" id="{1C6254AD-4A87-4CB0-ABEA-13673A7F9FA0}"/>
              </a:ext>
            </a:extLst>
          </p:cNvPr>
          <p:cNvSpPr/>
          <p:nvPr/>
        </p:nvSpPr>
        <p:spPr bwMode="auto">
          <a:xfrm>
            <a:off x="5961112" y="3870986"/>
            <a:ext cx="864096" cy="720080"/>
          </a:xfrm>
          <a:prstGeom prst="roundRect">
            <a:avLst/>
          </a:prstGeom>
          <a:solidFill>
            <a:srgbClr val="0070C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Members</a:t>
            </a:r>
            <a:endPar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Account</a:t>
            </a:r>
          </a:p>
        </p:txBody>
      </p:sp>
      <p:sp>
        <p:nvSpPr>
          <p:cNvPr id="5" name="四角形: メモ 4">
            <a:extLst>
              <a:ext uri="{FF2B5EF4-FFF2-40B4-BE49-F238E27FC236}">
                <a16:creationId xmlns:a16="http://schemas.microsoft.com/office/drawing/2014/main" id="{B924E56C-3490-4C24-87B4-4208ABFFEBB8}"/>
              </a:ext>
            </a:extLst>
          </p:cNvPr>
          <p:cNvSpPr/>
          <p:nvPr/>
        </p:nvSpPr>
        <p:spPr bwMode="auto">
          <a:xfrm>
            <a:off x="6537176" y="1684265"/>
            <a:ext cx="1728192" cy="849604"/>
          </a:xfrm>
          <a:prstGeom prst="foldedCorner">
            <a:avLst/>
          </a:prstGeom>
          <a:solidFill>
            <a:schemeClr val="bg2">
              <a:lumMod val="10000"/>
              <a:lumOff val="9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Organization </a:t>
            </a:r>
            <a:r>
              <a:rPr lang="ja-JP" altLang="en-US" sz="1000" dirty="0">
                <a:latin typeface="メイリオ" panose="020B0604030504040204" pitchFamily="50" charset="-128"/>
                <a:ea typeface="メイリオ" panose="020B0604030504040204" pitchFamily="50" charset="-128"/>
              </a:rPr>
              <a:t>Policy</a:t>
            </a:r>
            <a:endParaRPr kumimoji="1" lang="ja-JP" altLang="en-US"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33" name="四角形: メモ 32">
            <a:extLst>
              <a:ext uri="{FF2B5EF4-FFF2-40B4-BE49-F238E27FC236}">
                <a16:creationId xmlns:a16="http://schemas.microsoft.com/office/drawing/2014/main" id="{C3438FFC-635D-4E1F-ACA1-402DAF09B447}"/>
              </a:ext>
            </a:extLst>
          </p:cNvPr>
          <p:cNvSpPr/>
          <p:nvPr/>
        </p:nvSpPr>
        <p:spPr bwMode="auto">
          <a:xfrm>
            <a:off x="7185248" y="1889067"/>
            <a:ext cx="1008180" cy="635566"/>
          </a:xfrm>
          <a:prstGeom prst="foldedCorner">
            <a:avLst/>
          </a:prstGeom>
          <a:solidFill>
            <a:schemeClr val="bg2">
              <a:lumMod val="10000"/>
              <a:lumOff val="9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Service Management </a:t>
            </a:r>
            <a:r>
              <a:rPr lang="ja-JP" altLang="en-US" sz="1000" dirty="0">
                <a:latin typeface="メイリオ" panose="020B0604030504040204" pitchFamily="50" charset="-128"/>
                <a:ea typeface="メイリオ" panose="020B0604030504040204" pitchFamily="50" charset="-128"/>
              </a:rPr>
              <a:t>Policy</a:t>
            </a:r>
            <a:endParaRPr kumimoji="1" lang="ja-JP" altLang="en-US" sz="1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cxnSp>
        <p:nvCxnSpPr>
          <p:cNvPr id="6" name="コネクタ: カギ線 5">
            <a:extLst>
              <a:ext uri="{FF2B5EF4-FFF2-40B4-BE49-F238E27FC236}">
                <a16:creationId xmlns:a16="http://schemas.microsoft.com/office/drawing/2014/main" id="{29B3E9A6-EFC7-4F15-A29D-ABCB57A17F02}"/>
              </a:ext>
            </a:extLst>
          </p:cNvPr>
          <p:cNvCxnSpPr>
            <a:cxnSpLocks/>
            <a:stCxn id="21" idx="2"/>
            <a:endCxn id="18" idx="0"/>
          </p:cNvCxnSpPr>
          <p:nvPr/>
        </p:nvCxnSpPr>
        <p:spPr bwMode="auto">
          <a:xfrm rot="5400000">
            <a:off x="3555097" y="1383025"/>
            <a:ext cx="779582" cy="2016224"/>
          </a:xfrm>
          <a:prstGeom prst="bentConnector3">
            <a:avLst>
              <a:gd name="adj1" fmla="val 50000"/>
            </a:avLst>
          </a:prstGeom>
          <a:noFill/>
          <a:ln w="12700" cap="flat" cmpd="sng" algn="ctr">
            <a:solidFill>
              <a:schemeClr val="tx1"/>
            </a:solidFill>
            <a:prstDash val="solid"/>
            <a:round/>
            <a:headEnd type="none" w="med" len="med"/>
            <a:tailEnd type="none" w="med" len="med"/>
          </a:ln>
          <a:effectLst/>
        </p:spPr>
      </p:cxnSp>
      <p:cxnSp>
        <p:nvCxnSpPr>
          <p:cNvPr id="34" name="コネクタ: カギ線 33">
            <a:extLst>
              <a:ext uri="{FF2B5EF4-FFF2-40B4-BE49-F238E27FC236}">
                <a16:creationId xmlns:a16="http://schemas.microsoft.com/office/drawing/2014/main" id="{19918D41-7A61-4BF9-9015-3A877F949EE4}"/>
              </a:ext>
            </a:extLst>
          </p:cNvPr>
          <p:cNvCxnSpPr>
            <a:cxnSpLocks/>
            <a:stCxn id="21" idx="2"/>
            <a:endCxn id="20" idx="0"/>
          </p:cNvCxnSpPr>
          <p:nvPr/>
        </p:nvCxnSpPr>
        <p:spPr bwMode="auto">
          <a:xfrm rot="16200000" flipH="1">
            <a:off x="5607325" y="1347021"/>
            <a:ext cx="779582" cy="2088232"/>
          </a:xfrm>
          <a:prstGeom prst="bentConnector3">
            <a:avLst>
              <a:gd name="adj1" fmla="val 50000"/>
            </a:avLst>
          </a:prstGeom>
          <a:no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054405066"/>
      </p:ext>
    </p:extLst>
  </p:cSld>
  <p:clrMapOvr>
    <a:masterClrMapping/>
  </p:clrMapOvr>
  <mc:AlternateContent xmlns:mc="http://schemas.openxmlformats.org/markup-compatibility/2006" xmlns:p14="http://schemas.microsoft.com/office/powerpoint/2010/main">
    <mc:Choice Requires="p14">
      <p:transition spd="slow" p14:dur="2000" advTm="52639"/>
    </mc:Choice>
    <mc:Fallback xmlns="">
      <p:transition spd="slow" advTm="52639"/>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Consolidating Billing</a:t>
            </a:r>
          </a:p>
          <a:p>
            <a:pPr algn="l"/>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24731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company has </a:t>
            </a:r>
            <a:r>
              <a:rPr lang="en-US" altLang="ja-JP" dirty="0">
                <a:latin typeface="メイリオ" panose="020B0604030504040204" pitchFamily="50" charset="-128"/>
                <a:ea typeface="メイリオ" panose="020B0604030504040204" pitchFamily="50" charset="-128"/>
              </a:rPr>
              <a:t>three </a:t>
            </a:r>
            <a:r>
              <a:rPr lang="ja-JP" altLang="en-US" dirty="0">
                <a:latin typeface="メイリオ" panose="020B0604030504040204" pitchFamily="50" charset="-128"/>
                <a:ea typeface="メイリオ" panose="020B0604030504040204" pitchFamily="50" charset="-128"/>
              </a:rPr>
              <a:t>internal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Because of the </a:t>
            </a:r>
            <a:r>
              <a:rPr lang="en-US" altLang="ja-JP" dirty="0">
                <a:latin typeface="メイリオ" panose="020B0604030504040204" pitchFamily="50" charset="-128"/>
                <a:ea typeface="メイリオ" panose="020B0604030504040204" pitchFamily="50" charset="-128"/>
              </a:rPr>
              <a:t>different </a:t>
            </a:r>
            <a:r>
              <a:rPr lang="ja-JP" altLang="en-US" dirty="0">
                <a:latin typeface="メイリオ" panose="020B0604030504040204" pitchFamily="50" charset="-128"/>
                <a:ea typeface="メイリオ" panose="020B0604030504040204" pitchFamily="50" charset="-128"/>
              </a:rPr>
              <a:t>billing processes in different departments, they use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oversee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cost management and operations. So, as a solution architect, you're considering whether you should use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set up </a:t>
            </a:r>
            <a:r>
              <a:rPr lang="en-US" altLang="ja-JP" dirty="0">
                <a:latin typeface="メイリオ" panose="020B0604030504040204" pitchFamily="50" charset="-128"/>
                <a:ea typeface="メイリオ" panose="020B0604030504040204" pitchFamily="50" charset="-128"/>
              </a:rPr>
              <a:t>Consolidating Billing </a:t>
            </a:r>
            <a:r>
              <a:rPr lang="ja-JP" altLang="en-US" dirty="0">
                <a:latin typeface="メイリオ" panose="020B0604030504040204" pitchFamily="50" charset="-128"/>
                <a:ea typeface="メイリオ" panose="020B0604030504040204" pitchFamily="50" charset="-128"/>
              </a:rPr>
              <a:t>for all </a:t>
            </a:r>
            <a:r>
              <a:rPr lang="en-US" altLang="ja-JP" dirty="0">
                <a:latin typeface="メイリオ" panose="020B0604030504040204" pitchFamily="50" charset="-128"/>
                <a:ea typeface="メイリオ" panose="020B0604030504040204" pitchFamily="50" charset="-128"/>
              </a:rPr>
              <a:t>three AWS </a:t>
            </a:r>
            <a:r>
              <a:rPr lang="ja-JP" altLang="en-US" dirty="0">
                <a:latin typeface="メイリオ" panose="020B0604030504040204" pitchFamily="50" charset="-128"/>
                <a:ea typeface="メイリオ" panose="020B0604030504040204" pitchFamily="50" charset="-128"/>
              </a:rPr>
              <a:t>accounts.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Select the cost benefits of using </a:t>
            </a:r>
            <a:r>
              <a:rPr lang="en-US" altLang="ja-JP" dirty="0">
                <a:latin typeface="メイリオ" panose="020B0604030504040204" pitchFamily="50" charset="-128"/>
                <a:ea typeface="メイリオ" panose="020B0604030504040204" pitchFamily="50" charset="-128"/>
              </a:rPr>
              <a:t>AWS Organizations.</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If each account utilizes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a volume discount on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costs is applied and cost savings are reliably possible.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If each account utilizes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Organizations </a:t>
            </a:r>
            <a:r>
              <a:rPr lang="ja-JP" altLang="en-US" dirty="0">
                <a:latin typeface="メイリオ" panose="020B0604030504040204" pitchFamily="50" charset="-128"/>
                <a:ea typeface="メイリオ" panose="020B0604030504040204" pitchFamily="50" charset="-128"/>
              </a:rPr>
              <a:t>dedicated price range to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costs will be applied.</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If each account utilizes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the utilization volume of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costs will increase.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If each account utilizes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you may be able to reduce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costs.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17414687"/>
      </p:ext>
    </p:extLst>
  </p:cSld>
  <p:clrMapOvr>
    <a:masterClrMapping/>
  </p:clrMapOvr>
  <mc:AlternateContent xmlns:mc="http://schemas.openxmlformats.org/markup-compatibility/2006" xmlns:p14="http://schemas.microsoft.com/office/powerpoint/2010/main">
    <mc:Choice Requires="p14">
      <p:transition spd="slow" p14:dur="2000" advTm="5566"/>
    </mc:Choice>
    <mc:Fallback xmlns="">
      <p:transition spd="slow" advTm="5566"/>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Select Type</a:t>
            </a:r>
          </a:p>
        </p:txBody>
      </p:sp>
      <p:sp>
        <p:nvSpPr>
          <p:cNvPr id="28" name="コンテンツ プレースホルダー 2">
            <a:extLst>
              <a:ext uri="{FF2B5EF4-FFF2-40B4-BE49-F238E27FC236}">
                <a16:creationId xmlns:a16="http://schemas.microsoft.com/office/drawing/2014/main" id="{F87603B6-BA6D-4444-BEB1-962C64C4E69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Choose between two methods: Consolidating Billing and full account integration management</a:t>
            </a:r>
          </a:p>
        </p:txBody>
      </p:sp>
      <p:sp>
        <p:nvSpPr>
          <p:cNvPr id="10" name="正方形/長方形 9">
            <a:extLst>
              <a:ext uri="{FF2B5EF4-FFF2-40B4-BE49-F238E27FC236}">
                <a16:creationId xmlns:a16="http://schemas.microsoft.com/office/drawing/2014/main" id="{5715DD4E-8701-4482-BA31-2811E83AF04E}"/>
              </a:ext>
            </a:extLst>
          </p:cNvPr>
          <p:cNvSpPr/>
          <p:nvPr/>
        </p:nvSpPr>
        <p:spPr bwMode="auto">
          <a:xfrm>
            <a:off x="704528" y="1988840"/>
            <a:ext cx="4032448"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2000" dirty="0">
                <a:solidFill>
                  <a:schemeClr val="bg1"/>
                </a:solidFill>
                <a:latin typeface="メイリオ" panose="020B0604030504040204" pitchFamily="50" charset="-128"/>
                <a:ea typeface="メイリオ" panose="020B0604030504040204" pitchFamily="50" charset="-128"/>
              </a:rPr>
              <a:t>Consolidated Billing Only</a:t>
            </a:r>
          </a:p>
        </p:txBody>
      </p:sp>
      <p:sp>
        <p:nvSpPr>
          <p:cNvPr id="11" name="正方形/長方形 10">
            <a:extLst>
              <a:ext uri="{FF2B5EF4-FFF2-40B4-BE49-F238E27FC236}">
                <a16:creationId xmlns:a16="http://schemas.microsoft.com/office/drawing/2014/main" id="{F9586236-71DF-42EC-8559-C2153BE41804}"/>
              </a:ext>
            </a:extLst>
          </p:cNvPr>
          <p:cNvSpPr/>
          <p:nvPr/>
        </p:nvSpPr>
        <p:spPr bwMode="auto">
          <a:xfrm>
            <a:off x="704528" y="2790056"/>
            <a:ext cx="4032448"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342900" indent="-342900">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Select if you want to conduct only bulk payments on behalf of the agency</a:t>
            </a:r>
            <a:endParaRPr lang="en-US" altLang="ja-JP" sz="1800" dirty="0">
              <a:latin typeface="メイリオ" panose="020B0604030504040204" pitchFamily="50" charset="-128"/>
              <a:ea typeface="メイリオ" panose="020B0604030504040204" pitchFamily="50" charset="-128"/>
            </a:endParaRPr>
          </a:p>
          <a:p>
            <a:pPr marL="342900" indent="-342900">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Cost advantages arise because volume discounts can be integrated.</a:t>
            </a:r>
            <a:endParaRPr lang="en-US" altLang="ja-JP" sz="1800"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C8929A5C-928B-477F-9EFE-1AB2796A7814}"/>
              </a:ext>
            </a:extLst>
          </p:cNvPr>
          <p:cNvSpPr/>
          <p:nvPr/>
        </p:nvSpPr>
        <p:spPr bwMode="auto">
          <a:xfrm>
            <a:off x="4953000" y="1988840"/>
            <a:ext cx="4032448"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2000" dirty="0">
                <a:solidFill>
                  <a:schemeClr val="bg1"/>
                </a:solidFill>
                <a:latin typeface="メイリオ" panose="020B0604030504040204" pitchFamily="50" charset="-128"/>
                <a:ea typeface="メイリオ" panose="020B0604030504040204" pitchFamily="50" charset="-128"/>
              </a:rPr>
              <a:t>All Feature</a:t>
            </a:r>
          </a:p>
        </p:txBody>
      </p:sp>
      <p:sp>
        <p:nvSpPr>
          <p:cNvPr id="17" name="正方形/長方形 16">
            <a:extLst>
              <a:ext uri="{FF2B5EF4-FFF2-40B4-BE49-F238E27FC236}">
                <a16:creationId xmlns:a16="http://schemas.microsoft.com/office/drawing/2014/main" id="{E3D859D8-9A80-43EC-BC49-61694F1043BF}"/>
              </a:ext>
            </a:extLst>
          </p:cNvPr>
          <p:cNvSpPr/>
          <p:nvPr/>
        </p:nvSpPr>
        <p:spPr bwMode="auto">
          <a:xfrm>
            <a:off x="4953000" y="2790056"/>
            <a:ext cx="4032448"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342900" indent="-342900">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Select if you want to control multiple accounts in a company, including payment batch agency</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35915415"/>
      </p:ext>
    </p:extLst>
  </p:cSld>
  <p:clrMapOvr>
    <a:masterClrMapping/>
  </p:clrMapOvr>
  <mc:AlternateContent xmlns:mc="http://schemas.openxmlformats.org/markup-compatibility/2006" xmlns:p14="http://schemas.microsoft.com/office/powerpoint/2010/main">
    <mc:Choice Requires="p14">
      <p:transition spd="slow" p14:dur="2000" advTm="65131"/>
    </mc:Choice>
    <mc:Fallback xmlns="">
      <p:transition spd="slow" advTm="6513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solidFill>
                  <a:schemeClr val="tx1"/>
                </a:solidFill>
                <a:latin typeface="メイリオ" panose="020B0604030504040204" pitchFamily="50" charset="-128"/>
                <a:ea typeface="メイリオ" panose="020B0604030504040204" pitchFamily="50" charset="-128"/>
              </a:rPr>
              <a:t>Kinesis</a:t>
            </a: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Kinesis, a</a:t>
            </a:r>
            <a:r>
              <a:rPr lang="ja-JP" altLang="en-US" sz="2400" dirty="0">
                <a:solidFill>
                  <a:srgbClr val="002060"/>
                </a:solidFill>
                <a:latin typeface="メイリオ" panose="020B0604030504040204" pitchFamily="50" charset="-128"/>
                <a:ea typeface="メイリオ" panose="020B0604030504040204" pitchFamily="50" charset="-128"/>
              </a:rPr>
              <a:t> fully managed service for collecting and processing stream data</a:t>
            </a:r>
            <a:r>
              <a:rPr lang="en-US" altLang="ja-JP" sz="2400" dirty="0">
                <a:solidFill>
                  <a:srgbClr val="002060"/>
                </a:solidFill>
                <a:latin typeface="メイリオ" panose="020B0604030504040204" pitchFamily="50" charset="-128"/>
                <a:ea typeface="メイリオ" panose="020B0604030504040204" pitchFamily="50" charset="-128"/>
              </a:rPr>
              <a:t>,</a:t>
            </a:r>
            <a:r>
              <a:rPr lang="ja-JP" altLang="en-US" sz="2400" dirty="0">
                <a:solidFill>
                  <a:srgbClr val="002060"/>
                </a:solidFill>
                <a:latin typeface="メイリオ" panose="020B0604030504040204" pitchFamily="50" charset="-128"/>
                <a:ea typeface="メイリオ" panose="020B0604030504040204" pitchFamily="50" charset="-128"/>
              </a:rPr>
              <a:t> consists of </a:t>
            </a:r>
            <a:r>
              <a:rPr lang="en-US" altLang="ja-JP" sz="2400" dirty="0">
                <a:solidFill>
                  <a:srgbClr val="002060"/>
                </a:solidFill>
                <a:latin typeface="メイリオ" panose="020B0604030504040204" pitchFamily="50" charset="-128"/>
                <a:ea typeface="メイリオ" panose="020B0604030504040204" pitchFamily="50" charset="-128"/>
              </a:rPr>
              <a:t>three </a:t>
            </a:r>
            <a:r>
              <a:rPr lang="ja-JP" altLang="en-US" sz="2400" dirty="0">
                <a:solidFill>
                  <a:srgbClr val="002060"/>
                </a:solidFill>
                <a:latin typeface="メイリオ" panose="020B0604030504040204" pitchFamily="50" charset="-128"/>
                <a:ea typeface="メイリオ" panose="020B0604030504040204" pitchFamily="50" charset="-128"/>
              </a:rPr>
              <a:t>main services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4DF4AB57-F63F-4E44-A4D3-601B429A0ABC}"/>
              </a:ext>
            </a:extLst>
          </p:cNvPr>
          <p:cNvSpPr txBox="1">
            <a:spLocks/>
          </p:cNvSpPr>
          <p:nvPr/>
        </p:nvSpPr>
        <p:spPr bwMode="auto">
          <a:xfrm>
            <a:off x="624764" y="2994440"/>
            <a:ext cx="2736304" cy="259480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dirty="0">
                <a:latin typeface="メイリオ" panose="020B0604030504040204" pitchFamily="50" charset="-128"/>
                <a:ea typeface="メイリオ" panose="020B0604030504040204" pitchFamily="50" charset="-128"/>
              </a:rPr>
              <a:t>Build an application to process stream data</a:t>
            </a:r>
            <a:endParaRPr lang="en-US" altLang="ja-JP" sz="2000" kern="0" dirty="0">
              <a:solidFill>
                <a:schemeClr val="bg2"/>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9044085-73E8-4CD9-8E2D-BD348A571943}"/>
              </a:ext>
            </a:extLst>
          </p:cNvPr>
          <p:cNvSpPr txBox="1">
            <a:spLocks/>
          </p:cNvSpPr>
          <p:nvPr/>
        </p:nvSpPr>
        <p:spPr bwMode="auto">
          <a:xfrm>
            <a:off x="631222" y="2276872"/>
            <a:ext cx="2736304" cy="7175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Amazon Kinesis Data Streams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D9AB465E-D6D5-4DC4-9F48-6E61BDA94943}"/>
              </a:ext>
            </a:extLst>
          </p:cNvPr>
          <p:cNvSpPr txBox="1">
            <a:spLocks/>
          </p:cNvSpPr>
          <p:nvPr/>
        </p:nvSpPr>
        <p:spPr bwMode="auto">
          <a:xfrm>
            <a:off x="3577092" y="2994440"/>
            <a:ext cx="2736304" cy="259480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dirty="0">
                <a:latin typeface="メイリオ" panose="020B0604030504040204" pitchFamily="50" charset="-128"/>
                <a:ea typeface="メイリオ" panose="020B0604030504040204" pitchFamily="50" charset="-128"/>
              </a:rPr>
              <a:t>Easily deliver stream data to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Redshift, </a:t>
            </a:r>
            <a:r>
              <a:rPr lang="ja-JP" altLang="en-US" dirty="0">
                <a:latin typeface="メイリオ" panose="020B0604030504040204" pitchFamily="50" charset="-128"/>
                <a:ea typeface="メイリオ" panose="020B0604030504040204" pitchFamily="50" charset="-128"/>
              </a:rPr>
              <a:t>etc.</a:t>
            </a:r>
            <a:endParaRPr lang="en-US" altLang="ja-JP" sz="2000" kern="0" dirty="0">
              <a:solidFill>
                <a:schemeClr val="bg2"/>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BB1A4AC2-D96E-46B3-A58B-EBEE5ED01A97}"/>
              </a:ext>
            </a:extLst>
          </p:cNvPr>
          <p:cNvSpPr txBox="1">
            <a:spLocks/>
          </p:cNvSpPr>
          <p:nvPr/>
        </p:nvSpPr>
        <p:spPr bwMode="auto">
          <a:xfrm>
            <a:off x="3583550" y="2276872"/>
            <a:ext cx="2736304" cy="7175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Amazon Kinesis Data Firehose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DCABE751-90DB-4A16-8330-4D8991475BF7}"/>
              </a:ext>
            </a:extLst>
          </p:cNvPr>
          <p:cNvSpPr txBox="1">
            <a:spLocks/>
          </p:cNvSpPr>
          <p:nvPr/>
        </p:nvSpPr>
        <p:spPr bwMode="auto">
          <a:xfrm>
            <a:off x="6497832" y="2994440"/>
            <a:ext cx="2736304" cy="259480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dirty="0">
                <a:latin typeface="メイリオ" panose="020B0604030504040204" pitchFamily="50" charset="-128"/>
                <a:ea typeface="メイリオ" panose="020B0604030504040204" pitchFamily="50" charset="-128"/>
              </a:rPr>
              <a:t>Real-time visualization and analysis of stream data with standard </a:t>
            </a:r>
            <a:r>
              <a:rPr lang="en-US" altLang="ja-JP" dirty="0">
                <a:latin typeface="メイリオ" panose="020B0604030504040204" pitchFamily="50" charset="-128"/>
                <a:ea typeface="メイリオ" panose="020B0604030504040204" pitchFamily="50" charset="-128"/>
              </a:rPr>
              <a:t>SQL </a:t>
            </a:r>
            <a:r>
              <a:rPr lang="ja-JP" altLang="en-US" dirty="0">
                <a:latin typeface="メイリオ" panose="020B0604030504040204" pitchFamily="50" charset="-128"/>
                <a:ea typeface="メイリオ" panose="020B0604030504040204" pitchFamily="50" charset="-128"/>
              </a:rPr>
              <a:t>queries</a:t>
            </a:r>
            <a:endParaRPr lang="en-US" altLang="ja-JP" sz="2000" kern="0" dirty="0">
              <a:solidFill>
                <a:schemeClr val="bg2"/>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78AC0724-4B83-4F18-9A82-A35551CA1843}"/>
              </a:ext>
            </a:extLst>
          </p:cNvPr>
          <p:cNvSpPr txBox="1">
            <a:spLocks/>
          </p:cNvSpPr>
          <p:nvPr/>
        </p:nvSpPr>
        <p:spPr bwMode="auto">
          <a:xfrm>
            <a:off x="6504290" y="2276872"/>
            <a:ext cx="2736304" cy="7175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solidFill>
                  <a:schemeClr val="bg1"/>
                </a:solidFill>
                <a:latin typeface="メイリオ" panose="020B0604030504040204" pitchFamily="50" charset="-128"/>
                <a:ea typeface="メイリオ" panose="020B0604030504040204" pitchFamily="50" charset="-128"/>
              </a:rPr>
              <a:t>Amazon Kinesis Data Analytics </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5527005"/>
      </p:ext>
    </p:extLst>
  </p:cSld>
  <p:clrMapOvr>
    <a:masterClrMapping/>
  </p:clrMapOvr>
  <mc:AlternateContent xmlns:mc="http://schemas.openxmlformats.org/markup-compatibility/2006" xmlns:p14="http://schemas.microsoft.com/office/powerpoint/2010/main">
    <mc:Choice Requires="p14">
      <p:transition spd="slow" p14:dur="2000" advTm="66628"/>
    </mc:Choice>
    <mc:Fallback xmlns="">
      <p:transition spd="slow" advTm="66628"/>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en-US" altLang="ja-JP" sz="3000" dirty="0">
                <a:solidFill>
                  <a:srgbClr val="000000"/>
                </a:solidFill>
                <a:latin typeface="メイリオ" pitchFamily="50" charset="-128"/>
                <a:ea typeface="メイリオ" pitchFamily="50" charset="-128"/>
                <a:cs typeface="メイリオ" pitchFamily="50" charset="-128"/>
              </a:rPr>
              <a:t>SCP</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278094"/>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company has </a:t>
            </a:r>
            <a:r>
              <a:rPr lang="en-US" altLang="ja-JP" dirty="0">
                <a:latin typeface="メイリオ" panose="020B0604030504040204" pitchFamily="50" charset="-128"/>
                <a:ea typeface="メイリオ" panose="020B0604030504040204" pitchFamily="50" charset="-128"/>
              </a:rPr>
              <a:t>three </a:t>
            </a:r>
            <a:r>
              <a:rPr lang="ja-JP" altLang="en-US" dirty="0">
                <a:latin typeface="メイリオ" panose="020B0604030504040204" pitchFamily="50" charset="-128"/>
                <a:ea typeface="メイリオ" panose="020B0604030504040204" pitchFamily="50" charset="-128"/>
              </a:rPr>
              <a:t>internal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Because of the disparate billing processes in different departments, they use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oversee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cost management and operations. We use Service Control Policy (</a:t>
            </a:r>
            <a:r>
              <a:rPr lang="en-US" altLang="ja-JP" dirty="0">
                <a:latin typeface="メイリオ" panose="020B0604030504040204" pitchFamily="50" charset="-128"/>
                <a:ea typeface="メイリオ" panose="020B0604030504040204" pitchFamily="50" charset="-128"/>
              </a:rPr>
              <a:t>SCP) to </a:t>
            </a:r>
            <a:r>
              <a:rPr lang="ja-JP" altLang="en-US" dirty="0">
                <a:latin typeface="メイリオ" panose="020B0604030504040204" pitchFamily="50" charset="-128"/>
                <a:ea typeface="メイリオ" panose="020B0604030504040204" pitchFamily="50" charset="-128"/>
              </a:rPr>
              <a:t>manage permissions centrally across all accounts in the organization.</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correct as utilization of </a:t>
            </a: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three</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user with a member account set up with access to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by the </a:t>
            </a: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is granted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operation rights.</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affects all users and roles in a set member account, including the root user.</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affects all users and roles in the configured member accounts other than the root user.</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affects the roles linked to the service.</a:t>
            </a:r>
          </a:p>
          <a:p>
            <a:pPr marL="342900" indent="-342900">
              <a:buAutoNum type="arabicParenR"/>
            </a:pP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does not affect the roles linked to the service.</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An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user with a member account that has been set up with access to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by </a:t>
            </a:r>
            <a:r>
              <a:rPr lang="en-US" altLang="ja-JP" dirty="0">
                <a:latin typeface="メイリオ" panose="020B0604030504040204" pitchFamily="50" charset="-128"/>
                <a:ea typeface="メイリオ" panose="020B0604030504040204" pitchFamily="50" charset="-128"/>
              </a:rPr>
              <a:t>SCP </a:t>
            </a:r>
            <a:r>
              <a:rPr lang="ja-JP" altLang="en-US" dirty="0">
                <a:latin typeface="メイリオ" panose="020B0604030504040204" pitchFamily="50" charset="-128"/>
                <a:ea typeface="メイリオ" panose="020B0604030504040204" pitchFamily="50" charset="-128"/>
              </a:rPr>
              <a:t>is not authorized to operate </a:t>
            </a:r>
            <a:r>
              <a:rPr lang="en-US" altLang="ja-JP" dirty="0">
                <a:latin typeface="メイリオ" panose="020B0604030504040204" pitchFamily="50" charset="-128"/>
                <a:ea typeface="メイリオ" panose="020B0604030504040204" pitchFamily="50" charset="-128"/>
              </a:rPr>
              <a:t>EC2.</a:t>
            </a:r>
          </a:p>
        </p:txBody>
      </p:sp>
    </p:spTree>
    <p:extLst>
      <p:ext uri="{BB962C8B-B14F-4D97-AF65-F5344CB8AC3E}">
        <p14:creationId xmlns:p14="http://schemas.microsoft.com/office/powerpoint/2010/main" val="2184905408"/>
      </p:ext>
    </p:extLst>
  </p:cSld>
  <p:clrMapOvr>
    <a:masterClrMapping/>
  </p:clrMapOvr>
  <mc:AlternateContent xmlns:mc="http://schemas.openxmlformats.org/markup-compatibility/2006" xmlns:p14="http://schemas.microsoft.com/office/powerpoint/2010/main">
    <mc:Choice Requires="p14">
      <p:transition spd="slow" p14:dur="2000" advTm="11614"/>
    </mc:Choice>
    <mc:Fallback xmlns="">
      <p:transition spd="slow" advTm="11614"/>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SCP</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policy called </a:t>
            </a:r>
            <a:r>
              <a:rPr lang="en-US" altLang="ja-JP" sz="2400" dirty="0">
                <a:solidFill>
                  <a:srgbClr val="002060"/>
                </a:solidFill>
                <a:latin typeface="メイリオ" panose="020B0604030504040204" pitchFamily="50" charset="-128"/>
                <a:ea typeface="メイリオ" panose="020B0604030504040204" pitchFamily="50" charset="-128"/>
              </a:rPr>
              <a:t>SCP </a:t>
            </a:r>
            <a:r>
              <a:rPr lang="ja-JP" altLang="en-US" sz="2400" dirty="0">
                <a:solidFill>
                  <a:srgbClr val="002060"/>
                </a:solidFill>
                <a:latin typeface="メイリオ" panose="020B0604030504040204" pitchFamily="50" charset="-128"/>
                <a:ea typeface="メイリオ" panose="020B0604030504040204" pitchFamily="50" charset="-128"/>
              </a:rPr>
              <a:t>can be used to set authority boundaries for members within an </a:t>
            </a:r>
            <a:r>
              <a:rPr lang="en-US" altLang="ja-JP" sz="2400" dirty="0">
                <a:solidFill>
                  <a:srgbClr val="002060"/>
                </a:solidFill>
                <a:latin typeface="メイリオ" panose="020B0604030504040204" pitchFamily="50" charset="-128"/>
                <a:ea typeface="メイリオ" panose="020B0604030504040204" pitchFamily="50" charset="-128"/>
              </a:rPr>
              <a:t>OU.</a:t>
            </a:r>
          </a:p>
        </p:txBody>
      </p:sp>
      <p:sp>
        <p:nvSpPr>
          <p:cNvPr id="5" name="Oval 4">
            <a:extLst>
              <a:ext uri="{FF2B5EF4-FFF2-40B4-BE49-F238E27FC236}">
                <a16:creationId xmlns:a16="http://schemas.microsoft.com/office/drawing/2014/main" id="{A6B73F07-382E-47F9-B4F0-0CF19204C31F}"/>
              </a:ext>
            </a:extLst>
          </p:cNvPr>
          <p:cNvSpPr/>
          <p:nvPr/>
        </p:nvSpPr>
        <p:spPr bwMode="auto">
          <a:xfrm>
            <a:off x="2247943" y="2348880"/>
            <a:ext cx="3240360" cy="3024336"/>
          </a:xfrm>
          <a:prstGeom prst="ellipse">
            <a:avLst/>
          </a:prstGeom>
          <a:solidFill>
            <a:schemeClr val="accent2">
              <a:lumMod val="20000"/>
              <a:lumOff val="80000"/>
              <a:alpha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Oval 7">
            <a:extLst>
              <a:ext uri="{FF2B5EF4-FFF2-40B4-BE49-F238E27FC236}">
                <a16:creationId xmlns:a16="http://schemas.microsoft.com/office/drawing/2014/main" id="{9A562699-FE71-4D16-BBF5-80E9A67D5470}"/>
              </a:ext>
            </a:extLst>
          </p:cNvPr>
          <p:cNvSpPr/>
          <p:nvPr/>
        </p:nvSpPr>
        <p:spPr bwMode="auto">
          <a:xfrm>
            <a:off x="4480191" y="2348880"/>
            <a:ext cx="3240360" cy="3024336"/>
          </a:xfrm>
          <a:prstGeom prst="ellipse">
            <a:avLst/>
          </a:prstGeom>
          <a:solidFill>
            <a:schemeClr val="bg2">
              <a:lumMod val="25000"/>
              <a:lumOff val="75000"/>
              <a:alpha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6" name="TextBox 5">
            <a:extLst>
              <a:ext uri="{FF2B5EF4-FFF2-40B4-BE49-F238E27FC236}">
                <a16:creationId xmlns:a16="http://schemas.microsoft.com/office/drawing/2014/main" id="{52ED4976-A28B-41D1-80D8-6E49A11C9F4C}"/>
              </a:ext>
            </a:extLst>
          </p:cNvPr>
          <p:cNvSpPr txBox="1"/>
          <p:nvPr/>
        </p:nvSpPr>
        <p:spPr>
          <a:xfrm>
            <a:off x="3472079" y="2492896"/>
            <a:ext cx="675185" cy="400110"/>
          </a:xfrm>
          <a:prstGeom prst="rect">
            <a:avLst/>
          </a:prstGeom>
          <a:noFill/>
        </p:spPr>
        <p:txBody>
          <a:bodyPr wrap="none" rtlCol="0">
            <a:spAutoFit/>
          </a:bodyPr>
          <a:lstStyle/>
          <a:p>
            <a:pPr algn="ctr"/>
            <a:r>
              <a:rPr kumimoji="1" lang="en-US" altLang="ja-JP" sz="2000" dirty="0">
                <a:latin typeface="メイリオ" panose="020B0604030504040204" pitchFamily="50" charset="-128"/>
                <a:ea typeface="メイリオ" panose="020B0604030504040204" pitchFamily="50" charset="-128"/>
              </a:rPr>
              <a:t>IAM</a:t>
            </a:r>
            <a:endParaRPr kumimoji="1" lang="ja-JP" altLang="en-US" sz="2000" dirty="0">
              <a:latin typeface="メイリオ" panose="020B0604030504040204" pitchFamily="50" charset="-128"/>
              <a:ea typeface="メイリオ" panose="020B0604030504040204" pitchFamily="50" charset="-128"/>
            </a:endParaRPr>
          </a:p>
        </p:txBody>
      </p:sp>
      <p:sp>
        <p:nvSpPr>
          <p:cNvPr id="10" name="TextBox 9">
            <a:extLst>
              <a:ext uri="{FF2B5EF4-FFF2-40B4-BE49-F238E27FC236}">
                <a16:creationId xmlns:a16="http://schemas.microsoft.com/office/drawing/2014/main" id="{BA255158-E1DD-4A4B-8872-5F8D19CD6A53}"/>
              </a:ext>
            </a:extLst>
          </p:cNvPr>
          <p:cNvSpPr txBox="1"/>
          <p:nvPr/>
        </p:nvSpPr>
        <p:spPr>
          <a:xfrm>
            <a:off x="5763579" y="2492896"/>
            <a:ext cx="673582" cy="400110"/>
          </a:xfrm>
          <a:prstGeom prst="rect">
            <a:avLst/>
          </a:prstGeom>
          <a:noFill/>
        </p:spPr>
        <p:txBody>
          <a:bodyPr wrap="none" rtlCol="0">
            <a:spAutoFit/>
          </a:bodyPr>
          <a:lstStyle/>
          <a:p>
            <a:pPr algn="ctr"/>
            <a:r>
              <a:rPr kumimoji="1" lang="en-US" altLang="ja-JP" sz="2000" dirty="0">
                <a:latin typeface="メイリオ" panose="020B0604030504040204" pitchFamily="50" charset="-128"/>
                <a:ea typeface="メイリオ" panose="020B0604030504040204" pitchFamily="50" charset="-128"/>
              </a:rPr>
              <a:t>SCP</a:t>
            </a:r>
            <a:endParaRPr kumimoji="1" lang="ja-JP" altLang="en-US" sz="2000" dirty="0">
              <a:latin typeface="メイリオ" panose="020B0604030504040204" pitchFamily="50" charset="-128"/>
              <a:ea typeface="メイリオ" panose="020B0604030504040204" pitchFamily="50" charset="-128"/>
            </a:endParaRPr>
          </a:p>
        </p:txBody>
      </p:sp>
      <p:sp>
        <p:nvSpPr>
          <p:cNvPr id="11" name="TextBox 10">
            <a:extLst>
              <a:ext uri="{FF2B5EF4-FFF2-40B4-BE49-F238E27FC236}">
                <a16:creationId xmlns:a16="http://schemas.microsoft.com/office/drawing/2014/main" id="{34F7C583-2C2E-459C-A46F-840C176AFC5C}"/>
              </a:ext>
            </a:extLst>
          </p:cNvPr>
          <p:cNvSpPr txBox="1"/>
          <p:nvPr/>
        </p:nvSpPr>
        <p:spPr>
          <a:xfrm>
            <a:off x="5296984" y="3503329"/>
            <a:ext cx="164179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1800" dirty="0">
                <a:latin typeface="メイリオ" panose="020B0604030504040204" pitchFamily="50" charset="-128"/>
                <a:ea typeface="メイリオ" panose="020B0604030504040204" pitchFamily="50" charset="-128"/>
              </a:rPr>
              <a:t>EC2 </a:t>
            </a:r>
            <a:r>
              <a:rPr kumimoji="1" lang="ja-JP" altLang="en-US" sz="1800" dirty="0">
                <a:latin typeface="メイリオ" panose="020B0604030504040204" pitchFamily="50" charset="-128"/>
                <a:ea typeface="メイリオ" panose="020B0604030504040204" pitchFamily="50" charset="-128"/>
              </a:rPr>
              <a:t>permissions</a:t>
            </a:r>
            <a:endParaRPr kumimoji="1" lang="en-US" altLang="ja-JP" sz="18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1800" dirty="0">
                <a:latin typeface="メイリオ" panose="020B0604030504040204" pitchFamily="50" charset="-128"/>
                <a:ea typeface="メイリオ" panose="020B0604030504040204" pitchFamily="50" charset="-128"/>
              </a:rPr>
              <a:t>RDS </a:t>
            </a:r>
            <a:r>
              <a:rPr kumimoji="1" lang="ja-JP" altLang="en-US" sz="1800" dirty="0">
                <a:latin typeface="メイリオ" panose="020B0604030504040204" pitchFamily="50" charset="-128"/>
                <a:ea typeface="メイリオ" panose="020B0604030504040204" pitchFamily="50" charset="-128"/>
              </a:rPr>
              <a:t>permissions</a:t>
            </a:r>
            <a:endParaRPr kumimoji="1" lang="en-US" altLang="ja-JP" sz="18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800" dirty="0">
                <a:latin typeface="メイリオ" panose="020B0604030504040204" pitchFamily="50" charset="-128"/>
                <a:ea typeface="メイリオ" panose="020B0604030504040204" pitchFamily="50" charset="-128"/>
              </a:rPr>
              <a:t>ECS </a:t>
            </a:r>
            <a:r>
              <a:rPr kumimoji="1" lang="ja-JP" altLang="en-US" sz="1800" dirty="0">
                <a:latin typeface="メイリオ" panose="020B0604030504040204" pitchFamily="50" charset="-128"/>
                <a:ea typeface="メイリオ" panose="020B0604030504040204" pitchFamily="50" charset="-128"/>
              </a:rPr>
              <a:t>permits</a:t>
            </a:r>
          </a:p>
        </p:txBody>
      </p:sp>
      <p:sp>
        <p:nvSpPr>
          <p:cNvPr id="12" name="TextBox 11">
            <a:extLst>
              <a:ext uri="{FF2B5EF4-FFF2-40B4-BE49-F238E27FC236}">
                <a16:creationId xmlns:a16="http://schemas.microsoft.com/office/drawing/2014/main" id="{C0973AA6-A227-4952-BF13-0DB70704E6FD}"/>
              </a:ext>
            </a:extLst>
          </p:cNvPr>
          <p:cNvSpPr txBox="1"/>
          <p:nvPr/>
        </p:nvSpPr>
        <p:spPr>
          <a:xfrm>
            <a:off x="2275898" y="3641829"/>
            <a:ext cx="1609736"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1800" dirty="0">
                <a:latin typeface="メイリオ" panose="020B0604030504040204" pitchFamily="50" charset="-128"/>
                <a:ea typeface="メイリオ" panose="020B0604030504040204" pitchFamily="50" charset="-128"/>
              </a:rPr>
              <a:t>EC2 </a:t>
            </a:r>
            <a:r>
              <a:rPr kumimoji="1" lang="ja-JP" altLang="en-US" sz="1800" dirty="0">
                <a:latin typeface="メイリオ" panose="020B0604030504040204" pitchFamily="50" charset="-128"/>
                <a:ea typeface="メイリオ" panose="020B0604030504040204" pitchFamily="50" charset="-128"/>
              </a:rPr>
              <a:t>permissions</a:t>
            </a:r>
            <a:endParaRPr kumimoji="1" lang="en-US" altLang="ja-JP" sz="18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800" dirty="0">
                <a:latin typeface="メイリオ" panose="020B0604030504040204" pitchFamily="50" charset="-128"/>
                <a:ea typeface="メイリオ" panose="020B0604030504040204" pitchFamily="50" charset="-128"/>
              </a:rPr>
              <a:t>ECS </a:t>
            </a:r>
            <a:r>
              <a:rPr kumimoji="1" lang="ja-JP" altLang="en-US" sz="1800" dirty="0">
                <a:latin typeface="メイリオ" panose="020B0604030504040204" pitchFamily="50" charset="-128"/>
                <a:ea typeface="メイリオ" panose="020B0604030504040204" pitchFamily="50" charset="-128"/>
              </a:rPr>
              <a:t>permits</a:t>
            </a:r>
          </a:p>
        </p:txBody>
      </p:sp>
      <p:sp>
        <p:nvSpPr>
          <p:cNvPr id="7" name="Arrow: Down 6">
            <a:extLst>
              <a:ext uri="{FF2B5EF4-FFF2-40B4-BE49-F238E27FC236}">
                <a16:creationId xmlns:a16="http://schemas.microsoft.com/office/drawing/2014/main" id="{160C3852-670A-4E98-B123-35D5DBE20433}"/>
              </a:ext>
            </a:extLst>
          </p:cNvPr>
          <p:cNvSpPr/>
          <p:nvPr/>
        </p:nvSpPr>
        <p:spPr bwMode="auto">
          <a:xfrm>
            <a:off x="4756924" y="4725144"/>
            <a:ext cx="540060" cy="93610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5" name="TextBox 10">
            <a:extLst>
              <a:ext uri="{FF2B5EF4-FFF2-40B4-BE49-F238E27FC236}">
                <a16:creationId xmlns:a16="http://schemas.microsoft.com/office/drawing/2014/main" id="{D9EF3F0E-F890-45C0-BC1D-76E87797F04C}"/>
              </a:ext>
            </a:extLst>
          </p:cNvPr>
          <p:cNvSpPr txBox="1"/>
          <p:nvPr/>
        </p:nvSpPr>
        <p:spPr>
          <a:xfrm>
            <a:off x="4215701" y="5916469"/>
            <a:ext cx="232788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1800" dirty="0">
                <a:latin typeface="メイリオ" panose="020B0604030504040204" pitchFamily="50" charset="-128"/>
                <a:ea typeface="メイリオ" panose="020B0604030504040204" pitchFamily="50" charset="-128"/>
              </a:rPr>
              <a:t>EC2 </a:t>
            </a:r>
            <a:r>
              <a:rPr kumimoji="1" lang="ja-JP" altLang="en-US" sz="1800" dirty="0">
                <a:latin typeface="メイリオ" panose="020B0604030504040204" pitchFamily="50" charset="-128"/>
                <a:ea typeface="メイリオ" panose="020B0604030504040204" pitchFamily="50" charset="-128"/>
              </a:rPr>
              <a:t>permissions</a:t>
            </a:r>
            <a:endParaRPr kumimoji="1" lang="en-US" altLang="ja-JP" sz="18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800" dirty="0">
                <a:latin typeface="メイリオ" panose="020B0604030504040204" pitchFamily="50" charset="-128"/>
                <a:ea typeface="メイリオ" panose="020B0604030504040204" pitchFamily="50" charset="-128"/>
              </a:rPr>
              <a:t>ECS </a:t>
            </a:r>
            <a:r>
              <a:rPr kumimoji="1" lang="ja-JP" altLang="en-US" sz="1800" dirty="0">
                <a:latin typeface="メイリオ" panose="020B0604030504040204" pitchFamily="50" charset="-128"/>
                <a:ea typeface="メイリオ" panose="020B0604030504040204" pitchFamily="50" charset="-128"/>
              </a:rPr>
              <a:t>permits</a:t>
            </a:r>
          </a:p>
        </p:txBody>
      </p:sp>
    </p:spTree>
    <p:extLst>
      <p:ext uri="{BB962C8B-B14F-4D97-AF65-F5344CB8AC3E}">
        <p14:creationId xmlns:p14="http://schemas.microsoft.com/office/powerpoint/2010/main" val="3103735799"/>
      </p:ext>
    </p:extLst>
  </p:cSld>
  <p:clrMapOvr>
    <a:masterClrMapping/>
  </p:clrMapOvr>
  <mc:AlternateContent xmlns:mc="http://schemas.openxmlformats.org/markup-compatibility/2006" xmlns:p14="http://schemas.microsoft.com/office/powerpoint/2010/main">
    <mc:Choice Requires="p14">
      <p:transition spd="slow" p14:dur="2000" advTm="51673"/>
    </mc:Choice>
    <mc:Fallback xmlns="">
      <p:transition spd="slow" advTm="51673"/>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IAM </a:t>
            </a:r>
            <a:r>
              <a:rPr lang="ja-JP" altLang="en-US" sz="3000" kern="0" dirty="0">
                <a:latin typeface="メイリオ" panose="020B0604030504040204" pitchFamily="50" charset="-128"/>
                <a:ea typeface="メイリオ" panose="020B0604030504040204" pitchFamily="50" charset="-128"/>
              </a:rPr>
              <a:t>and </a:t>
            </a:r>
            <a:r>
              <a:rPr lang="en-US" altLang="ja-JP" sz="3000" kern="0" dirty="0">
                <a:latin typeface="メイリオ" panose="020B0604030504040204" pitchFamily="50" charset="-128"/>
                <a:ea typeface="メイリオ" panose="020B0604030504040204" pitchFamily="50" charset="-128"/>
              </a:rPr>
              <a:t>AWS Organizations</a:t>
            </a:r>
          </a:p>
        </p:txBody>
      </p:sp>
      <p:sp>
        <p:nvSpPr>
          <p:cNvPr id="28" name="コンテンツ プレースホルダー 2">
            <a:extLst>
              <a:ext uri="{FF2B5EF4-FFF2-40B4-BE49-F238E27FC236}">
                <a16:creationId xmlns:a16="http://schemas.microsoft.com/office/drawing/2014/main" id="{F87603B6-BA6D-4444-BEB1-962C64C4E69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IAM </a:t>
            </a:r>
            <a:r>
              <a:rPr lang="ja-JP" altLang="en-US" sz="2400" dirty="0">
                <a:solidFill>
                  <a:srgbClr val="002060"/>
                </a:solidFill>
                <a:latin typeface="メイリオ" panose="020B0604030504040204" pitchFamily="50" charset="-128"/>
                <a:ea typeface="メイリオ" panose="020B0604030504040204" pitchFamily="50" charset="-128"/>
              </a:rPr>
              <a:t>performs user management within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accounts; </a:t>
            </a:r>
            <a:r>
              <a:rPr lang="en-US" altLang="ja-JP" sz="2400" dirty="0">
                <a:solidFill>
                  <a:srgbClr val="002060"/>
                </a:solidFill>
                <a:latin typeface="メイリオ" panose="020B0604030504040204" pitchFamily="50" charset="-128"/>
                <a:ea typeface="メイリオ" panose="020B0604030504040204" pitchFamily="50" charset="-128"/>
              </a:rPr>
              <a:t>Organizations </a:t>
            </a:r>
            <a:r>
              <a:rPr lang="ja-JP" altLang="en-US" sz="2400" dirty="0">
                <a:solidFill>
                  <a:srgbClr val="002060"/>
                </a:solidFill>
                <a:latin typeface="メイリオ" panose="020B0604030504040204" pitchFamily="50" charset="-128"/>
                <a:ea typeface="メイリオ" panose="020B0604030504040204" pitchFamily="50" charset="-128"/>
              </a:rPr>
              <a:t>performs management of multiple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accounts themselves.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069A4D2C-CA6B-482C-873D-61946A047B01}"/>
              </a:ext>
            </a:extLst>
          </p:cNvPr>
          <p:cNvSpPr/>
          <p:nvPr/>
        </p:nvSpPr>
        <p:spPr bwMode="auto">
          <a:xfrm>
            <a:off x="4958917" y="2215197"/>
            <a:ext cx="3384376"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2000" dirty="0">
                <a:solidFill>
                  <a:schemeClr val="bg1"/>
                </a:solidFill>
                <a:latin typeface="メイリオ" panose="020B0604030504040204" pitchFamily="50" charset="-128"/>
                <a:ea typeface="メイリオ" panose="020B0604030504040204" pitchFamily="50" charset="-128"/>
              </a:rPr>
              <a:t>IAM</a:t>
            </a:r>
          </a:p>
        </p:txBody>
      </p:sp>
      <p:sp>
        <p:nvSpPr>
          <p:cNvPr id="13" name="正方形/長方形 12">
            <a:extLst>
              <a:ext uri="{FF2B5EF4-FFF2-40B4-BE49-F238E27FC236}">
                <a16:creationId xmlns:a16="http://schemas.microsoft.com/office/drawing/2014/main" id="{BC4D81B7-813F-4E7F-97A5-72EFC210C08F}"/>
              </a:ext>
            </a:extLst>
          </p:cNvPr>
          <p:cNvSpPr/>
          <p:nvPr/>
        </p:nvSpPr>
        <p:spPr bwMode="auto">
          <a:xfrm>
            <a:off x="4958917" y="3016413"/>
            <a:ext cx="3384376"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16" name="正方形/長方形 15">
            <a:extLst>
              <a:ext uri="{FF2B5EF4-FFF2-40B4-BE49-F238E27FC236}">
                <a16:creationId xmlns:a16="http://schemas.microsoft.com/office/drawing/2014/main" id="{3E1C2F0C-777E-486C-883B-EDF77C48E8F8}"/>
              </a:ext>
            </a:extLst>
          </p:cNvPr>
          <p:cNvSpPr/>
          <p:nvPr/>
        </p:nvSpPr>
        <p:spPr bwMode="auto">
          <a:xfrm>
            <a:off x="1280592" y="2215197"/>
            <a:ext cx="3384376"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2000" dirty="0">
                <a:solidFill>
                  <a:schemeClr val="bg1"/>
                </a:solidFill>
                <a:latin typeface="メイリオ" panose="020B0604030504040204" pitchFamily="50" charset="-128"/>
                <a:ea typeface="メイリオ" panose="020B0604030504040204" pitchFamily="50" charset="-128"/>
              </a:rPr>
              <a:t>AWS Organizations</a:t>
            </a:r>
          </a:p>
        </p:txBody>
      </p:sp>
      <p:sp>
        <p:nvSpPr>
          <p:cNvPr id="17" name="正方形/長方形 16">
            <a:extLst>
              <a:ext uri="{FF2B5EF4-FFF2-40B4-BE49-F238E27FC236}">
                <a16:creationId xmlns:a16="http://schemas.microsoft.com/office/drawing/2014/main" id="{DFBC1FF9-C2EA-46AB-BC9D-2878E87281BF}"/>
              </a:ext>
            </a:extLst>
          </p:cNvPr>
          <p:cNvSpPr/>
          <p:nvPr/>
        </p:nvSpPr>
        <p:spPr bwMode="auto">
          <a:xfrm>
            <a:off x="1280592" y="3016413"/>
            <a:ext cx="3384376"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endParaRPr lang="en-US" altLang="ja-JP" sz="2000" dirty="0">
              <a:latin typeface="メイリオ" panose="020B0604030504040204" pitchFamily="50" charset="-128"/>
              <a:ea typeface="メイリオ" panose="020B0604030504040204" pitchFamily="50" charset="-128"/>
            </a:endParaRPr>
          </a:p>
        </p:txBody>
      </p:sp>
      <p:sp>
        <p:nvSpPr>
          <p:cNvPr id="3" name="四角形: 角を丸くする 2">
            <a:extLst>
              <a:ext uri="{FF2B5EF4-FFF2-40B4-BE49-F238E27FC236}">
                <a16:creationId xmlns:a16="http://schemas.microsoft.com/office/drawing/2014/main" id="{F6B12FFF-6F24-44A4-86DA-C413CD57A536}"/>
              </a:ext>
            </a:extLst>
          </p:cNvPr>
          <p:cNvSpPr/>
          <p:nvPr/>
        </p:nvSpPr>
        <p:spPr bwMode="auto">
          <a:xfrm>
            <a:off x="5570985" y="3515905"/>
            <a:ext cx="2160240" cy="2016224"/>
          </a:xfrm>
          <a:prstGeom prst="round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rPr>
              <a:t>AWS </a:t>
            </a:r>
            <a:r>
              <a:rPr kumimoji="1" lang="ja-JP" altLang="en-US" sz="16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rPr>
              <a:t>Accounts</a:t>
            </a:r>
            <a:endParaRPr kumimoji="1" lang="en-US" altLang="ja-JP" sz="16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endParaRPr>
          </a:p>
        </p:txBody>
      </p:sp>
      <p:sp>
        <p:nvSpPr>
          <p:cNvPr id="4" name="四角形: 角を丸くする 3">
            <a:extLst>
              <a:ext uri="{FF2B5EF4-FFF2-40B4-BE49-F238E27FC236}">
                <a16:creationId xmlns:a16="http://schemas.microsoft.com/office/drawing/2014/main" id="{EEEA4656-2314-4CB7-94F3-8609EA9016DE}"/>
              </a:ext>
            </a:extLst>
          </p:cNvPr>
          <p:cNvSpPr/>
          <p:nvPr/>
        </p:nvSpPr>
        <p:spPr bwMode="auto">
          <a:xfrm>
            <a:off x="5902526" y="4303429"/>
            <a:ext cx="720080" cy="576064"/>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IAM</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solidFill>
                  <a:schemeClr val="bg1"/>
                </a:solidFill>
                <a:latin typeface="メイリオ" panose="020B0604030504040204" pitchFamily="50" charset="-128"/>
                <a:ea typeface="メイリオ" panose="020B0604030504040204" pitchFamily="50" charset="-128"/>
              </a:rPr>
              <a:t>Users</a:t>
            </a:r>
            <a:endParaRPr kumimoji="1" lang="ja-JP" altLang="en-US" sz="12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05960EFE-C027-4F31-9466-C0783CDE8FB9}"/>
              </a:ext>
            </a:extLst>
          </p:cNvPr>
          <p:cNvSpPr/>
          <p:nvPr/>
        </p:nvSpPr>
        <p:spPr bwMode="auto">
          <a:xfrm>
            <a:off x="6764900" y="4303429"/>
            <a:ext cx="720080" cy="576064"/>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IAM</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Group</a:t>
            </a:r>
            <a:endParaRPr kumimoji="1" lang="en-US" altLang="ja-JP" sz="12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9" name="四角形: 角を丸くする 18">
            <a:extLst>
              <a:ext uri="{FF2B5EF4-FFF2-40B4-BE49-F238E27FC236}">
                <a16:creationId xmlns:a16="http://schemas.microsoft.com/office/drawing/2014/main" id="{7B0D8265-01DA-4DE4-B7F9-3455D73745A7}"/>
              </a:ext>
            </a:extLst>
          </p:cNvPr>
          <p:cNvSpPr/>
          <p:nvPr/>
        </p:nvSpPr>
        <p:spPr bwMode="auto">
          <a:xfrm>
            <a:off x="1856654" y="3515905"/>
            <a:ext cx="2160240" cy="2016224"/>
          </a:xfrm>
          <a:prstGeom prst="roundRect">
            <a:avLst/>
          </a:prstGeom>
          <a:solidFill>
            <a:schemeClr val="bg2">
              <a:lumMod val="10000"/>
              <a:lumOff val="9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solidFill>
                  <a:srgbClr val="0070C0"/>
                </a:solidFill>
                <a:latin typeface="メイリオ" panose="020B0604030504040204" pitchFamily="50" charset="-128"/>
                <a:ea typeface="メイリオ" panose="020B0604030504040204" pitchFamily="50" charset="-128"/>
              </a:rPr>
              <a:t>Organizations</a:t>
            </a:r>
          </a:p>
        </p:txBody>
      </p:sp>
      <p:sp>
        <p:nvSpPr>
          <p:cNvPr id="20" name="四角形: 角を丸くする 19">
            <a:extLst>
              <a:ext uri="{FF2B5EF4-FFF2-40B4-BE49-F238E27FC236}">
                <a16:creationId xmlns:a16="http://schemas.microsoft.com/office/drawing/2014/main" id="{12B78C7A-905A-4491-851B-21D776BA2E36}"/>
              </a:ext>
            </a:extLst>
          </p:cNvPr>
          <p:cNvSpPr/>
          <p:nvPr/>
        </p:nvSpPr>
        <p:spPr bwMode="auto">
          <a:xfrm>
            <a:off x="2072678" y="4303429"/>
            <a:ext cx="782319" cy="576064"/>
          </a:xfrm>
          <a:prstGeom prst="round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rPr>
              <a:t>Account</a:t>
            </a:r>
            <a:endParaRPr kumimoji="1" lang="en-US" altLang="ja-JP" sz="12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endParaRPr>
          </a:p>
        </p:txBody>
      </p:sp>
      <p:sp>
        <p:nvSpPr>
          <p:cNvPr id="21" name="四角形: 角を丸くする 20">
            <a:extLst>
              <a:ext uri="{FF2B5EF4-FFF2-40B4-BE49-F238E27FC236}">
                <a16:creationId xmlns:a16="http://schemas.microsoft.com/office/drawing/2014/main" id="{C112B81D-D14F-42A0-8833-D3E8E0C6D20C}"/>
              </a:ext>
            </a:extLst>
          </p:cNvPr>
          <p:cNvSpPr/>
          <p:nvPr/>
        </p:nvSpPr>
        <p:spPr bwMode="auto">
          <a:xfrm>
            <a:off x="3073841" y="4303429"/>
            <a:ext cx="782319" cy="576064"/>
          </a:xfrm>
          <a:prstGeom prst="roundRect">
            <a:avLst/>
          </a:prstGeom>
          <a:solidFill>
            <a:schemeClr val="accent6">
              <a:lumMod val="20000"/>
              <a:lumOff val="80000"/>
            </a:schemeClr>
          </a:solid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rPr>
              <a:t>Account</a:t>
            </a:r>
            <a:endParaRPr kumimoji="1" lang="en-US" altLang="ja-JP" sz="1200" b="0" i="0" u="none" strike="noStrike" cap="none" normalizeH="0" baseline="0" dirty="0">
              <a:ln>
                <a:noFill/>
              </a:ln>
              <a:solidFill>
                <a:schemeClr val="accent2"/>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90505326"/>
      </p:ext>
    </p:extLst>
  </p:cSld>
  <p:clrMapOvr>
    <a:masterClrMapping/>
  </p:clrMapOvr>
  <mc:AlternateContent xmlns:mc="http://schemas.openxmlformats.org/markup-compatibility/2006" xmlns:p14="http://schemas.microsoft.com/office/powerpoint/2010/main">
    <mc:Choice Requires="p14">
      <p:transition spd="slow" p14:dur="2000" advTm="30137"/>
    </mc:Choice>
    <mc:Fallback xmlns="">
      <p:transition spd="slow" advTm="30137"/>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Share resources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646330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A, a </a:t>
            </a:r>
            <a:r>
              <a:rPr lang="ja-JP" altLang="en-US" dirty="0">
                <a:latin typeface="メイリオ" panose="020B0604030504040204" pitchFamily="50" charset="-128"/>
                <a:ea typeface="メイリオ" panose="020B0604030504040204" pitchFamily="50" charset="-128"/>
              </a:rPr>
              <a:t>leading news website, uses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Cloud to manage its </a:t>
            </a:r>
            <a:r>
              <a:rPr lang="en-US" altLang="ja-JP" dirty="0">
                <a:latin typeface="メイリオ" panose="020B0604030504040204" pitchFamily="50" charset="-128"/>
                <a:ea typeface="メイリオ" panose="020B0604030504040204" pitchFamily="50" charset="-128"/>
              </a:rPr>
              <a:t>IT infrastructure. Since the </a:t>
            </a:r>
            <a:r>
              <a:rPr lang="ja-JP" altLang="en-US" dirty="0">
                <a:latin typeface="メイリオ" panose="020B0604030504040204" pitchFamily="50" charset="-128"/>
                <a:ea typeface="メイリオ" panose="020B0604030504040204" pitchFamily="50" charset="-128"/>
              </a:rPr>
              <a:t>company uses multiple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 decided to use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manage their accounts. The company runs applications that require a high degree of interoperability and require the sharing of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between member accounts.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In order to share a </a:t>
            </a:r>
            <a:r>
              <a:rPr lang="en-US" altLang="ja-JP" dirty="0">
                <a:latin typeface="メイリオ" panose="020B0604030504040204" pitchFamily="50" charset="-128"/>
                <a:ea typeface="メイリオ" panose="020B0604030504040204" pitchFamily="50" charset="-128"/>
              </a:rPr>
              <a:t>VPC</a:t>
            </a:r>
            <a:r>
              <a:rPr lang="ja-JP" altLang="en-US" dirty="0">
                <a:latin typeface="メイリオ" panose="020B0604030504040204" pitchFamily="50" charset="-128"/>
                <a:ea typeface="メイリオ" panose="020B0604030504040204" pitchFamily="50" charset="-128"/>
              </a:rPr>
              <a:t>, what settings are needed?</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Enable </a:t>
            </a: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sharing feature in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use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sharing between multiple member accounts.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The default setting in </a:t>
            </a:r>
            <a:r>
              <a:rPr lang="en-US" altLang="ja-JP" dirty="0">
                <a:latin typeface="メイリオ" panose="020B0604030504040204" pitchFamily="50" charset="-128"/>
                <a:ea typeface="メイリオ" panose="020B0604030504040204" pitchFamily="50" charset="-128"/>
              </a:rPr>
              <a:t>AWS Organizations allows for VPC </a:t>
            </a:r>
            <a:r>
              <a:rPr lang="ja-JP" altLang="en-US" dirty="0">
                <a:latin typeface="メイリオ" panose="020B0604030504040204" pitchFamily="50" charset="-128"/>
                <a:ea typeface="メイリオ" panose="020B0604030504040204" pitchFamily="50" charset="-128"/>
              </a:rPr>
              <a:t>sharing between multiple member accounts.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sharing between multiple member accounts in conjunction with </a:t>
            </a:r>
            <a:r>
              <a:rPr lang="en-US" altLang="ja-JP" dirty="0">
                <a:latin typeface="メイリオ" panose="020B0604030504040204" pitchFamily="50" charset="-128"/>
                <a:ea typeface="メイリオ" panose="020B0604030504040204" pitchFamily="50" charset="-128"/>
              </a:rPr>
              <a:t>AWS RAM.</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sharing between multiple member accounts in conjunction with </a:t>
            </a:r>
            <a:r>
              <a:rPr lang="en-US" altLang="ja-JP" dirty="0">
                <a:latin typeface="メイリオ" panose="020B0604030504040204" pitchFamily="50" charset="-128"/>
                <a:ea typeface="メイリオ" panose="020B0604030504040204" pitchFamily="50" charset="-128"/>
              </a:rPr>
              <a:t>IAM.</a:t>
            </a: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44317349"/>
      </p:ext>
    </p:extLst>
  </p:cSld>
  <p:clrMapOvr>
    <a:masterClrMapping/>
  </p:clrMapOvr>
  <mc:AlternateContent xmlns:mc="http://schemas.openxmlformats.org/markup-compatibility/2006" xmlns:p14="http://schemas.microsoft.com/office/powerpoint/2010/main">
    <mc:Choice Requires="p14">
      <p:transition spd="slow" p14:dur="2000" advTm="16461"/>
    </mc:Choice>
    <mc:Fallback xmlns="">
      <p:transition spd="slow" advTm="16461"/>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cs typeface="メイリオ" pitchFamily="50" charset="-128"/>
              </a:rPr>
              <a:t>Share resources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organizations enables users</a:t>
            </a:r>
            <a:r>
              <a:rPr lang="ja-JP" altLang="en-US" sz="2400" dirty="0">
                <a:solidFill>
                  <a:srgbClr val="002060"/>
                </a:solidFill>
                <a:latin typeface="メイリオ" panose="020B0604030504040204" pitchFamily="50" charset="-128"/>
                <a:ea typeface="メイリオ" panose="020B0604030504040204" pitchFamily="50" charset="-128"/>
              </a:rPr>
              <a:t> to share resources between </a:t>
            </a:r>
            <a:r>
              <a:rPr lang="en-US" altLang="ja-JP" sz="2400" dirty="0">
                <a:solidFill>
                  <a:srgbClr val="002060"/>
                </a:solidFill>
                <a:latin typeface="メイリオ" panose="020B0604030504040204" pitchFamily="50" charset="-128"/>
                <a:ea typeface="メイリオ" panose="020B0604030504040204" pitchFamily="50" charset="-128"/>
              </a:rPr>
              <a:t>AWS Organizations </a:t>
            </a:r>
            <a:r>
              <a:rPr lang="ja-JP" altLang="en-US" sz="2400" dirty="0">
                <a:solidFill>
                  <a:srgbClr val="002060"/>
                </a:solidFill>
                <a:latin typeface="メイリオ" panose="020B0604030504040204" pitchFamily="50" charset="-128"/>
                <a:ea typeface="メイリオ" panose="020B0604030504040204" pitchFamily="50" charset="-128"/>
              </a:rPr>
              <a:t>member accounts.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9">
            <a:extLst>
              <a:ext uri="{FF2B5EF4-FFF2-40B4-BE49-F238E27FC236}">
                <a16:creationId xmlns:a16="http://schemas.microsoft.com/office/drawing/2014/main" id="{C4648857-26E3-449C-9D65-1DE891F668C5}"/>
              </a:ext>
            </a:extLst>
          </p:cNvPr>
          <p:cNvSpPr/>
          <p:nvPr/>
        </p:nvSpPr>
        <p:spPr bwMode="auto">
          <a:xfrm>
            <a:off x="920552" y="1988840"/>
            <a:ext cx="4032448"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800" b="1" i="0" dirty="0">
                <a:solidFill>
                  <a:schemeClr val="bg1"/>
                </a:solidFill>
                <a:effectLst/>
                <a:latin typeface="メイリオ" panose="020B0604030504040204" pitchFamily="50" charset="-128"/>
                <a:ea typeface="メイリオ" panose="020B0604030504040204" pitchFamily="50" charset="-128"/>
              </a:rPr>
              <a:t>AWS Resource Access Manager</a:t>
            </a:r>
            <a:r>
              <a:rPr lang="ja-JP" altLang="en-US" sz="1800" b="1" dirty="0">
                <a:solidFill>
                  <a:schemeClr val="bg1"/>
                </a:solidFill>
                <a:latin typeface="メイリオ" panose="020B0604030504040204" pitchFamily="50" charset="-128"/>
                <a:ea typeface="メイリオ" panose="020B0604030504040204" pitchFamily="50" charset="-128"/>
              </a:rPr>
              <a:t> (</a:t>
            </a:r>
            <a:r>
              <a:rPr lang="en-US" altLang="ja-JP" sz="1800" b="1" dirty="0">
                <a:solidFill>
                  <a:schemeClr val="bg1"/>
                </a:solidFill>
                <a:latin typeface="メイリオ" panose="020B0604030504040204" pitchFamily="50" charset="-128"/>
                <a:ea typeface="メイリオ" panose="020B0604030504040204" pitchFamily="50" charset="-128"/>
              </a:rPr>
              <a:t>RAM</a:t>
            </a:r>
            <a:r>
              <a:rPr lang="ja-JP" altLang="en-US" sz="1800" b="1" dirty="0">
                <a:solidFill>
                  <a:schemeClr val="bg1"/>
                </a:solidFill>
                <a:latin typeface="メイリオ" panose="020B0604030504040204" pitchFamily="50" charset="-128"/>
                <a:ea typeface="メイリオ" panose="020B0604030504040204" pitchFamily="50" charset="-128"/>
              </a:rPr>
              <a:t>)</a:t>
            </a:r>
            <a:endParaRPr lang="en-US" altLang="ja-JP" sz="1800" b="1" dirty="0">
              <a:solidFill>
                <a:schemeClr val="bg1"/>
              </a:solidFill>
              <a:latin typeface="メイリオ" panose="020B0604030504040204" pitchFamily="50" charset="-128"/>
              <a:ea typeface="メイリオ" panose="020B0604030504040204" pitchFamily="50" charset="-128"/>
            </a:endParaRPr>
          </a:p>
        </p:txBody>
      </p:sp>
      <p:sp>
        <p:nvSpPr>
          <p:cNvPr id="5" name="正方形/長方形 10">
            <a:extLst>
              <a:ext uri="{FF2B5EF4-FFF2-40B4-BE49-F238E27FC236}">
                <a16:creationId xmlns:a16="http://schemas.microsoft.com/office/drawing/2014/main" id="{BF7AEB6A-E8E7-42D9-8B7D-F7434AC32618}"/>
              </a:ext>
            </a:extLst>
          </p:cNvPr>
          <p:cNvSpPr/>
          <p:nvPr/>
        </p:nvSpPr>
        <p:spPr bwMode="auto">
          <a:xfrm>
            <a:off x="920552" y="2790056"/>
            <a:ext cx="4032448"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342900" indent="-342900">
              <a:buFont typeface="Wingdings" panose="05000000000000000000" pitchFamily="2" charset="2"/>
              <a:buChar char="ü"/>
            </a:pPr>
            <a:r>
              <a:rPr lang="en-US" altLang="ja-JP" sz="1800">
                <a:latin typeface="メイリオ" panose="020B0604030504040204" pitchFamily="50" charset="-128"/>
                <a:ea typeface="メイリオ" panose="020B0604030504040204" pitchFamily="50" charset="-128"/>
              </a:rPr>
              <a:t>By using RAM, resources such as VPC can be shared between accounts in the OU.</a:t>
            </a:r>
            <a:endParaRPr lang="en-US" altLang="ja-JP" sz="1800" dirty="0">
              <a:latin typeface="メイリオ" panose="020B0604030504040204" pitchFamily="50" charset="-128"/>
              <a:ea typeface="メイリオ" panose="020B0604030504040204" pitchFamily="50" charset="-128"/>
            </a:endParaRPr>
          </a:p>
        </p:txBody>
      </p:sp>
      <p:sp>
        <p:nvSpPr>
          <p:cNvPr id="7" name="正方形/長方形 15">
            <a:extLst>
              <a:ext uri="{FF2B5EF4-FFF2-40B4-BE49-F238E27FC236}">
                <a16:creationId xmlns:a16="http://schemas.microsoft.com/office/drawing/2014/main" id="{4C479ACE-F420-4C52-8019-006B474D7D3A}"/>
              </a:ext>
            </a:extLst>
          </p:cNvPr>
          <p:cNvSpPr/>
          <p:nvPr/>
        </p:nvSpPr>
        <p:spPr bwMode="auto">
          <a:xfrm>
            <a:off x="5169024" y="1988840"/>
            <a:ext cx="4032448" cy="7920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1800" b="1" dirty="0">
                <a:solidFill>
                  <a:schemeClr val="bg1"/>
                </a:solidFill>
                <a:latin typeface="メイリオ" panose="020B0604030504040204" pitchFamily="50" charset="-128"/>
                <a:ea typeface="メイリオ" panose="020B0604030504040204" pitchFamily="50" charset="-128"/>
              </a:rPr>
              <a:t>Shared Reserved Instances</a:t>
            </a:r>
            <a:endParaRPr lang="en-US" altLang="ja-JP" sz="1800" b="1" dirty="0">
              <a:solidFill>
                <a:schemeClr val="bg1"/>
              </a:solidFill>
              <a:latin typeface="メイリオ" panose="020B0604030504040204" pitchFamily="50" charset="-128"/>
              <a:ea typeface="メイリオ" panose="020B0604030504040204" pitchFamily="50" charset="-128"/>
            </a:endParaRPr>
          </a:p>
        </p:txBody>
      </p:sp>
      <p:sp>
        <p:nvSpPr>
          <p:cNvPr id="9" name="正方形/長方形 16">
            <a:extLst>
              <a:ext uri="{FF2B5EF4-FFF2-40B4-BE49-F238E27FC236}">
                <a16:creationId xmlns:a16="http://schemas.microsoft.com/office/drawing/2014/main" id="{0DF57DB8-56A9-41DC-955D-6D8A90B9D102}"/>
              </a:ext>
            </a:extLst>
          </p:cNvPr>
          <p:cNvSpPr/>
          <p:nvPr/>
        </p:nvSpPr>
        <p:spPr bwMode="auto">
          <a:xfrm>
            <a:off x="5169024" y="2790056"/>
            <a:ext cx="4032448" cy="3015208"/>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342900" indent="-342900">
              <a:buFont typeface="Wingdings" panose="05000000000000000000" pitchFamily="2" charset="2"/>
              <a:buChar char="ü"/>
            </a:pPr>
            <a:r>
              <a:rPr lang="en-US" altLang="ja-JP" sz="1800" b="0" i="0" dirty="0">
                <a:effectLst/>
                <a:latin typeface="メイリオ" panose="020B0604030504040204" pitchFamily="50" charset="-128"/>
                <a:ea typeface="メイリオ" panose="020B0604030504040204" pitchFamily="50" charset="-128"/>
              </a:rPr>
              <a:t>Reserved Instance Sharing is enabled.</a:t>
            </a:r>
          </a:p>
          <a:p>
            <a:pPr marL="342900" indent="-342900">
              <a:buFont typeface="Wingdings" panose="05000000000000000000" pitchFamily="2" charset="2"/>
              <a:buChar char="ü"/>
            </a:pPr>
            <a:r>
              <a:rPr lang="en-US" altLang="ja-JP" sz="1800" b="0" i="0" dirty="0">
                <a:effectLst/>
                <a:latin typeface="メイリオ" panose="020B0604030504040204" pitchFamily="50" charset="-128"/>
                <a:ea typeface="メイリオ" panose="020B0604030504040204" pitchFamily="50" charset="-128"/>
              </a:rPr>
              <a:t>Reserved instances are shared between member accounts.</a:t>
            </a:r>
            <a:endParaRPr lang="en-US" altLang="ja-JP"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45646030"/>
      </p:ext>
    </p:extLst>
  </p:cSld>
  <p:clrMapOvr>
    <a:masterClrMapping/>
  </p:clrMapOvr>
  <mc:AlternateContent xmlns:mc="http://schemas.openxmlformats.org/markup-compatibility/2006" xmlns:p14="http://schemas.microsoft.com/office/powerpoint/2010/main">
    <mc:Choice Requires="p14">
      <p:transition spd="slow" p14:dur="2000" advTm="45102"/>
    </mc:Choice>
    <mc:Fallback xmlns="">
      <p:transition spd="slow" advTm="45102"/>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Scope of </a:t>
            </a:r>
            <a:r>
              <a:rPr kumimoji="0" lang="en-US" altLang="ja-JP" sz="2600" dirty="0">
                <a:solidFill>
                  <a:srgbClr val="000000"/>
                </a:solidFill>
                <a:latin typeface="メイリオ" pitchFamily="50" charset="-128"/>
                <a:ea typeface="メイリオ" pitchFamily="50" charset="-128"/>
                <a:cs typeface="メイリオ" pitchFamily="50" charset="-128"/>
              </a:rPr>
              <a:t>multi-AZ </a:t>
            </a:r>
            <a:r>
              <a:rPr kumimoji="0" lang="ja-JP" altLang="en-US" sz="2600" dirty="0">
                <a:solidFill>
                  <a:srgbClr val="000000"/>
                </a:solidFill>
                <a:latin typeface="メイリオ" pitchFamily="50" charset="-128"/>
                <a:ea typeface="メイリオ" pitchFamily="50" charset="-128"/>
                <a:cs typeface="メイリオ" pitchFamily="50" charset="-128"/>
              </a:rPr>
              <a:t>configurations</a:t>
            </a:r>
          </a:p>
        </p:txBody>
      </p:sp>
    </p:spTree>
    <p:extLst>
      <p:ext uri="{BB962C8B-B14F-4D97-AF65-F5344CB8AC3E}">
        <p14:creationId xmlns:p14="http://schemas.microsoft.com/office/powerpoint/2010/main" val="4202555147"/>
      </p:ext>
    </p:extLst>
  </p:cSld>
  <p:clrMapOvr>
    <a:masterClrMapping/>
  </p:clrMapOvr>
  <mc:AlternateContent xmlns:mc="http://schemas.openxmlformats.org/markup-compatibility/2006" xmlns:p14="http://schemas.microsoft.com/office/powerpoint/2010/main">
    <mc:Choice Requires="p14">
      <p:transition spd="slow" p14:dur="2000" advTm="15249"/>
    </mc:Choice>
    <mc:Fallback xmlns="">
      <p:transition spd="slow" advTm="15249"/>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What is a </a:t>
            </a:r>
            <a:r>
              <a:rPr kumimoji="0" lang="en-US" altLang="ja-JP" sz="3200" dirty="0">
                <a:solidFill>
                  <a:srgbClr val="000000"/>
                </a:solidFill>
                <a:latin typeface="メイリオ" pitchFamily="50" charset="-128"/>
                <a:ea typeface="メイリオ" pitchFamily="50" charset="-128"/>
                <a:cs typeface="メイリオ" pitchFamily="50" charset="-128"/>
              </a:rPr>
              <a:t>multi-AZ </a:t>
            </a:r>
            <a:r>
              <a:rPr kumimoji="0" lang="ja-JP" altLang="en-US" sz="3200" dirty="0">
                <a:solidFill>
                  <a:srgbClr val="000000"/>
                </a:solidFill>
                <a:latin typeface="メイリオ" pitchFamily="50" charset="-128"/>
                <a:ea typeface="メイリオ" pitchFamily="50" charset="-128"/>
                <a:cs typeface="メイリオ" pitchFamily="50" charset="-128"/>
              </a:rPr>
              <a:t>configuration?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An infrastructur</a:t>
            </a:r>
            <a:r>
              <a:rPr lang="en-US" altLang="ja-JP" sz="2400" dirty="0">
                <a:solidFill>
                  <a:srgbClr val="002060"/>
                </a:solidFill>
                <a:latin typeface="メイリオ" panose="020B0604030504040204" pitchFamily="50" charset="-128"/>
                <a:ea typeface="メイリオ" panose="020B0604030504040204" pitchFamily="50" charset="-128"/>
              </a:rPr>
              <a:t>al</a:t>
            </a:r>
            <a:r>
              <a:rPr lang="ja-JP" altLang="en-US" sz="2400" dirty="0">
                <a:solidFill>
                  <a:srgbClr val="002060"/>
                </a:solidFill>
                <a:latin typeface="メイリオ" panose="020B0604030504040204" pitchFamily="50" charset="-128"/>
                <a:ea typeface="メイリオ" panose="020B0604030504040204" pitchFamily="50" charset="-128"/>
              </a:rPr>
              <a:t> configuration that increases availability by redundancy of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resources in multiple </a:t>
            </a:r>
            <a:r>
              <a:rPr lang="en-US" altLang="ja-JP" sz="2400" dirty="0">
                <a:solidFill>
                  <a:srgbClr val="002060"/>
                </a:solidFill>
                <a:latin typeface="メイリオ" panose="020B0604030504040204" pitchFamily="50" charset="-128"/>
                <a:ea typeface="メイリオ" panose="020B0604030504040204" pitchFamily="50" charset="-128"/>
              </a:rPr>
              <a:t>AZs</a:t>
            </a:r>
          </a:p>
        </p:txBody>
      </p:sp>
      <p:sp>
        <p:nvSpPr>
          <p:cNvPr id="4" name="四角形: 角を丸くする 3">
            <a:extLst>
              <a:ext uri="{FF2B5EF4-FFF2-40B4-BE49-F238E27FC236}">
                <a16:creationId xmlns:a16="http://schemas.microsoft.com/office/drawing/2014/main" id="{0AE6417F-AC42-484E-944E-ECE312DCF0D5}"/>
              </a:ext>
            </a:extLst>
          </p:cNvPr>
          <p:cNvSpPr/>
          <p:nvPr/>
        </p:nvSpPr>
        <p:spPr bwMode="auto">
          <a:xfrm>
            <a:off x="992560" y="1952258"/>
            <a:ext cx="8208912" cy="39664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5" name="正方形/長方形 29">
            <a:extLst>
              <a:ext uri="{FF2B5EF4-FFF2-40B4-BE49-F238E27FC236}">
                <a16:creationId xmlns:a16="http://schemas.microsoft.com/office/drawing/2014/main" id="{DEF8813E-1CF9-4F5E-A996-26692AD13135}"/>
              </a:ext>
            </a:extLst>
          </p:cNvPr>
          <p:cNvSpPr/>
          <p:nvPr/>
        </p:nvSpPr>
        <p:spPr bwMode="auto">
          <a:xfrm>
            <a:off x="5280146" y="2307917"/>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7" name="正方形/長方形 5">
            <a:extLst>
              <a:ext uri="{FF2B5EF4-FFF2-40B4-BE49-F238E27FC236}">
                <a16:creationId xmlns:a16="http://schemas.microsoft.com/office/drawing/2014/main" id="{1B654BA2-1E90-474F-AAC7-23A5DC624843}"/>
              </a:ext>
            </a:extLst>
          </p:cNvPr>
          <p:cNvSpPr/>
          <p:nvPr/>
        </p:nvSpPr>
        <p:spPr bwMode="auto">
          <a:xfrm>
            <a:off x="1537757" y="2307917"/>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53660FF7-F384-460D-9D81-9B6D5C4EAC87}"/>
              </a:ext>
            </a:extLst>
          </p:cNvPr>
          <p:cNvSpPr txBox="1">
            <a:spLocks/>
          </p:cNvSpPr>
          <p:nvPr/>
        </p:nvSpPr>
        <p:spPr>
          <a:xfrm>
            <a:off x="1736906" y="1957397"/>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cxnSp>
        <p:nvCxnSpPr>
          <p:cNvPr id="11" name="コネクタ: カギ線 23">
            <a:extLst>
              <a:ext uri="{FF2B5EF4-FFF2-40B4-BE49-F238E27FC236}">
                <a16:creationId xmlns:a16="http://schemas.microsoft.com/office/drawing/2014/main" id="{AFC4BB5E-7F83-49E2-BF24-EE722CB38A67}"/>
              </a:ext>
            </a:extLst>
          </p:cNvPr>
          <p:cNvCxnSpPr>
            <a:cxnSpLocks/>
          </p:cNvCxnSpPr>
          <p:nvPr/>
        </p:nvCxnSpPr>
        <p:spPr bwMode="auto">
          <a:xfrm flipV="1">
            <a:off x="4207430" y="3286910"/>
            <a:ext cx="0" cy="561662"/>
          </a:xfrm>
          <a:prstGeom prst="straightConnector1">
            <a:avLst/>
          </a:prstGeom>
          <a:noFill/>
          <a:ln w="31750" cap="flat" cmpd="sng" algn="ctr">
            <a:solidFill>
              <a:srgbClr val="FF0000"/>
            </a:solidFill>
            <a:prstDash val="solid"/>
            <a:round/>
            <a:headEnd type="none" w="med" len="med"/>
            <a:tailEnd type="triangle"/>
          </a:ln>
          <a:effectLst/>
        </p:spPr>
      </p:cxnSp>
      <p:sp>
        <p:nvSpPr>
          <p:cNvPr id="12" name="四角形: 角を丸くする 32">
            <a:extLst>
              <a:ext uri="{FF2B5EF4-FFF2-40B4-BE49-F238E27FC236}">
                <a16:creationId xmlns:a16="http://schemas.microsoft.com/office/drawing/2014/main" id="{8F9C3C1D-AD45-440A-A64F-1A8CE2F3CE5A}"/>
              </a:ext>
            </a:extLst>
          </p:cNvPr>
          <p:cNvSpPr/>
          <p:nvPr/>
        </p:nvSpPr>
        <p:spPr bwMode="auto">
          <a:xfrm>
            <a:off x="1928664" y="2776018"/>
            <a:ext cx="2387812" cy="26692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3" name="四角形: 角を丸くする 35">
            <a:extLst>
              <a:ext uri="{FF2B5EF4-FFF2-40B4-BE49-F238E27FC236}">
                <a16:creationId xmlns:a16="http://schemas.microsoft.com/office/drawing/2014/main" id="{DAD26413-241A-4DE5-B120-04912B4976FE}"/>
              </a:ext>
            </a:extLst>
          </p:cNvPr>
          <p:cNvSpPr/>
          <p:nvPr/>
        </p:nvSpPr>
        <p:spPr bwMode="auto">
          <a:xfrm>
            <a:off x="5733540" y="2776018"/>
            <a:ext cx="2387812" cy="26692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pic>
        <p:nvPicPr>
          <p:cNvPr id="14" name="図 36" descr="音楽 が含まれている画像&#10;&#10;自動的に生成された説明">
            <a:extLst>
              <a:ext uri="{FF2B5EF4-FFF2-40B4-BE49-F238E27FC236}">
                <a16:creationId xmlns:a16="http://schemas.microsoft.com/office/drawing/2014/main" id="{07371CDE-C87B-49CB-B369-0705C73FF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752" y="4031815"/>
            <a:ext cx="878668" cy="1046464"/>
          </a:xfrm>
          <a:prstGeom prst="rect">
            <a:avLst/>
          </a:prstGeom>
        </p:spPr>
      </p:pic>
      <p:sp>
        <p:nvSpPr>
          <p:cNvPr id="15" name="テキスト ボックス 37">
            <a:extLst>
              <a:ext uri="{FF2B5EF4-FFF2-40B4-BE49-F238E27FC236}">
                <a16:creationId xmlns:a16="http://schemas.microsoft.com/office/drawing/2014/main" id="{C610FB1F-A4A7-4E7F-AB7C-C60AF7EC3E64}"/>
              </a:ext>
            </a:extLst>
          </p:cNvPr>
          <p:cNvSpPr txBox="1"/>
          <p:nvPr/>
        </p:nvSpPr>
        <p:spPr>
          <a:xfrm>
            <a:off x="2779308" y="4469299"/>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cxnSp>
        <p:nvCxnSpPr>
          <p:cNvPr id="18" name="コネクタ: カギ線 41">
            <a:extLst>
              <a:ext uri="{FF2B5EF4-FFF2-40B4-BE49-F238E27FC236}">
                <a16:creationId xmlns:a16="http://schemas.microsoft.com/office/drawing/2014/main" id="{D57D9321-002C-4C6F-9639-506FC25F3EBB}"/>
              </a:ext>
            </a:extLst>
          </p:cNvPr>
          <p:cNvCxnSpPr>
            <a:cxnSpLocks/>
            <a:stCxn id="21" idx="2"/>
            <a:endCxn id="14" idx="0"/>
          </p:cNvCxnSpPr>
          <p:nvPr/>
        </p:nvCxnSpPr>
        <p:spPr bwMode="auto">
          <a:xfrm rot="5400000">
            <a:off x="3284752" y="2257543"/>
            <a:ext cx="1649606" cy="1898938"/>
          </a:xfrm>
          <a:prstGeom prst="bentConnector3">
            <a:avLst>
              <a:gd name="adj1" fmla="val 74101"/>
            </a:avLst>
          </a:prstGeom>
          <a:noFill/>
          <a:ln w="31750" cap="flat" cmpd="sng" algn="ctr">
            <a:solidFill>
              <a:srgbClr val="FF0000"/>
            </a:solidFill>
            <a:prstDash val="solid"/>
            <a:round/>
            <a:headEnd type="none" w="med" len="med"/>
            <a:tailEnd type="triangle"/>
          </a:ln>
          <a:effectLst/>
        </p:spPr>
      </p:cxnSp>
      <p:cxnSp>
        <p:nvCxnSpPr>
          <p:cNvPr id="19" name="コネクタ: カギ線 42">
            <a:extLst>
              <a:ext uri="{FF2B5EF4-FFF2-40B4-BE49-F238E27FC236}">
                <a16:creationId xmlns:a16="http://schemas.microsoft.com/office/drawing/2014/main" id="{EB0DD1E8-B9EE-4783-8D48-6762A8FAD32A}"/>
              </a:ext>
            </a:extLst>
          </p:cNvPr>
          <p:cNvCxnSpPr>
            <a:cxnSpLocks/>
            <a:stCxn id="21" idx="2"/>
            <a:endCxn id="42" idx="0"/>
          </p:cNvCxnSpPr>
          <p:nvPr/>
        </p:nvCxnSpPr>
        <p:spPr bwMode="auto">
          <a:xfrm rot="16200000" flipH="1">
            <a:off x="5221682" y="2219551"/>
            <a:ext cx="1649606" cy="1974922"/>
          </a:xfrm>
          <a:prstGeom prst="bentConnector3">
            <a:avLst>
              <a:gd name="adj1" fmla="val 74445"/>
            </a:avLst>
          </a:prstGeom>
          <a:noFill/>
          <a:ln w="31750" cap="flat" cmpd="sng" algn="ctr">
            <a:solidFill>
              <a:srgbClr val="FF0000"/>
            </a:solidFill>
            <a:prstDash val="solid"/>
            <a:round/>
            <a:headEnd type="none" w="med" len="med"/>
            <a:tailEnd type="triangle"/>
          </a:ln>
          <a:effectLst/>
        </p:spPr>
      </p:cxnSp>
      <p:sp>
        <p:nvSpPr>
          <p:cNvPr id="20" name="テキスト ボックス 43">
            <a:extLst>
              <a:ext uri="{FF2B5EF4-FFF2-40B4-BE49-F238E27FC236}">
                <a16:creationId xmlns:a16="http://schemas.microsoft.com/office/drawing/2014/main" id="{1B3C2422-6098-447F-B361-0F681433CEC2}"/>
              </a:ext>
            </a:extLst>
          </p:cNvPr>
          <p:cNvSpPr txBox="1"/>
          <p:nvPr/>
        </p:nvSpPr>
        <p:spPr>
          <a:xfrm>
            <a:off x="4997446" y="2307917"/>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pic>
        <p:nvPicPr>
          <p:cNvPr id="21" name="図 44">
            <a:extLst>
              <a:ext uri="{FF2B5EF4-FFF2-40B4-BE49-F238E27FC236}">
                <a16:creationId xmlns:a16="http://schemas.microsoft.com/office/drawing/2014/main" id="{213541C5-E01F-4C45-99EE-D6234F395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733" y="1844824"/>
            <a:ext cx="512582" cy="537385"/>
          </a:xfrm>
          <a:prstGeom prst="rect">
            <a:avLst/>
          </a:prstGeom>
        </p:spPr>
      </p:pic>
      <p:pic>
        <p:nvPicPr>
          <p:cNvPr id="42" name="図 36" descr="音楽 が含まれている画像&#10;&#10;自動的に生成された説明">
            <a:extLst>
              <a:ext uri="{FF2B5EF4-FFF2-40B4-BE49-F238E27FC236}">
                <a16:creationId xmlns:a16="http://schemas.microsoft.com/office/drawing/2014/main" id="{1069BD4D-084B-4EBC-AC7F-9E0C90634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612" y="4031815"/>
            <a:ext cx="878668" cy="1046464"/>
          </a:xfrm>
          <a:prstGeom prst="rect">
            <a:avLst/>
          </a:prstGeom>
        </p:spPr>
      </p:pic>
      <p:sp>
        <p:nvSpPr>
          <p:cNvPr id="43" name="テキスト ボックス 37">
            <a:extLst>
              <a:ext uri="{FF2B5EF4-FFF2-40B4-BE49-F238E27FC236}">
                <a16:creationId xmlns:a16="http://schemas.microsoft.com/office/drawing/2014/main" id="{41E7926F-4CD2-4B6E-B3D2-2E3D6489703E}"/>
              </a:ext>
            </a:extLst>
          </p:cNvPr>
          <p:cNvSpPr txBox="1"/>
          <p:nvPr/>
        </p:nvSpPr>
        <p:spPr>
          <a:xfrm>
            <a:off x="6653168" y="4469299"/>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pic>
        <p:nvPicPr>
          <p:cNvPr id="48" name="Picture 2" descr="ãVPC ã¢ã¤ã³ã³ãã®ç»åæ¤ç´¢çµæ">
            <a:extLst>
              <a:ext uri="{FF2B5EF4-FFF2-40B4-BE49-F238E27FC236}">
                <a16:creationId xmlns:a16="http://schemas.microsoft.com/office/drawing/2014/main" id="{FE6DD196-8940-4772-8EA5-8448CC985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401" y="1564977"/>
            <a:ext cx="838961" cy="832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578"/>
      </p:ext>
    </p:extLst>
  </p:cSld>
  <p:clrMapOvr>
    <a:masterClrMapping/>
  </p:clrMapOvr>
  <mc:AlternateContent xmlns:mc="http://schemas.openxmlformats.org/markup-compatibility/2006" xmlns:p14="http://schemas.microsoft.com/office/powerpoint/2010/main">
    <mc:Choice Requires="p14">
      <p:transition spd="slow" p14:dur="2000" advTm="26267"/>
    </mc:Choice>
    <mc:Fallback xmlns="">
      <p:transition spd="slow" advTm="26267"/>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900229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a:t>
            </a:r>
            <a:r>
              <a:rPr kumimoji="0" lang="ja-JP" altLang="en-US" sz="3000" dirty="0">
                <a:solidFill>
                  <a:srgbClr val="000000"/>
                </a:solidFill>
                <a:latin typeface="メイリオ" pitchFamily="50" charset="-128"/>
                <a:ea typeface="メイリオ" pitchFamily="50" charset="-128"/>
                <a:cs typeface="メイリオ" pitchFamily="50" charset="-128"/>
              </a:rPr>
              <a:t> Scope of </a:t>
            </a:r>
            <a:r>
              <a:rPr kumimoji="0" lang="en-US" altLang="ja-JP" sz="3000" dirty="0">
                <a:solidFill>
                  <a:srgbClr val="000000"/>
                </a:solidFill>
                <a:latin typeface="メイリオ" pitchFamily="50" charset="-128"/>
                <a:ea typeface="メイリオ" pitchFamily="50" charset="-128"/>
                <a:cs typeface="メイリオ" pitchFamily="50" charset="-128"/>
              </a:rPr>
              <a:t>multi-AZ </a:t>
            </a:r>
            <a:r>
              <a:rPr kumimoji="0" lang="ja-JP" altLang="en-US" sz="3000" dirty="0">
                <a:solidFill>
                  <a:srgbClr val="000000"/>
                </a:solidFill>
                <a:latin typeface="メイリオ" pitchFamily="50" charset="-128"/>
                <a:ea typeface="メイリオ" pitchFamily="50" charset="-128"/>
                <a:cs typeface="メイリオ" pitchFamily="50" charset="-128"/>
              </a:rPr>
              <a:t>configurations </a:t>
            </a:r>
            <a:r>
              <a:rPr kumimoji="0" lang="en-US" altLang="ja-JP" sz="3000" dirty="0">
                <a:solidFill>
                  <a:srgbClr val="000000"/>
                </a:solidFill>
                <a:latin typeface="メイリオ" pitchFamily="50" charset="-128"/>
                <a:ea typeface="メイリオ" pitchFamily="50" charset="-128"/>
                <a:cs typeface="メイリオ" pitchFamily="50" charset="-128"/>
              </a:rPr>
              <a:t>question</a:t>
            </a:r>
            <a:endParaRPr kumimoji="0" lang="ja-JP" altLang="en-US" sz="3000" dirty="0">
              <a:solidFill>
                <a:srgbClr val="000000"/>
              </a:solidFill>
              <a:latin typeface="メイリオ" pitchFamily="50" charset="-128"/>
              <a:ea typeface="メイリオ" pitchFamily="50" charset="-128"/>
              <a:cs typeface="メイリオ"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Multi-AZ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configurations using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redundant configuration with the addition of </a:t>
            </a:r>
            <a:r>
              <a:rPr lang="en-US" altLang="ja-JP" sz="1400" dirty="0">
                <a:latin typeface="メイリオ" panose="020B0604030504040204" pitchFamily="50" charset="-128"/>
                <a:ea typeface="メイリオ" panose="020B0604030504040204" pitchFamily="50" charset="-128"/>
              </a:rPr>
              <a:t>ELB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Auto Scaling, and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Multi-AZ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configurations with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DB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servers and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RDS.</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M</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ulti-AZ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about </a:t>
            </a:r>
            <a:r>
              <a:rPr lang="en-US" altLang="ja-JP" sz="1400" dirty="0">
                <a:latin typeface="メイリオ" panose="020B0604030504040204" pitchFamily="50" charset="-128"/>
                <a:ea typeface="メイリオ" panose="020B0604030504040204" pitchFamily="50" charset="-128"/>
              </a:rPr>
              <a:t>p</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roper subnet configuration, such as public and private subnets.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DB multi-AZ 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5132747"/>
      </p:ext>
    </p:extLst>
  </p:cSld>
  <p:clrMapOvr>
    <a:masterClrMapping/>
  </p:clrMapOvr>
  <mc:AlternateContent xmlns:mc="http://schemas.openxmlformats.org/markup-compatibility/2006" xmlns:p14="http://schemas.microsoft.com/office/powerpoint/2010/main">
    <mc:Choice Requires="p14">
      <p:transition spd="slow" p14:dur="2000" advTm="54673"/>
    </mc:Choice>
    <mc:Fallback xmlns="">
      <p:transition spd="slow" advTm="54673"/>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EC2 Multi-AZ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kumimoji="0" lang="en-US" altLang="ja-JP" sz="3000" dirty="0">
              <a:solidFill>
                <a:srgbClr val="000000"/>
              </a:solidFill>
              <a:latin typeface="メイリオ" pitchFamily="50" charset="-128"/>
              <a:ea typeface="メイリオ" pitchFamily="50" charset="-128"/>
              <a:cs typeface="メイリオ"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493538"/>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Some IT </a:t>
            </a:r>
            <a:r>
              <a:rPr lang="ja-JP" altLang="en-US" dirty="0">
                <a:latin typeface="メイリオ" panose="020B0604030504040204" pitchFamily="50" charset="-128"/>
                <a:ea typeface="メイリオ" panose="020B0604030504040204" pitchFamily="50" charset="-128"/>
              </a:rPr>
              <a:t>compan</a:t>
            </a:r>
            <a:r>
              <a:rPr lang="en-US" altLang="ja-JP" dirty="0">
                <a:latin typeface="メイリオ" panose="020B0604030504040204" pitchFamily="50" charset="-128"/>
                <a:ea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rPr>
              <a:t> use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AWS to </a:t>
            </a:r>
            <a:r>
              <a:rPr lang="ja-JP" altLang="en-US" dirty="0">
                <a:latin typeface="メイリオ" panose="020B0604030504040204" pitchFamily="50" charset="-128"/>
                <a:ea typeface="メイリオ" panose="020B0604030504040204" pitchFamily="50" charset="-128"/>
              </a:rPr>
              <a:t>build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The web layer of the application runs on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and the database layer utilizes </a:t>
            </a:r>
            <a:r>
              <a:rPr lang="en-US" altLang="ja-JP" dirty="0">
                <a:latin typeface="メイリオ" panose="020B0604030504040204" pitchFamily="50" charset="-128"/>
                <a:ea typeface="メイリオ" panose="020B0604030504040204" pitchFamily="50" charset="-128"/>
              </a:rPr>
              <a:t>Amazon RDS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MySQL.</a:t>
            </a:r>
            <a:r>
              <a:rPr lang="ja-JP" altLang="en-US" dirty="0">
                <a:latin typeface="メイリオ" panose="020B0604030504040204" pitchFamily="50" charset="-128"/>
                <a:ea typeface="メイリオ" panose="020B0604030504040204" pitchFamily="50" charset="-128"/>
              </a:rPr>
              <a:t> Currently, all resources are deployed in a single availability zone. The development team wants to improve the availability of the application before it goes live.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architectural configuration for making this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redundant? (Please select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Deploying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tier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the two </a:t>
            </a:r>
            <a:r>
              <a:rPr lang="en-US" altLang="ja-JP" dirty="0">
                <a:latin typeface="メイリオ" panose="020B0604030504040204" pitchFamily="50" charset="-128"/>
                <a:ea typeface="メイリオ" panose="020B0604030504040204" pitchFamily="50" charset="-128"/>
              </a:rPr>
              <a:t>AZs </a:t>
            </a:r>
            <a:r>
              <a:rPr lang="ja-JP" altLang="en-US" dirty="0">
                <a:latin typeface="メイリオ" panose="020B0604030504040204" pitchFamily="50" charset="-128"/>
                <a:ea typeface="メイリオ" panose="020B0604030504040204" pitchFamily="50" charset="-128"/>
              </a:rPr>
              <a:t>behind </a:t>
            </a:r>
            <a:r>
              <a:rPr lang="en-US" altLang="ja-JP" dirty="0">
                <a:latin typeface="メイリオ" panose="020B0604030504040204" pitchFamily="50" charset="-128"/>
                <a:ea typeface="メイリオ" panose="020B0604030504040204" pitchFamily="50" charset="-128"/>
              </a:rPr>
              <a:t>ELB.</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Deploying web-tier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the </a:t>
            </a:r>
            <a:r>
              <a:rPr lang="en-US" altLang="ja-JP" dirty="0">
                <a:latin typeface="メイリオ" panose="020B0604030504040204" pitchFamily="50" charset="-128"/>
                <a:ea typeface="メイリオ" panose="020B0604030504040204" pitchFamily="50" charset="-128"/>
              </a:rPr>
              <a:t>two regions </a:t>
            </a:r>
            <a:r>
              <a:rPr lang="ja-JP" altLang="en-US" dirty="0">
                <a:latin typeface="メイリオ" panose="020B0604030504040204" pitchFamily="50" charset="-128"/>
                <a:ea typeface="メイリオ" panose="020B0604030504040204" pitchFamily="50" charset="-128"/>
              </a:rPr>
              <a:t>behind </a:t>
            </a:r>
            <a:r>
              <a:rPr lang="en-US" altLang="ja-JP" dirty="0">
                <a:latin typeface="メイリオ" panose="020B0604030504040204" pitchFamily="50" charset="-128"/>
                <a:ea typeface="メイリオ" panose="020B0604030504040204" pitchFamily="50" charset="-128"/>
              </a:rPr>
              <a:t>ELB.</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Deploying web-tier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the two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behind the </a:t>
            </a:r>
            <a:r>
              <a:rPr lang="en-US" altLang="ja-JP" dirty="0">
                <a:latin typeface="メイリオ" panose="020B0604030504040204" pitchFamily="50" charset="-128"/>
                <a:ea typeface="メイリオ" panose="020B0604030504040204" pitchFamily="50" charset="-128"/>
              </a:rPr>
              <a:t>ELB.</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Deploying an </a:t>
            </a:r>
            <a:r>
              <a:rPr lang="en-US" altLang="ja-JP" dirty="0">
                <a:latin typeface="メイリオ" panose="020B0604030504040204" pitchFamily="50" charset="-128"/>
                <a:ea typeface="メイリオ" panose="020B0604030504040204" pitchFamily="50" charset="-128"/>
              </a:rPr>
              <a:t>Amazon RDS MySQL </a:t>
            </a:r>
            <a:r>
              <a:rPr lang="ja-JP" altLang="en-US" dirty="0">
                <a:latin typeface="メイリオ" panose="020B0604030504040204" pitchFamily="50" charset="-128"/>
                <a:ea typeface="メイリオ" panose="020B0604030504040204" pitchFamily="50" charset="-128"/>
              </a:rPr>
              <a:t>database in a </a:t>
            </a:r>
            <a:r>
              <a:rPr lang="en-US" altLang="ja-JP" dirty="0">
                <a:latin typeface="メイリオ" panose="020B0604030504040204" pitchFamily="50" charset="-128"/>
                <a:ea typeface="メイリオ" panose="020B0604030504040204" pitchFamily="50" charset="-128"/>
              </a:rPr>
              <a:t>multi-AZ </a:t>
            </a:r>
            <a:r>
              <a:rPr lang="ja-JP" altLang="en-US" dirty="0">
                <a:latin typeface="メイリオ" panose="020B0604030504040204" pitchFamily="50" charset="-128"/>
                <a:ea typeface="メイリオ" panose="020B0604030504040204" pitchFamily="50" charset="-128"/>
              </a:rPr>
              <a:t>configuration.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Deploying an </a:t>
            </a:r>
            <a:r>
              <a:rPr lang="en-US" altLang="ja-JP" dirty="0">
                <a:latin typeface="メイリオ" panose="020B0604030504040204" pitchFamily="50" charset="-128"/>
                <a:ea typeface="メイリオ" panose="020B0604030504040204" pitchFamily="50" charset="-128"/>
              </a:rPr>
              <a:t>Amazon RDS MySQL </a:t>
            </a:r>
            <a:r>
              <a:rPr lang="ja-JP" altLang="en-US" dirty="0">
                <a:latin typeface="メイリオ" panose="020B0604030504040204" pitchFamily="50" charset="-128"/>
                <a:ea typeface="メイリオ" panose="020B0604030504040204" pitchFamily="50" charset="-128"/>
              </a:rPr>
              <a:t>database in a global database configuration.</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285887"/>
      </p:ext>
    </p:extLst>
  </p:cSld>
  <p:clrMapOvr>
    <a:masterClrMapping/>
  </p:clrMapOvr>
  <mc:AlternateContent xmlns:mc="http://schemas.openxmlformats.org/markup-compatibility/2006" xmlns:p14="http://schemas.microsoft.com/office/powerpoint/2010/main">
    <mc:Choice Requires="p14">
      <p:transition spd="slow" p14:dur="2000" advTm="11032"/>
    </mc:Choice>
    <mc:Fallback xmlns="">
      <p:transition spd="slow" advTm="11032"/>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C87F7B2C-1880-4B60-8AC9-CF61C01889AB}"/>
              </a:ext>
            </a:extLst>
          </p:cNvPr>
          <p:cNvSpPr/>
          <p:nvPr/>
        </p:nvSpPr>
        <p:spPr bwMode="auto">
          <a:xfrm>
            <a:off x="1018592" y="1870087"/>
            <a:ext cx="8208912" cy="421786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0" name="正方形/長方形 29">
            <a:extLst>
              <a:ext uri="{FF2B5EF4-FFF2-40B4-BE49-F238E27FC236}">
                <a16:creationId xmlns:a16="http://schemas.microsoft.com/office/drawing/2014/main" id="{779A921B-5F5F-41CF-ABB5-F1E78B301100}"/>
              </a:ext>
            </a:extLst>
          </p:cNvPr>
          <p:cNvSpPr/>
          <p:nvPr/>
        </p:nvSpPr>
        <p:spPr bwMode="auto">
          <a:xfrm>
            <a:off x="5306178" y="2374143"/>
            <a:ext cx="3256634" cy="3344551"/>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1EA0A630-B9F7-4A0F-BCE8-2E94169DBDE1}"/>
              </a:ext>
            </a:extLst>
          </p:cNvPr>
          <p:cNvSpPr/>
          <p:nvPr/>
        </p:nvSpPr>
        <p:spPr bwMode="auto">
          <a:xfrm>
            <a:off x="1563789" y="2374143"/>
            <a:ext cx="3256634" cy="3344551"/>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7" name="Picture 2" descr="ãVPC ã¢ã¤ã³ã³ãã®ç»åæ¤ç´¢çµæ">
            <a:extLst>
              <a:ext uri="{FF2B5EF4-FFF2-40B4-BE49-F238E27FC236}">
                <a16:creationId xmlns:a16="http://schemas.microsoft.com/office/drawing/2014/main" id="{08E65A2E-1443-436D-A065-21B30D257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343" y="1541497"/>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2" name="コンテンツ プレースホルダー 2">
            <a:extLst>
              <a:ext uri="{FF2B5EF4-FFF2-40B4-BE49-F238E27FC236}">
                <a16:creationId xmlns:a16="http://schemas.microsoft.com/office/drawing/2014/main" id="{40DB0CDD-695E-45E4-A903-9C957545E18B}"/>
              </a:ext>
            </a:extLst>
          </p:cNvPr>
          <p:cNvSpPr txBox="1">
            <a:spLocks/>
          </p:cNvSpPr>
          <p:nvPr/>
        </p:nvSpPr>
        <p:spPr>
          <a:xfrm>
            <a:off x="1954696" y="1988087"/>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sp>
        <p:nvSpPr>
          <p:cNvPr id="34" name="四角形: 角を丸くする 33">
            <a:extLst>
              <a:ext uri="{FF2B5EF4-FFF2-40B4-BE49-F238E27FC236}">
                <a16:creationId xmlns:a16="http://schemas.microsoft.com/office/drawing/2014/main" id="{BEF47C67-D55F-4ECD-9869-013386558229}"/>
              </a:ext>
            </a:extLst>
          </p:cNvPr>
          <p:cNvSpPr/>
          <p:nvPr/>
        </p:nvSpPr>
        <p:spPr bwMode="auto">
          <a:xfrm>
            <a:off x="1954696" y="2842335"/>
            <a:ext cx="2387812" cy="1260000"/>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3" name="四角形: 角を丸くする 32">
            <a:extLst>
              <a:ext uri="{FF2B5EF4-FFF2-40B4-BE49-F238E27FC236}">
                <a16:creationId xmlns:a16="http://schemas.microsoft.com/office/drawing/2014/main" id="{381DB2CA-771B-4FA7-B8D7-1BB08113FF4F}"/>
              </a:ext>
            </a:extLst>
          </p:cNvPr>
          <p:cNvSpPr/>
          <p:nvPr/>
        </p:nvSpPr>
        <p:spPr bwMode="auto">
          <a:xfrm>
            <a:off x="1954696" y="4200389"/>
            <a:ext cx="2387812" cy="14141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Private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.2</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6" name="四角形: 角を丸くする 35">
            <a:extLst>
              <a:ext uri="{FF2B5EF4-FFF2-40B4-BE49-F238E27FC236}">
                <a16:creationId xmlns:a16="http://schemas.microsoft.com/office/drawing/2014/main" id="{6C36AB29-3C78-4CB4-8008-9DC098055417}"/>
              </a:ext>
            </a:extLst>
          </p:cNvPr>
          <p:cNvSpPr/>
          <p:nvPr/>
        </p:nvSpPr>
        <p:spPr bwMode="auto">
          <a:xfrm>
            <a:off x="5759572" y="4200389"/>
            <a:ext cx="2387812" cy="14141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Private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.3</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pic>
        <p:nvPicPr>
          <p:cNvPr id="37" name="図 36" descr="音楽 が含まれている画像&#10;&#10;自動的に生成された説明">
            <a:extLst>
              <a:ext uri="{FF2B5EF4-FFF2-40B4-BE49-F238E27FC236}">
                <a16:creationId xmlns:a16="http://schemas.microsoft.com/office/drawing/2014/main" id="{1BEB5B47-F6B7-4343-BED5-AAD52C83C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995" y="3415911"/>
            <a:ext cx="571869" cy="681077"/>
          </a:xfrm>
          <a:prstGeom prst="rect">
            <a:avLst/>
          </a:prstGeom>
        </p:spPr>
      </p:pic>
      <p:sp>
        <p:nvSpPr>
          <p:cNvPr id="38" name="テキスト ボックス 37">
            <a:extLst>
              <a:ext uri="{FF2B5EF4-FFF2-40B4-BE49-F238E27FC236}">
                <a16:creationId xmlns:a16="http://schemas.microsoft.com/office/drawing/2014/main" id="{24BB981A-297A-4D42-8137-9138AC7439CD}"/>
              </a:ext>
            </a:extLst>
          </p:cNvPr>
          <p:cNvSpPr txBox="1"/>
          <p:nvPr/>
        </p:nvSpPr>
        <p:spPr>
          <a:xfrm>
            <a:off x="2918186" y="3716588"/>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42" name="コネクタ: カギ線 41">
            <a:extLst>
              <a:ext uri="{FF2B5EF4-FFF2-40B4-BE49-F238E27FC236}">
                <a16:creationId xmlns:a16="http://schemas.microsoft.com/office/drawing/2014/main" id="{9905DD5F-8F52-4BA4-A9C5-D8F30A44108F}"/>
              </a:ext>
            </a:extLst>
          </p:cNvPr>
          <p:cNvCxnSpPr>
            <a:cxnSpLocks/>
            <a:stCxn id="45" idx="2"/>
            <a:endCxn id="37" idx="0"/>
          </p:cNvCxnSpPr>
          <p:nvPr/>
        </p:nvCxnSpPr>
        <p:spPr bwMode="auto">
          <a:xfrm rot="5400000">
            <a:off x="3700782" y="2031636"/>
            <a:ext cx="864423" cy="1904126"/>
          </a:xfrm>
          <a:prstGeom prst="bentConnector3">
            <a:avLst>
              <a:gd name="adj1" fmla="val 74310"/>
            </a:avLst>
          </a:prstGeom>
          <a:noFill/>
          <a:ln w="31750" cap="flat" cmpd="sng" algn="ctr">
            <a:solidFill>
              <a:srgbClr val="FF0000"/>
            </a:solidFill>
            <a:prstDash val="solid"/>
            <a:round/>
            <a:headEnd type="none" w="med" len="med"/>
            <a:tailEnd type="triangle"/>
          </a:ln>
          <a:effectLst/>
        </p:spPr>
      </p:cxnSp>
      <p:sp>
        <p:nvSpPr>
          <p:cNvPr id="44" name="テキスト ボックス 43">
            <a:extLst>
              <a:ext uri="{FF2B5EF4-FFF2-40B4-BE49-F238E27FC236}">
                <a16:creationId xmlns:a16="http://schemas.microsoft.com/office/drawing/2014/main" id="{30675116-14DA-4FB1-875A-55FA2B63BD6B}"/>
              </a:ext>
            </a:extLst>
          </p:cNvPr>
          <p:cNvSpPr txBox="1"/>
          <p:nvPr/>
        </p:nvSpPr>
        <p:spPr>
          <a:xfrm>
            <a:off x="5023478" y="2477196"/>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pic>
        <p:nvPicPr>
          <p:cNvPr id="45" name="図 44">
            <a:extLst>
              <a:ext uri="{FF2B5EF4-FFF2-40B4-BE49-F238E27FC236}">
                <a16:creationId xmlns:a16="http://schemas.microsoft.com/office/drawing/2014/main" id="{50FDC236-755A-4C5D-B94A-BFFE05842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8765" y="2014103"/>
            <a:ext cx="512582" cy="537385"/>
          </a:xfrm>
          <a:prstGeom prst="rect">
            <a:avLst/>
          </a:prstGeom>
        </p:spPr>
      </p:pic>
      <p:sp>
        <p:nvSpPr>
          <p:cNvPr id="47" name="テキスト ボックス 46">
            <a:extLst>
              <a:ext uri="{FF2B5EF4-FFF2-40B4-BE49-F238E27FC236}">
                <a16:creationId xmlns:a16="http://schemas.microsoft.com/office/drawing/2014/main" id="{65A066C0-D50F-4DC0-8DCD-CE2C0875824C}"/>
              </a:ext>
            </a:extLst>
          </p:cNvPr>
          <p:cNvSpPr txBox="1"/>
          <p:nvPr/>
        </p:nvSpPr>
        <p:spPr>
          <a:xfrm>
            <a:off x="4244856" y="5224266"/>
            <a:ext cx="146706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Automatic Failover</a:t>
            </a:r>
            <a:endParaRPr lang="en-US" altLang="ja-JP" sz="1000" b="1" dirty="0">
              <a:latin typeface="メイリオ" panose="020B0604030504040204" pitchFamily="50" charset="-128"/>
              <a:ea typeface="メイリオ" panose="020B0604030504040204" pitchFamily="50" charset="-128"/>
            </a:endParaRPr>
          </a:p>
        </p:txBody>
      </p:sp>
      <p:cxnSp>
        <p:nvCxnSpPr>
          <p:cNvPr id="48" name="コネクタ: カギ線 23">
            <a:extLst>
              <a:ext uri="{FF2B5EF4-FFF2-40B4-BE49-F238E27FC236}">
                <a16:creationId xmlns:a16="http://schemas.microsoft.com/office/drawing/2014/main" id="{AFF53F15-070E-4DE9-996A-06E71C8A21BC}"/>
              </a:ext>
            </a:extLst>
          </p:cNvPr>
          <p:cNvCxnSpPr>
            <a:cxnSpLocks/>
          </p:cNvCxnSpPr>
          <p:nvPr/>
        </p:nvCxnSpPr>
        <p:spPr bwMode="auto">
          <a:xfrm>
            <a:off x="3366577" y="5177107"/>
            <a:ext cx="3353580" cy="0"/>
          </a:xfrm>
          <a:prstGeom prst="straightConnector1">
            <a:avLst/>
          </a:prstGeom>
          <a:noFill/>
          <a:ln w="31750" cap="flat" cmpd="sng" algn="ctr">
            <a:solidFill>
              <a:srgbClr val="002060"/>
            </a:solidFill>
            <a:prstDash val="solid"/>
            <a:round/>
            <a:headEnd type="none" w="med" len="med"/>
            <a:tailEnd type="triangle"/>
          </a:ln>
          <a:effectLst/>
        </p:spPr>
      </p:cxnSp>
      <p:sp>
        <p:nvSpPr>
          <p:cNvPr id="52" name="テキスト ボックス 51">
            <a:extLst>
              <a:ext uri="{FF2B5EF4-FFF2-40B4-BE49-F238E27FC236}">
                <a16:creationId xmlns:a16="http://schemas.microsoft.com/office/drawing/2014/main" id="{2F2351E8-8A18-4BE4-BB8E-5702C224DC18}"/>
              </a:ext>
            </a:extLst>
          </p:cNvPr>
          <p:cNvSpPr txBox="1"/>
          <p:nvPr/>
        </p:nvSpPr>
        <p:spPr>
          <a:xfrm>
            <a:off x="2908563" y="5435523"/>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53" name="図 52">
            <a:extLst>
              <a:ext uri="{FF2B5EF4-FFF2-40B4-BE49-F238E27FC236}">
                <a16:creationId xmlns:a16="http://schemas.microsoft.com/office/drawing/2014/main" id="{88452E88-E949-4ECC-9F65-0AF74BA5AF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6971" y="4776482"/>
            <a:ext cx="619125" cy="704850"/>
          </a:xfrm>
          <a:prstGeom prst="rect">
            <a:avLst/>
          </a:prstGeom>
        </p:spPr>
      </p:pic>
      <p:cxnSp>
        <p:nvCxnSpPr>
          <p:cNvPr id="54" name="コネクタ: カギ線 49">
            <a:extLst>
              <a:ext uri="{FF2B5EF4-FFF2-40B4-BE49-F238E27FC236}">
                <a16:creationId xmlns:a16="http://schemas.microsoft.com/office/drawing/2014/main" id="{ABFB7697-71FA-450B-9C21-D0A89C5C1280}"/>
              </a:ext>
            </a:extLst>
          </p:cNvPr>
          <p:cNvCxnSpPr>
            <a:cxnSpLocks/>
            <a:endCxn id="53" idx="0"/>
          </p:cNvCxnSpPr>
          <p:nvPr/>
        </p:nvCxnSpPr>
        <p:spPr bwMode="auto">
          <a:xfrm>
            <a:off x="3180930" y="4096988"/>
            <a:ext cx="5604" cy="679494"/>
          </a:xfrm>
          <a:prstGeom prst="straightConnector1">
            <a:avLst/>
          </a:prstGeom>
          <a:noFill/>
          <a:ln w="31750" cap="flat" cmpd="sng" algn="ctr">
            <a:solidFill>
              <a:srgbClr val="FF0000"/>
            </a:solidFill>
            <a:prstDash val="solid"/>
            <a:round/>
            <a:headEnd type="none" w="med" len="med"/>
            <a:tailEnd type="triangle"/>
          </a:ln>
          <a:effectLst/>
        </p:spPr>
      </p:cxnSp>
      <p:sp>
        <p:nvSpPr>
          <p:cNvPr id="56" name="テキスト ボックス 55">
            <a:extLst>
              <a:ext uri="{FF2B5EF4-FFF2-40B4-BE49-F238E27FC236}">
                <a16:creationId xmlns:a16="http://schemas.microsoft.com/office/drawing/2014/main" id="{E2B92DB4-5474-473B-ADFD-C847A2C484D9}"/>
              </a:ext>
            </a:extLst>
          </p:cNvPr>
          <p:cNvSpPr txBox="1"/>
          <p:nvPr/>
        </p:nvSpPr>
        <p:spPr>
          <a:xfrm>
            <a:off x="1162758" y="6351068"/>
            <a:ext cx="461986" cy="338554"/>
          </a:xfrm>
          <a:prstGeom prst="rect">
            <a:avLst/>
          </a:prstGeom>
          <a:noFill/>
        </p:spPr>
        <p:txBody>
          <a:bodyPr wrap="non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S3</a:t>
            </a:r>
          </a:p>
        </p:txBody>
      </p:sp>
      <p:sp>
        <p:nvSpPr>
          <p:cNvPr id="29" name="テキスト ボックス 28">
            <a:extLst>
              <a:ext uri="{FF2B5EF4-FFF2-40B4-BE49-F238E27FC236}">
                <a16:creationId xmlns:a16="http://schemas.microsoft.com/office/drawing/2014/main" id="{A1053286-478C-46B5-A91F-A6F1C5DCA2A6}"/>
              </a:ext>
            </a:extLst>
          </p:cNvPr>
          <p:cNvSpPr txBox="1"/>
          <p:nvPr/>
        </p:nvSpPr>
        <p:spPr>
          <a:xfrm>
            <a:off x="6689554" y="5429386"/>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31" name="図 30">
            <a:extLst>
              <a:ext uri="{FF2B5EF4-FFF2-40B4-BE49-F238E27FC236}">
                <a16:creationId xmlns:a16="http://schemas.microsoft.com/office/drawing/2014/main" id="{72E945FE-CEAB-4332-90C3-F52AE5775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962" y="4781829"/>
            <a:ext cx="619125" cy="704850"/>
          </a:xfrm>
          <a:prstGeom prst="rect">
            <a:avLst/>
          </a:prstGeom>
        </p:spPr>
      </p:pic>
      <p:sp>
        <p:nvSpPr>
          <p:cNvPr id="57" name="四角形: 角を丸くする 56">
            <a:extLst>
              <a:ext uri="{FF2B5EF4-FFF2-40B4-BE49-F238E27FC236}">
                <a16:creationId xmlns:a16="http://schemas.microsoft.com/office/drawing/2014/main" id="{2A7C4453-BE53-47C5-A40C-E6D25DECE3E0}"/>
              </a:ext>
            </a:extLst>
          </p:cNvPr>
          <p:cNvSpPr/>
          <p:nvPr/>
        </p:nvSpPr>
        <p:spPr bwMode="auto">
          <a:xfrm>
            <a:off x="5785755" y="2842335"/>
            <a:ext cx="2387812" cy="1260000"/>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cxnSp>
        <p:nvCxnSpPr>
          <p:cNvPr id="63" name="コネクタ: カギ線 49">
            <a:extLst>
              <a:ext uri="{FF2B5EF4-FFF2-40B4-BE49-F238E27FC236}">
                <a16:creationId xmlns:a16="http://schemas.microsoft.com/office/drawing/2014/main" id="{EEA6712C-A4F4-47C2-9C97-8601CA1A7F3F}"/>
              </a:ext>
            </a:extLst>
          </p:cNvPr>
          <p:cNvCxnSpPr>
            <a:cxnSpLocks/>
            <a:stCxn id="39" idx="2"/>
            <a:endCxn id="53" idx="0"/>
          </p:cNvCxnSpPr>
          <p:nvPr/>
        </p:nvCxnSpPr>
        <p:spPr bwMode="auto">
          <a:xfrm flipH="1">
            <a:off x="3186534" y="4096988"/>
            <a:ext cx="3788955" cy="679494"/>
          </a:xfrm>
          <a:prstGeom prst="straightConnector1">
            <a:avLst/>
          </a:prstGeom>
          <a:noFill/>
          <a:ln w="31750" cap="flat" cmpd="sng" algn="ctr">
            <a:solidFill>
              <a:srgbClr val="FF0000"/>
            </a:solidFill>
            <a:prstDash val="solid"/>
            <a:round/>
            <a:headEnd type="none" w="med" len="med"/>
            <a:tailEnd type="triangle"/>
          </a:ln>
          <a:effectLst/>
        </p:spPr>
      </p:cxnSp>
      <p:sp>
        <p:nvSpPr>
          <p:cNvPr id="5" name="タイトル 1">
            <a:extLst>
              <a:ext uri="{FF2B5EF4-FFF2-40B4-BE49-F238E27FC236}">
                <a16:creationId xmlns:a16="http://schemas.microsoft.com/office/drawing/2014/main" id="{A7782E30-937A-413C-A371-1CA15C786AF9}"/>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Multi-AZ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ja-JP" altLang="en-US" sz="3000" dirty="0">
              <a:latin typeface="メイリオ" panose="020B0604030504040204" pitchFamily="50" charset="-128"/>
              <a:ea typeface="メイリオ" panose="020B0604030504040204" pitchFamily="50" charset="-128"/>
            </a:endParaRPr>
          </a:p>
        </p:txBody>
      </p:sp>
      <p:pic>
        <p:nvPicPr>
          <p:cNvPr id="39" name="図 38" descr="音楽 が含まれている画像&#10;&#10;自動的に生成された説明">
            <a:extLst>
              <a:ext uri="{FF2B5EF4-FFF2-40B4-BE49-F238E27FC236}">
                <a16:creationId xmlns:a16="http://schemas.microsoft.com/office/drawing/2014/main" id="{655DECBB-1B54-46AA-AC81-6E3FC9432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9554" y="3415911"/>
            <a:ext cx="571869" cy="681077"/>
          </a:xfrm>
          <a:prstGeom prst="rect">
            <a:avLst/>
          </a:prstGeom>
        </p:spPr>
      </p:pic>
      <p:sp>
        <p:nvSpPr>
          <p:cNvPr id="40" name="テキスト ボックス 39">
            <a:extLst>
              <a:ext uri="{FF2B5EF4-FFF2-40B4-BE49-F238E27FC236}">
                <a16:creationId xmlns:a16="http://schemas.microsoft.com/office/drawing/2014/main" id="{5D91CD2E-4BD4-4214-8D18-3DE8D2E512BB}"/>
              </a:ext>
            </a:extLst>
          </p:cNvPr>
          <p:cNvSpPr txBox="1"/>
          <p:nvPr/>
        </p:nvSpPr>
        <p:spPr>
          <a:xfrm>
            <a:off x="6712745" y="3716588"/>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43" name="コネクタ: カギ線 42">
            <a:extLst>
              <a:ext uri="{FF2B5EF4-FFF2-40B4-BE49-F238E27FC236}">
                <a16:creationId xmlns:a16="http://schemas.microsoft.com/office/drawing/2014/main" id="{BC703F1A-BC53-43AD-96C8-EC21E695ACB8}"/>
              </a:ext>
            </a:extLst>
          </p:cNvPr>
          <p:cNvCxnSpPr>
            <a:cxnSpLocks/>
            <a:stCxn id="45" idx="2"/>
            <a:endCxn id="39" idx="0"/>
          </p:cNvCxnSpPr>
          <p:nvPr/>
        </p:nvCxnSpPr>
        <p:spPr bwMode="auto">
          <a:xfrm rot="16200000" flipH="1">
            <a:off x="5598061" y="2038482"/>
            <a:ext cx="864423" cy="1890433"/>
          </a:xfrm>
          <a:prstGeom prst="bentConnector3">
            <a:avLst>
              <a:gd name="adj1" fmla="val 72996"/>
            </a:avLst>
          </a:prstGeom>
          <a:noFill/>
          <a:ln w="31750" cap="flat" cmpd="sng" algn="ctr">
            <a:solidFill>
              <a:srgbClr val="FF0000"/>
            </a:solidFill>
            <a:prstDash val="solid"/>
            <a:round/>
            <a:headEnd type="none" w="med" len="med"/>
            <a:tailEnd type="triangle"/>
          </a:ln>
          <a:effectLst/>
        </p:spPr>
      </p:cxnSp>
      <p:sp>
        <p:nvSpPr>
          <p:cNvPr id="10" name="コンテンツ プレースホルダー 2">
            <a:extLst>
              <a:ext uri="{FF2B5EF4-FFF2-40B4-BE49-F238E27FC236}">
                <a16:creationId xmlns:a16="http://schemas.microsoft.com/office/drawing/2014/main" id="{046EE8D4-0E69-40FC-8967-B52793415ED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Basic configuration with </a:t>
            </a:r>
            <a:r>
              <a:rPr lang="en-US" altLang="ja-JP" sz="2400" dirty="0">
                <a:solidFill>
                  <a:srgbClr val="002060"/>
                </a:solidFill>
                <a:latin typeface="メイリオ" panose="020B0604030504040204" pitchFamily="50" charset="-128"/>
                <a:ea typeface="メイリオ" panose="020B0604030504040204" pitchFamily="50" charset="-128"/>
              </a:rPr>
              <a:t>web </a:t>
            </a:r>
            <a:r>
              <a:rPr lang="ja-JP" altLang="en-US" sz="2400" dirty="0">
                <a:solidFill>
                  <a:srgbClr val="002060"/>
                </a:solidFill>
                <a:latin typeface="メイリオ" panose="020B0604030504040204" pitchFamily="50" charset="-128"/>
                <a:ea typeface="メイリオ" panose="020B0604030504040204" pitchFamily="50" charset="-128"/>
              </a:rPr>
              <a:t>server redundancy in the public subnet and </a:t>
            </a:r>
            <a:r>
              <a:rPr lang="en-US" altLang="ja-JP" sz="2400" dirty="0">
                <a:solidFill>
                  <a:srgbClr val="002060"/>
                </a:solidFill>
                <a:latin typeface="メイリオ" panose="020B0604030504040204" pitchFamily="50" charset="-128"/>
                <a:ea typeface="メイリオ" panose="020B0604030504040204" pitchFamily="50" charset="-128"/>
              </a:rPr>
              <a:t>RDS </a:t>
            </a:r>
            <a:r>
              <a:rPr lang="ja-JP" altLang="en-US" sz="2400" dirty="0">
                <a:solidFill>
                  <a:srgbClr val="002060"/>
                </a:solidFill>
                <a:latin typeface="メイリオ" panose="020B0604030504040204" pitchFamily="50" charset="-128"/>
                <a:ea typeface="メイリオ" panose="020B0604030504040204" pitchFamily="50" charset="-128"/>
              </a:rPr>
              <a:t>failover configuration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57781798"/>
      </p:ext>
    </p:extLst>
  </p:cSld>
  <p:clrMapOvr>
    <a:masterClrMapping/>
  </p:clrMapOvr>
  <mc:AlternateContent xmlns:mc="http://schemas.openxmlformats.org/markup-compatibility/2006" xmlns:p14="http://schemas.microsoft.com/office/powerpoint/2010/main">
    <mc:Choice Requires="p14">
      <p:transition spd="slow" p14:dur="2000" advTm="24377"/>
    </mc:Choice>
    <mc:Fallback xmlns="">
      <p:transition spd="slow" advTm="24377"/>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Streams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to build analytical systems and applications for stream data processing</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30D924D7-E983-4940-ADBB-99E7D5DD0119}"/>
              </a:ext>
            </a:extLst>
          </p:cNvPr>
          <p:cNvSpPr txBox="1"/>
          <p:nvPr/>
        </p:nvSpPr>
        <p:spPr>
          <a:xfrm>
            <a:off x="3286307" y="4016317"/>
            <a:ext cx="1085554" cy="584775"/>
          </a:xfrm>
          <a:prstGeom prst="rect">
            <a:avLst/>
          </a:prstGeom>
          <a:noFill/>
        </p:spPr>
        <p:txBody>
          <a:bodyPr wrap="none" rtlCol="0">
            <a:spAutoFit/>
          </a:bodyPr>
          <a:lstStyle/>
          <a:p>
            <a:pPr algn="ctr"/>
            <a:r>
              <a:rPr kumimoji="1" lang="en-US" altLang="ja-JP" b="1" dirty="0">
                <a:latin typeface="メイリオ" panose="020B0604030504040204" pitchFamily="50" charset="-128"/>
                <a:ea typeface="メイリオ" panose="020B0604030504040204" pitchFamily="50" charset="-128"/>
              </a:rPr>
              <a:t>Kinesis</a:t>
            </a:r>
          </a:p>
          <a:p>
            <a:pPr algn="ctr"/>
            <a:r>
              <a:rPr lang="en-US" altLang="ja-JP" b="1" dirty="0">
                <a:latin typeface="メイリオ" panose="020B0604030504040204" pitchFamily="50" charset="-128"/>
                <a:ea typeface="メイリオ" panose="020B0604030504040204" pitchFamily="50" charset="-128"/>
              </a:rPr>
              <a:t>Streams</a:t>
            </a:r>
            <a:endParaRPr kumimoji="1" lang="ja-JP" altLang="en-US" b="1" dirty="0">
              <a:latin typeface="メイリオ" panose="020B0604030504040204" pitchFamily="50" charset="-128"/>
              <a:ea typeface="メイリオ" panose="020B0604030504040204" pitchFamily="50" charset="-128"/>
            </a:endParaRPr>
          </a:p>
        </p:txBody>
      </p:sp>
      <p:sp>
        <p:nvSpPr>
          <p:cNvPr id="8" name="四角形: 角を丸くする 7">
            <a:extLst>
              <a:ext uri="{FF2B5EF4-FFF2-40B4-BE49-F238E27FC236}">
                <a16:creationId xmlns:a16="http://schemas.microsoft.com/office/drawing/2014/main" id="{FF42B403-9549-49A9-B121-5A851FEB9D91}"/>
              </a:ext>
            </a:extLst>
          </p:cNvPr>
          <p:cNvSpPr/>
          <p:nvPr/>
        </p:nvSpPr>
        <p:spPr bwMode="auto">
          <a:xfrm>
            <a:off x="5529066"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Spark</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Streaming</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2BFDC9D0-92AB-48E0-A4BE-0A36764FCF03}"/>
              </a:ext>
            </a:extLst>
          </p:cNvPr>
          <p:cNvSpPr/>
          <p:nvPr/>
        </p:nvSpPr>
        <p:spPr bwMode="auto">
          <a:xfrm>
            <a:off x="7761312"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Apps</a:t>
            </a:r>
            <a:endPar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location</a:t>
            </a:r>
          </a:p>
        </p:txBody>
      </p:sp>
      <p:sp>
        <p:nvSpPr>
          <p:cNvPr id="10" name="四角形: 角を丸くする 9">
            <a:extLst>
              <a:ext uri="{FF2B5EF4-FFF2-40B4-BE49-F238E27FC236}">
                <a16:creationId xmlns:a16="http://schemas.microsoft.com/office/drawing/2014/main" id="{23A0CBC4-5AD1-4336-95FC-D06CE97D12ED}"/>
              </a:ext>
            </a:extLst>
          </p:cNvPr>
          <p:cNvSpPr/>
          <p:nvPr/>
        </p:nvSpPr>
        <p:spPr bwMode="auto">
          <a:xfrm>
            <a:off x="991221"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IoT</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1" dirty="0">
                <a:solidFill>
                  <a:schemeClr val="bg1"/>
                </a:solidFill>
                <a:latin typeface="メイリオ" panose="020B0604030504040204" pitchFamily="50" charset="-128"/>
                <a:ea typeface="メイリオ" panose="020B0604030504040204" pitchFamily="50" charset="-128"/>
              </a:rPr>
              <a:t>Data</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1" name="矢印: 下 10">
            <a:extLst>
              <a:ext uri="{FF2B5EF4-FFF2-40B4-BE49-F238E27FC236}">
                <a16:creationId xmlns:a16="http://schemas.microsoft.com/office/drawing/2014/main" id="{38B5BAD8-6CBA-411F-8376-F765CBD73036}"/>
              </a:ext>
            </a:extLst>
          </p:cNvPr>
          <p:cNvSpPr/>
          <p:nvPr/>
        </p:nvSpPr>
        <p:spPr bwMode="auto">
          <a:xfrm rot="16200000">
            <a:off x="2395378"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2" name="矢印: 下 11">
            <a:extLst>
              <a:ext uri="{FF2B5EF4-FFF2-40B4-BE49-F238E27FC236}">
                <a16:creationId xmlns:a16="http://schemas.microsoft.com/office/drawing/2014/main" id="{CD233406-85D1-4652-9370-0C4E5144E6F9}"/>
              </a:ext>
            </a:extLst>
          </p:cNvPr>
          <p:cNvSpPr/>
          <p:nvPr/>
        </p:nvSpPr>
        <p:spPr bwMode="auto">
          <a:xfrm rot="16200000">
            <a:off x="4628965"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矢印: 下 12">
            <a:extLst>
              <a:ext uri="{FF2B5EF4-FFF2-40B4-BE49-F238E27FC236}">
                <a16:creationId xmlns:a16="http://schemas.microsoft.com/office/drawing/2014/main" id="{C9AC91AB-3BE5-4BAE-8740-31CD1591D501}"/>
              </a:ext>
            </a:extLst>
          </p:cNvPr>
          <p:cNvSpPr/>
          <p:nvPr/>
        </p:nvSpPr>
        <p:spPr bwMode="auto">
          <a:xfrm rot="16200000">
            <a:off x="6964621"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3" name="図 2" descr="クリップアート が含まれている画像&#10;&#10;自動的に生成された説明">
            <a:extLst>
              <a:ext uri="{FF2B5EF4-FFF2-40B4-BE49-F238E27FC236}">
                <a16:creationId xmlns:a16="http://schemas.microsoft.com/office/drawing/2014/main" id="{8AADEBE0-845B-494D-905E-3EC3C4E76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036" y="3189325"/>
            <a:ext cx="766851" cy="809454"/>
          </a:xfrm>
          <a:prstGeom prst="rect">
            <a:avLst/>
          </a:prstGeom>
        </p:spPr>
      </p:pic>
    </p:spTree>
    <p:extLst>
      <p:ext uri="{BB962C8B-B14F-4D97-AF65-F5344CB8AC3E}">
        <p14:creationId xmlns:p14="http://schemas.microsoft.com/office/powerpoint/2010/main" val="2771906737"/>
      </p:ext>
    </p:extLst>
  </p:cSld>
  <p:clrMapOvr>
    <a:masterClrMapping/>
  </p:clrMapOvr>
  <mc:AlternateContent xmlns:mc="http://schemas.openxmlformats.org/markup-compatibility/2006" xmlns:p14="http://schemas.microsoft.com/office/powerpoint/2010/main">
    <mc:Choice Requires="p14">
      <p:transition spd="slow" p14:dur="2000" advTm="25122"/>
    </mc:Choice>
    <mc:Fallback xmlns="">
      <p:transition spd="slow" advTm="25122"/>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DB multi-AZ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01675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An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company is using </a:t>
            </a:r>
            <a:r>
              <a:rPr lang="en-US" altLang="ja-JP" dirty="0">
                <a:latin typeface="メイリオ" panose="020B0604030504040204" pitchFamily="50" charset="-128"/>
                <a:ea typeface="メイリオ" panose="020B0604030504040204" pitchFamily="50" charset="-128"/>
              </a:rPr>
              <a:t>AWS to </a:t>
            </a:r>
            <a:r>
              <a:rPr lang="ja-JP" altLang="en-US" dirty="0">
                <a:latin typeface="メイリオ" panose="020B0604030504040204" pitchFamily="50" charset="-128"/>
                <a:ea typeface="メイリオ" panose="020B0604030504040204" pitchFamily="50" charset="-128"/>
              </a:rPr>
              <a:t>build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The web layer of the application runs on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and the database layer uses </a:t>
            </a:r>
            <a:r>
              <a:rPr lang="en-US" altLang="ja-JP" dirty="0">
                <a:latin typeface="メイリオ" panose="020B0604030504040204" pitchFamily="50" charset="-128"/>
                <a:ea typeface="メイリオ" panose="020B0604030504040204" pitchFamily="50" charset="-128"/>
              </a:rPr>
              <a:t>Amazon RDS MySQL. </a:t>
            </a:r>
            <a:r>
              <a:rPr lang="ja-JP" altLang="en-US" dirty="0">
                <a:latin typeface="メイリオ" panose="020B0604030504040204" pitchFamily="50" charset="-128"/>
                <a:ea typeface="メイリオ" panose="020B0604030504040204" pitchFamily="50" charset="-128"/>
              </a:rPr>
              <a:t>Each instance is placed on a private subnet for security purposes;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is required to download software patches to the instances from the Internet; and the </a:t>
            </a:r>
            <a:r>
              <a:rPr lang="en-US" altLang="ja-JP" dirty="0">
                <a:latin typeface="メイリオ" panose="020B0604030504040204" pitchFamily="50" charset="-128"/>
                <a:ea typeface="メイリオ" panose="020B0604030504040204" pitchFamily="50" charset="-128"/>
              </a:rPr>
              <a:t>NAT </a:t>
            </a:r>
            <a:r>
              <a:rPr lang="ja-JP" altLang="en-US" dirty="0">
                <a:latin typeface="メイリオ" panose="020B0604030504040204" pitchFamily="50" charset="-128"/>
                <a:ea typeface="メイリオ" panose="020B0604030504040204" pitchFamily="50" charset="-128"/>
              </a:rPr>
              <a:t>gateway addresses the issue of inaccessibility in the event of a failure. </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can you increase the availability and cost-effectiveness?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Create a NAT instance in each Availability Zone. Control traffic to your NAT instance with ELB.</a:t>
            </a: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Create a NAT gateway in each Availability Zone. Control traffic to your NAT instance with ELB.</a:t>
            </a: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Create a NAT gateway in each Availability Zone. Configure the route table on each private subnet so that the instances use the NAT gateway in the same Availability Zone.</a:t>
            </a: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Create a NAT gateway in each Availability Zone. Each NAT gateway controls traffic to your EC2 instances based on health checks.</a:t>
            </a:r>
          </a:p>
          <a:p>
            <a:pPr marL="342900" indent="-342900">
              <a:buFontTx/>
              <a:buAutoNum type="arabicParenR"/>
            </a:pP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07136233"/>
      </p:ext>
    </p:extLst>
  </p:cSld>
  <p:clrMapOvr>
    <a:masterClrMapping/>
  </p:clrMapOvr>
  <mc:AlternateContent xmlns:mc="http://schemas.openxmlformats.org/markup-compatibility/2006" xmlns:p14="http://schemas.microsoft.com/office/powerpoint/2010/main">
    <mc:Choice Requires="p14">
      <p:transition spd="slow" p14:dur="2000" advTm="10158"/>
    </mc:Choice>
    <mc:Fallback xmlns="">
      <p:transition spd="slow" advTm="10158"/>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A7782E30-937A-413C-A371-1CA15C786AF9}"/>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Multi-AZ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ja-JP" altLang="en-US" sz="3000" dirty="0">
              <a:latin typeface="メイリオ" panose="020B0604030504040204" pitchFamily="50" charset="-128"/>
              <a:ea typeface="メイリオ" panose="020B0604030504040204" pitchFamily="50" charset="-128"/>
            </a:endParaRPr>
          </a:p>
        </p:txBody>
      </p:sp>
      <p:sp>
        <p:nvSpPr>
          <p:cNvPr id="30" name="四角形: 角を丸くする 3">
            <a:extLst>
              <a:ext uri="{FF2B5EF4-FFF2-40B4-BE49-F238E27FC236}">
                <a16:creationId xmlns:a16="http://schemas.microsoft.com/office/drawing/2014/main" id="{A21C1976-A988-48B8-AEF3-3D1BA411D3A1}"/>
              </a:ext>
            </a:extLst>
          </p:cNvPr>
          <p:cNvSpPr/>
          <p:nvPr/>
        </p:nvSpPr>
        <p:spPr bwMode="auto">
          <a:xfrm>
            <a:off x="1018592" y="1196752"/>
            <a:ext cx="8208912" cy="489119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1" name="正方形/長方形 29">
            <a:extLst>
              <a:ext uri="{FF2B5EF4-FFF2-40B4-BE49-F238E27FC236}">
                <a16:creationId xmlns:a16="http://schemas.microsoft.com/office/drawing/2014/main" id="{BBF21D1B-3F2A-4FA8-99ED-8F6180AAF259}"/>
              </a:ext>
            </a:extLst>
          </p:cNvPr>
          <p:cNvSpPr/>
          <p:nvPr/>
        </p:nvSpPr>
        <p:spPr bwMode="auto">
          <a:xfrm>
            <a:off x="5306178" y="1628801"/>
            <a:ext cx="3256634" cy="4089894"/>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2" name="正方形/長方形 5">
            <a:extLst>
              <a:ext uri="{FF2B5EF4-FFF2-40B4-BE49-F238E27FC236}">
                <a16:creationId xmlns:a16="http://schemas.microsoft.com/office/drawing/2014/main" id="{C6E24FD4-BD7C-439F-9DE9-CC588B9DCBA4}"/>
              </a:ext>
            </a:extLst>
          </p:cNvPr>
          <p:cNvSpPr/>
          <p:nvPr/>
        </p:nvSpPr>
        <p:spPr bwMode="auto">
          <a:xfrm>
            <a:off x="1563789" y="1628801"/>
            <a:ext cx="3256634" cy="4089894"/>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3" name="コンテンツ プレースホルダー 2">
            <a:extLst>
              <a:ext uri="{FF2B5EF4-FFF2-40B4-BE49-F238E27FC236}">
                <a16:creationId xmlns:a16="http://schemas.microsoft.com/office/drawing/2014/main" id="{2A4CECC8-6ACB-40C3-8897-EDD712A15411}"/>
              </a:ext>
            </a:extLst>
          </p:cNvPr>
          <p:cNvSpPr txBox="1">
            <a:spLocks/>
          </p:cNvSpPr>
          <p:nvPr/>
        </p:nvSpPr>
        <p:spPr>
          <a:xfrm>
            <a:off x="1954696" y="1988087"/>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sp>
        <p:nvSpPr>
          <p:cNvPr id="34" name="四角形: 角を丸くする 33">
            <a:extLst>
              <a:ext uri="{FF2B5EF4-FFF2-40B4-BE49-F238E27FC236}">
                <a16:creationId xmlns:a16="http://schemas.microsoft.com/office/drawing/2014/main" id="{5BB8AB91-A737-44FF-A764-DC8F12EA6447}"/>
              </a:ext>
            </a:extLst>
          </p:cNvPr>
          <p:cNvSpPr/>
          <p:nvPr/>
        </p:nvSpPr>
        <p:spPr bwMode="auto">
          <a:xfrm>
            <a:off x="1954696" y="2008494"/>
            <a:ext cx="2387812" cy="1260000"/>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5" name="四角形: 角を丸くする 32">
            <a:extLst>
              <a:ext uri="{FF2B5EF4-FFF2-40B4-BE49-F238E27FC236}">
                <a16:creationId xmlns:a16="http://schemas.microsoft.com/office/drawing/2014/main" id="{81BBE0F5-28B7-45D3-90B5-F29F50EA0CFB}"/>
              </a:ext>
            </a:extLst>
          </p:cNvPr>
          <p:cNvSpPr/>
          <p:nvPr/>
        </p:nvSpPr>
        <p:spPr bwMode="auto">
          <a:xfrm>
            <a:off x="1954696" y="3368416"/>
            <a:ext cx="2387812" cy="224608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Private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.2</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6" name="四角形: 角を丸くする 35">
            <a:extLst>
              <a:ext uri="{FF2B5EF4-FFF2-40B4-BE49-F238E27FC236}">
                <a16:creationId xmlns:a16="http://schemas.microsoft.com/office/drawing/2014/main" id="{873B0655-3FFB-47F6-B3D9-C9638B567064}"/>
              </a:ext>
            </a:extLst>
          </p:cNvPr>
          <p:cNvSpPr/>
          <p:nvPr/>
        </p:nvSpPr>
        <p:spPr bwMode="auto">
          <a:xfrm>
            <a:off x="5759572" y="3368416"/>
            <a:ext cx="2387812" cy="224608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Private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.3</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pic>
        <p:nvPicPr>
          <p:cNvPr id="37" name="図 36" descr="音楽 が含まれている画像&#10;&#10;自動的に生成された説明">
            <a:extLst>
              <a:ext uri="{FF2B5EF4-FFF2-40B4-BE49-F238E27FC236}">
                <a16:creationId xmlns:a16="http://schemas.microsoft.com/office/drawing/2014/main" id="{01D81E72-F3F9-4D01-8F87-F523D6050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995" y="4044067"/>
            <a:ext cx="571869" cy="681077"/>
          </a:xfrm>
          <a:prstGeom prst="rect">
            <a:avLst/>
          </a:prstGeom>
        </p:spPr>
      </p:pic>
      <p:sp>
        <p:nvSpPr>
          <p:cNvPr id="38" name="テキスト ボックス 37">
            <a:extLst>
              <a:ext uri="{FF2B5EF4-FFF2-40B4-BE49-F238E27FC236}">
                <a16:creationId xmlns:a16="http://schemas.microsoft.com/office/drawing/2014/main" id="{1EFF4FA0-9491-4252-9426-0CEDB45DAE89}"/>
              </a:ext>
            </a:extLst>
          </p:cNvPr>
          <p:cNvSpPr txBox="1"/>
          <p:nvPr/>
        </p:nvSpPr>
        <p:spPr>
          <a:xfrm>
            <a:off x="2918186" y="4344744"/>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39" name="コネクタ: カギ線 41">
            <a:extLst>
              <a:ext uri="{FF2B5EF4-FFF2-40B4-BE49-F238E27FC236}">
                <a16:creationId xmlns:a16="http://schemas.microsoft.com/office/drawing/2014/main" id="{D6A26055-C21F-49B8-AA60-2B213FD6A41D}"/>
              </a:ext>
            </a:extLst>
          </p:cNvPr>
          <p:cNvCxnSpPr>
            <a:cxnSpLocks/>
            <a:stCxn id="41" idx="2"/>
            <a:endCxn id="37" idx="0"/>
          </p:cNvCxnSpPr>
          <p:nvPr/>
        </p:nvCxnSpPr>
        <p:spPr bwMode="auto">
          <a:xfrm rot="5400000">
            <a:off x="3271443" y="2230454"/>
            <a:ext cx="1723100" cy="1904126"/>
          </a:xfrm>
          <a:prstGeom prst="bentConnector3">
            <a:avLst>
              <a:gd name="adj1" fmla="val 50000"/>
            </a:avLst>
          </a:prstGeom>
          <a:noFill/>
          <a:ln w="31750" cap="flat" cmpd="sng" algn="ctr">
            <a:solidFill>
              <a:srgbClr val="FF0000"/>
            </a:solidFill>
            <a:prstDash val="solid"/>
            <a:round/>
            <a:headEnd type="none" w="med" len="med"/>
            <a:tailEnd type="triangle"/>
          </a:ln>
          <a:effectLst/>
        </p:spPr>
      </p:cxnSp>
      <p:sp>
        <p:nvSpPr>
          <p:cNvPr id="40" name="テキスト ボックス 43">
            <a:extLst>
              <a:ext uri="{FF2B5EF4-FFF2-40B4-BE49-F238E27FC236}">
                <a16:creationId xmlns:a16="http://schemas.microsoft.com/office/drawing/2014/main" id="{12B8DB8D-48C5-4AA6-82BC-A9AB698D684B}"/>
              </a:ext>
            </a:extLst>
          </p:cNvPr>
          <p:cNvSpPr txBox="1"/>
          <p:nvPr/>
        </p:nvSpPr>
        <p:spPr>
          <a:xfrm>
            <a:off x="5023478" y="2246675"/>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pic>
        <p:nvPicPr>
          <p:cNvPr id="41" name="図 44">
            <a:extLst>
              <a:ext uri="{FF2B5EF4-FFF2-40B4-BE49-F238E27FC236}">
                <a16:creationId xmlns:a16="http://schemas.microsoft.com/office/drawing/2014/main" id="{B83DE5B3-CC9E-47F5-B094-187CE2F24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765" y="1783582"/>
            <a:ext cx="512582" cy="537385"/>
          </a:xfrm>
          <a:prstGeom prst="rect">
            <a:avLst/>
          </a:prstGeom>
        </p:spPr>
      </p:pic>
      <p:sp>
        <p:nvSpPr>
          <p:cNvPr id="42" name="テキスト ボックス 46">
            <a:extLst>
              <a:ext uri="{FF2B5EF4-FFF2-40B4-BE49-F238E27FC236}">
                <a16:creationId xmlns:a16="http://schemas.microsoft.com/office/drawing/2014/main" id="{01F0B1BE-F655-4D23-B8ED-0BC6CAE9B106}"/>
              </a:ext>
            </a:extLst>
          </p:cNvPr>
          <p:cNvSpPr txBox="1"/>
          <p:nvPr/>
        </p:nvSpPr>
        <p:spPr>
          <a:xfrm>
            <a:off x="4244856" y="5224266"/>
            <a:ext cx="146706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Automatic Failover</a:t>
            </a:r>
            <a:endParaRPr lang="en-US" altLang="ja-JP" sz="1000" b="1" dirty="0">
              <a:latin typeface="メイリオ" panose="020B0604030504040204" pitchFamily="50" charset="-128"/>
              <a:ea typeface="メイリオ" panose="020B0604030504040204" pitchFamily="50" charset="-128"/>
            </a:endParaRPr>
          </a:p>
        </p:txBody>
      </p:sp>
      <p:cxnSp>
        <p:nvCxnSpPr>
          <p:cNvPr id="43" name="コネクタ: カギ線 23">
            <a:extLst>
              <a:ext uri="{FF2B5EF4-FFF2-40B4-BE49-F238E27FC236}">
                <a16:creationId xmlns:a16="http://schemas.microsoft.com/office/drawing/2014/main" id="{324C363F-BAE5-4BBF-939D-849531D0D84F}"/>
              </a:ext>
            </a:extLst>
          </p:cNvPr>
          <p:cNvCxnSpPr>
            <a:cxnSpLocks/>
          </p:cNvCxnSpPr>
          <p:nvPr/>
        </p:nvCxnSpPr>
        <p:spPr bwMode="auto">
          <a:xfrm>
            <a:off x="3366577" y="5177107"/>
            <a:ext cx="3353580" cy="0"/>
          </a:xfrm>
          <a:prstGeom prst="straightConnector1">
            <a:avLst/>
          </a:prstGeom>
          <a:noFill/>
          <a:ln w="31750" cap="flat" cmpd="sng" algn="ctr">
            <a:solidFill>
              <a:srgbClr val="002060"/>
            </a:solidFill>
            <a:prstDash val="solid"/>
            <a:round/>
            <a:headEnd type="none" w="med" len="med"/>
            <a:tailEnd type="triangle"/>
          </a:ln>
          <a:effectLst/>
        </p:spPr>
      </p:cxnSp>
      <p:sp>
        <p:nvSpPr>
          <p:cNvPr id="44" name="テキスト ボックス 51">
            <a:extLst>
              <a:ext uri="{FF2B5EF4-FFF2-40B4-BE49-F238E27FC236}">
                <a16:creationId xmlns:a16="http://schemas.microsoft.com/office/drawing/2014/main" id="{8033996D-397E-4F3D-A79A-DEF74162D724}"/>
              </a:ext>
            </a:extLst>
          </p:cNvPr>
          <p:cNvSpPr txBox="1"/>
          <p:nvPr/>
        </p:nvSpPr>
        <p:spPr>
          <a:xfrm>
            <a:off x="2908563" y="5435523"/>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45" name="図 52">
            <a:extLst>
              <a:ext uri="{FF2B5EF4-FFF2-40B4-BE49-F238E27FC236}">
                <a16:creationId xmlns:a16="http://schemas.microsoft.com/office/drawing/2014/main" id="{4DF38250-74FD-449C-9A78-6E55EDDC6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6971" y="4776482"/>
            <a:ext cx="619125" cy="704850"/>
          </a:xfrm>
          <a:prstGeom prst="rect">
            <a:avLst/>
          </a:prstGeom>
        </p:spPr>
      </p:pic>
      <p:cxnSp>
        <p:nvCxnSpPr>
          <p:cNvPr id="46" name="コネクタ: カギ線 49">
            <a:extLst>
              <a:ext uri="{FF2B5EF4-FFF2-40B4-BE49-F238E27FC236}">
                <a16:creationId xmlns:a16="http://schemas.microsoft.com/office/drawing/2014/main" id="{46DDC90F-1A01-47BB-BB7A-A33B1E7D3EA8}"/>
              </a:ext>
            </a:extLst>
          </p:cNvPr>
          <p:cNvCxnSpPr>
            <a:cxnSpLocks/>
            <a:endCxn id="45" idx="0"/>
          </p:cNvCxnSpPr>
          <p:nvPr/>
        </p:nvCxnSpPr>
        <p:spPr bwMode="auto">
          <a:xfrm>
            <a:off x="3180930" y="4096988"/>
            <a:ext cx="5604" cy="679494"/>
          </a:xfrm>
          <a:prstGeom prst="straightConnector1">
            <a:avLst/>
          </a:prstGeom>
          <a:noFill/>
          <a:ln w="31750" cap="flat" cmpd="sng" algn="ctr">
            <a:solidFill>
              <a:srgbClr val="FF0000"/>
            </a:solidFill>
            <a:prstDash val="solid"/>
            <a:round/>
            <a:headEnd type="none" w="med" len="med"/>
            <a:tailEnd type="triangle"/>
          </a:ln>
          <a:effectLst/>
        </p:spPr>
      </p:cxnSp>
      <p:sp>
        <p:nvSpPr>
          <p:cNvPr id="47" name="テキスト ボックス 28">
            <a:extLst>
              <a:ext uri="{FF2B5EF4-FFF2-40B4-BE49-F238E27FC236}">
                <a16:creationId xmlns:a16="http://schemas.microsoft.com/office/drawing/2014/main" id="{808DC64B-7AEB-4390-BE65-CFB4110EE59C}"/>
              </a:ext>
            </a:extLst>
          </p:cNvPr>
          <p:cNvSpPr txBox="1"/>
          <p:nvPr/>
        </p:nvSpPr>
        <p:spPr>
          <a:xfrm>
            <a:off x="6689554" y="5429386"/>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48" name="図 30">
            <a:extLst>
              <a:ext uri="{FF2B5EF4-FFF2-40B4-BE49-F238E27FC236}">
                <a16:creationId xmlns:a16="http://schemas.microsoft.com/office/drawing/2014/main" id="{CA95BAEA-76DA-4DF6-BE54-DE63D78ABC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7962" y="4781829"/>
            <a:ext cx="619125" cy="704850"/>
          </a:xfrm>
          <a:prstGeom prst="rect">
            <a:avLst/>
          </a:prstGeom>
        </p:spPr>
      </p:pic>
      <p:sp>
        <p:nvSpPr>
          <p:cNvPr id="49" name="四角形: 角を丸くする 56">
            <a:extLst>
              <a:ext uri="{FF2B5EF4-FFF2-40B4-BE49-F238E27FC236}">
                <a16:creationId xmlns:a16="http://schemas.microsoft.com/office/drawing/2014/main" id="{120F18D7-E2AF-4F04-89AF-BB3F9FF48F02}"/>
              </a:ext>
            </a:extLst>
          </p:cNvPr>
          <p:cNvSpPr/>
          <p:nvPr/>
        </p:nvSpPr>
        <p:spPr bwMode="auto">
          <a:xfrm>
            <a:off x="5785755" y="2008494"/>
            <a:ext cx="2387812" cy="1260000"/>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cxnSp>
        <p:nvCxnSpPr>
          <p:cNvPr id="50" name="コネクタ: カギ線 49">
            <a:extLst>
              <a:ext uri="{FF2B5EF4-FFF2-40B4-BE49-F238E27FC236}">
                <a16:creationId xmlns:a16="http://schemas.microsoft.com/office/drawing/2014/main" id="{70D26B67-C6D9-4B59-B3BB-30899E56E4F8}"/>
              </a:ext>
            </a:extLst>
          </p:cNvPr>
          <p:cNvCxnSpPr>
            <a:cxnSpLocks/>
            <a:stCxn id="51" idx="2"/>
            <a:endCxn id="45" idx="0"/>
          </p:cNvCxnSpPr>
          <p:nvPr/>
        </p:nvCxnSpPr>
        <p:spPr bwMode="auto">
          <a:xfrm flipH="1">
            <a:off x="3186534" y="4725144"/>
            <a:ext cx="3788955" cy="51338"/>
          </a:xfrm>
          <a:prstGeom prst="straightConnector1">
            <a:avLst/>
          </a:prstGeom>
          <a:noFill/>
          <a:ln w="31750" cap="flat" cmpd="sng" algn="ctr">
            <a:solidFill>
              <a:srgbClr val="FF0000"/>
            </a:solidFill>
            <a:prstDash val="solid"/>
            <a:round/>
            <a:headEnd type="none" w="med" len="med"/>
            <a:tailEnd type="triangle"/>
          </a:ln>
          <a:effectLst/>
        </p:spPr>
      </p:cxnSp>
      <p:pic>
        <p:nvPicPr>
          <p:cNvPr id="51" name="図 38" descr="音楽 が含まれている画像&#10;&#10;自動的に生成された説明">
            <a:extLst>
              <a:ext uri="{FF2B5EF4-FFF2-40B4-BE49-F238E27FC236}">
                <a16:creationId xmlns:a16="http://schemas.microsoft.com/office/drawing/2014/main" id="{24E8A01E-848C-42F5-B251-63E071FA0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9554" y="4044067"/>
            <a:ext cx="571869" cy="681077"/>
          </a:xfrm>
          <a:prstGeom prst="rect">
            <a:avLst/>
          </a:prstGeom>
        </p:spPr>
      </p:pic>
      <p:sp>
        <p:nvSpPr>
          <p:cNvPr id="52" name="テキスト ボックス 39">
            <a:extLst>
              <a:ext uri="{FF2B5EF4-FFF2-40B4-BE49-F238E27FC236}">
                <a16:creationId xmlns:a16="http://schemas.microsoft.com/office/drawing/2014/main" id="{681CB20A-505A-4EA1-8A3D-D079C75B44FD}"/>
              </a:ext>
            </a:extLst>
          </p:cNvPr>
          <p:cNvSpPr txBox="1"/>
          <p:nvPr/>
        </p:nvSpPr>
        <p:spPr>
          <a:xfrm>
            <a:off x="6712745" y="4344744"/>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53" name="コネクタ: カギ線 42">
            <a:extLst>
              <a:ext uri="{FF2B5EF4-FFF2-40B4-BE49-F238E27FC236}">
                <a16:creationId xmlns:a16="http://schemas.microsoft.com/office/drawing/2014/main" id="{7A772C66-4E0D-4AAB-8234-5132999AA954}"/>
              </a:ext>
            </a:extLst>
          </p:cNvPr>
          <p:cNvCxnSpPr>
            <a:cxnSpLocks/>
            <a:stCxn id="41" idx="2"/>
            <a:endCxn id="51" idx="0"/>
          </p:cNvCxnSpPr>
          <p:nvPr/>
        </p:nvCxnSpPr>
        <p:spPr bwMode="auto">
          <a:xfrm rot="16200000" flipH="1">
            <a:off x="5168722" y="2237300"/>
            <a:ext cx="1723100" cy="1890433"/>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1026" name="Picture 2" descr="VPC NAT Gateway | AWS Compute">
            <a:extLst>
              <a:ext uri="{FF2B5EF4-FFF2-40B4-BE49-F238E27FC236}">
                <a16:creationId xmlns:a16="http://schemas.microsoft.com/office/drawing/2014/main" id="{7122AB93-BEAE-4D68-AAFF-B0F37645A9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2640" y="2519773"/>
            <a:ext cx="487516" cy="4875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VPC NAT Gateway | AWS Compute">
            <a:extLst>
              <a:ext uri="{FF2B5EF4-FFF2-40B4-BE49-F238E27FC236}">
                <a16:creationId xmlns:a16="http://schemas.microsoft.com/office/drawing/2014/main" id="{3BCD920D-72E6-4788-8AFF-78B26EF605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6957" y="2420888"/>
            <a:ext cx="487516" cy="4875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CCCCFF7-53FC-469B-8EE5-3C0751753DDA}"/>
              </a:ext>
            </a:extLst>
          </p:cNvPr>
          <p:cNvSpPr txBox="1"/>
          <p:nvPr/>
        </p:nvSpPr>
        <p:spPr>
          <a:xfrm>
            <a:off x="1642467" y="2946430"/>
            <a:ext cx="567784" cy="338554"/>
          </a:xfrm>
          <a:prstGeom prst="rect">
            <a:avLst/>
          </a:prstGeom>
          <a:noFill/>
        </p:spPr>
        <p:txBody>
          <a:bodyPr wrap="none" rtlCol="0">
            <a:spAutoFit/>
          </a:bodyPr>
          <a:lstStyle/>
          <a:p>
            <a:r>
              <a:rPr kumimoji="1" lang="en-US" altLang="ja-JP" dirty="0"/>
              <a:t>NAT</a:t>
            </a:r>
            <a:endParaRPr kumimoji="1" lang="ja-JP" altLang="en-US" dirty="0"/>
          </a:p>
        </p:txBody>
      </p:sp>
      <p:sp>
        <p:nvSpPr>
          <p:cNvPr id="54" name="TextBox 53">
            <a:extLst>
              <a:ext uri="{FF2B5EF4-FFF2-40B4-BE49-F238E27FC236}">
                <a16:creationId xmlns:a16="http://schemas.microsoft.com/office/drawing/2014/main" id="{FE0087D8-0F0C-4742-8BA3-C5FF283D787D}"/>
              </a:ext>
            </a:extLst>
          </p:cNvPr>
          <p:cNvSpPr txBox="1"/>
          <p:nvPr/>
        </p:nvSpPr>
        <p:spPr>
          <a:xfrm>
            <a:off x="5529064" y="2946430"/>
            <a:ext cx="567784" cy="338554"/>
          </a:xfrm>
          <a:prstGeom prst="rect">
            <a:avLst/>
          </a:prstGeom>
          <a:noFill/>
        </p:spPr>
        <p:txBody>
          <a:bodyPr wrap="none" rtlCol="0">
            <a:spAutoFit/>
          </a:bodyPr>
          <a:lstStyle/>
          <a:p>
            <a:r>
              <a:rPr kumimoji="1" lang="en-US" altLang="ja-JP" dirty="0"/>
              <a:t>NAT</a:t>
            </a:r>
            <a:endParaRPr kumimoji="1" lang="ja-JP" altLang="en-US" dirty="0"/>
          </a:p>
        </p:txBody>
      </p:sp>
      <p:cxnSp>
        <p:nvCxnSpPr>
          <p:cNvPr id="55" name="コネクタ: カギ線 49">
            <a:extLst>
              <a:ext uri="{FF2B5EF4-FFF2-40B4-BE49-F238E27FC236}">
                <a16:creationId xmlns:a16="http://schemas.microsoft.com/office/drawing/2014/main" id="{98543F5B-7D48-4701-8876-08A209AF50C7}"/>
              </a:ext>
            </a:extLst>
          </p:cNvPr>
          <p:cNvCxnSpPr>
            <a:cxnSpLocks/>
            <a:stCxn id="38" idx="1"/>
          </p:cNvCxnSpPr>
          <p:nvPr/>
        </p:nvCxnSpPr>
        <p:spPr bwMode="auto">
          <a:xfrm flipH="1" flipV="1">
            <a:off x="2200156" y="2895092"/>
            <a:ext cx="718030" cy="1588152"/>
          </a:xfrm>
          <a:prstGeom prst="straightConnector1">
            <a:avLst/>
          </a:prstGeom>
          <a:noFill/>
          <a:ln w="31750" cap="flat" cmpd="sng" algn="ctr">
            <a:solidFill>
              <a:srgbClr val="FF0000"/>
            </a:solidFill>
            <a:prstDash val="solid"/>
            <a:round/>
            <a:headEnd type="none" w="med" len="med"/>
            <a:tailEnd type="triangle"/>
          </a:ln>
          <a:effectLst/>
        </p:spPr>
      </p:cxnSp>
      <p:pic>
        <p:nvPicPr>
          <p:cNvPr id="56" name="Picture 2" descr="ãVPC ã¢ã¤ã³ã³ãã®ç»åæ¤ç´¢çµæ">
            <a:extLst>
              <a:ext uri="{FF2B5EF4-FFF2-40B4-BE49-F238E27FC236}">
                <a16:creationId xmlns:a16="http://schemas.microsoft.com/office/drawing/2014/main" id="{9D265BB2-36BD-49A9-9B45-8D31118AC0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1743" y="764704"/>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57" name="コンテンツ プレースホルダー 2">
            <a:extLst>
              <a:ext uri="{FF2B5EF4-FFF2-40B4-BE49-F238E27FC236}">
                <a16:creationId xmlns:a16="http://schemas.microsoft.com/office/drawing/2014/main" id="{05793AE9-7596-46C3-BFD1-6BE3791361A0}"/>
              </a:ext>
            </a:extLst>
          </p:cNvPr>
          <p:cNvSpPr txBox="1">
            <a:spLocks/>
          </p:cNvSpPr>
          <p:nvPr/>
        </p:nvSpPr>
        <p:spPr>
          <a:xfrm>
            <a:off x="2107096" y="1211294"/>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spTree>
    <p:extLst>
      <p:ext uri="{BB962C8B-B14F-4D97-AF65-F5344CB8AC3E}">
        <p14:creationId xmlns:p14="http://schemas.microsoft.com/office/powerpoint/2010/main" val="831135614"/>
      </p:ext>
    </p:extLst>
  </p:cSld>
  <p:clrMapOvr>
    <a:masterClrMapping/>
  </p:clrMapOvr>
  <mc:AlternateContent xmlns:mc="http://schemas.openxmlformats.org/markup-compatibility/2006" xmlns:p14="http://schemas.microsoft.com/office/powerpoint/2010/main">
    <mc:Choice Requires="p14">
      <p:transition spd="slow" p14:dur="2000" advTm="27414"/>
    </mc:Choice>
    <mc:Fallback xmlns="">
      <p:transition spd="slow" advTm="27414"/>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The scope of </a:t>
            </a:r>
            <a:r>
              <a:rPr kumimoji="0" lang="en-US" altLang="ja-JP" sz="2600" dirty="0">
                <a:solidFill>
                  <a:srgbClr val="000000"/>
                </a:solidFill>
                <a:latin typeface="メイリオ" pitchFamily="50" charset="-128"/>
                <a:ea typeface="メイリオ" pitchFamily="50" charset="-128"/>
                <a:cs typeface="メイリオ" pitchFamily="50" charset="-128"/>
              </a:rPr>
              <a:t>Amazon </a:t>
            </a:r>
            <a:r>
              <a:rPr kumimoji="0" lang="en-US" altLang="ja-JP" sz="2600" dirty="0" err="1">
                <a:solidFill>
                  <a:srgbClr val="000000"/>
                </a:solidFill>
                <a:latin typeface="メイリオ" pitchFamily="50" charset="-128"/>
                <a:ea typeface="メイリオ" pitchFamily="50" charset="-128"/>
                <a:cs typeface="メイリオ" pitchFamily="50" charset="-128"/>
              </a:rPr>
              <a:t>FSx</a:t>
            </a:r>
            <a:endParaRPr kumimoji="0" lang="en-US" altLang="ja-JP"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063083302"/>
      </p:ext>
    </p:extLst>
  </p:cSld>
  <p:clrMapOvr>
    <a:masterClrMapping/>
  </p:clrMapOvr>
  <mc:AlternateContent xmlns:mc="http://schemas.openxmlformats.org/markup-compatibility/2006" xmlns:p14="http://schemas.microsoft.com/office/powerpoint/2010/main">
    <mc:Choice Requires="p14">
      <p:transition spd="slow" p14:dur="2000" advTm="9285"/>
    </mc:Choice>
    <mc:Fallback xmlns="">
      <p:transition spd="slow" advTm="9285"/>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Amazon </a:t>
            </a:r>
            <a:r>
              <a:rPr kumimoji="0" lang="en-US" altLang="ja-JP" sz="3000" dirty="0" err="1">
                <a:solidFill>
                  <a:srgbClr val="000000"/>
                </a:solidFill>
                <a:latin typeface="メイリオ" pitchFamily="50" charset="-128"/>
                <a:ea typeface="メイリオ" pitchFamily="50" charset="-128"/>
                <a:cs typeface="メイリオ" pitchFamily="50" charset="-128"/>
              </a:rPr>
              <a:t>FSx?</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Fully managed storage services to provide industry-standard file storage</a:t>
            </a:r>
          </a:p>
        </p:txBody>
      </p:sp>
      <p:sp>
        <p:nvSpPr>
          <p:cNvPr id="3" name="Rectangle 2">
            <a:extLst>
              <a:ext uri="{FF2B5EF4-FFF2-40B4-BE49-F238E27FC236}">
                <a16:creationId xmlns:a16="http://schemas.microsoft.com/office/drawing/2014/main" id="{F2502D63-D9E2-48FA-A5DC-BEBAB88D8523}"/>
              </a:ext>
            </a:extLst>
          </p:cNvPr>
          <p:cNvSpPr/>
          <p:nvPr/>
        </p:nvSpPr>
        <p:spPr bwMode="auto">
          <a:xfrm>
            <a:off x="632520" y="2492896"/>
            <a:ext cx="2808312" cy="2880320"/>
          </a:xfrm>
          <a:prstGeom prst="rect">
            <a:avLst/>
          </a:prstGeom>
          <a:solidFill>
            <a:schemeClr val="accent1">
              <a:lumMod val="95000"/>
            </a:schemeClr>
          </a:solidFill>
          <a:ln w="12700" cap="flat" cmpd="sng" algn="ctr">
            <a:solidFill>
              <a:schemeClr val="bg2">
                <a:lumMod val="75000"/>
                <a:lumOff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File Storage</a:t>
            </a:r>
          </a:p>
        </p:txBody>
      </p:sp>
      <p:sp>
        <p:nvSpPr>
          <p:cNvPr id="4" name="Cylinder 3">
            <a:extLst>
              <a:ext uri="{FF2B5EF4-FFF2-40B4-BE49-F238E27FC236}">
                <a16:creationId xmlns:a16="http://schemas.microsoft.com/office/drawing/2014/main" id="{B868A987-3EAC-4CD6-96A7-D8F53D195943}"/>
              </a:ext>
            </a:extLst>
          </p:cNvPr>
          <p:cNvSpPr/>
          <p:nvPr/>
        </p:nvSpPr>
        <p:spPr bwMode="auto">
          <a:xfrm>
            <a:off x="992560" y="3080213"/>
            <a:ext cx="2088232" cy="1872208"/>
          </a:xfrm>
          <a:prstGeom prst="can">
            <a:avLst/>
          </a:prstGeom>
          <a:solidFill>
            <a:schemeClr val="bg2">
              <a:lumMod val="25000"/>
              <a:lumOff val="75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7" name="Rectangle 6">
            <a:extLst>
              <a:ext uri="{FF2B5EF4-FFF2-40B4-BE49-F238E27FC236}">
                <a16:creationId xmlns:a16="http://schemas.microsoft.com/office/drawing/2014/main" id="{667F43B0-AC31-4F56-8C8C-CB4E6FEDED95}"/>
              </a:ext>
            </a:extLst>
          </p:cNvPr>
          <p:cNvSpPr/>
          <p:nvPr/>
        </p:nvSpPr>
        <p:spPr bwMode="auto">
          <a:xfrm>
            <a:off x="3512840" y="2492896"/>
            <a:ext cx="2808312" cy="2880320"/>
          </a:xfrm>
          <a:prstGeom prst="rect">
            <a:avLst/>
          </a:prstGeom>
          <a:solidFill>
            <a:schemeClr val="accent1">
              <a:lumMod val="95000"/>
            </a:schemeClr>
          </a:solidFill>
          <a:ln w="12700" cap="flat" cmpd="sng" algn="ctr">
            <a:solidFill>
              <a:schemeClr val="bg2">
                <a:lumMod val="75000"/>
                <a:lumOff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dirty="0">
                <a:latin typeface="メイリオ" panose="020B0604030504040204" pitchFamily="50" charset="-128"/>
                <a:ea typeface="メイリオ" panose="020B0604030504040204" pitchFamily="50" charset="-128"/>
              </a:rPr>
              <a:t>Object </a:t>
            </a:r>
            <a:r>
              <a:rPr kumimoji="1" lang="ja-JP" altLang="en-US" sz="1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Storage</a:t>
            </a:r>
          </a:p>
        </p:txBody>
      </p:sp>
      <p:sp>
        <p:nvSpPr>
          <p:cNvPr id="8" name="Cylinder 7">
            <a:extLst>
              <a:ext uri="{FF2B5EF4-FFF2-40B4-BE49-F238E27FC236}">
                <a16:creationId xmlns:a16="http://schemas.microsoft.com/office/drawing/2014/main" id="{356B64C0-8059-403D-A32F-B3DF5D9ABD31}"/>
              </a:ext>
            </a:extLst>
          </p:cNvPr>
          <p:cNvSpPr/>
          <p:nvPr/>
        </p:nvSpPr>
        <p:spPr bwMode="auto">
          <a:xfrm>
            <a:off x="3872880" y="3080213"/>
            <a:ext cx="2088232" cy="1872208"/>
          </a:xfrm>
          <a:prstGeom prst="can">
            <a:avLst/>
          </a:prstGeom>
          <a:solidFill>
            <a:schemeClr val="bg2">
              <a:lumMod val="25000"/>
              <a:lumOff val="75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9" name="Rectangle 8">
            <a:extLst>
              <a:ext uri="{FF2B5EF4-FFF2-40B4-BE49-F238E27FC236}">
                <a16:creationId xmlns:a16="http://schemas.microsoft.com/office/drawing/2014/main" id="{860ACF64-6494-4370-AC93-D16D3100BDF0}"/>
              </a:ext>
            </a:extLst>
          </p:cNvPr>
          <p:cNvSpPr/>
          <p:nvPr/>
        </p:nvSpPr>
        <p:spPr bwMode="auto">
          <a:xfrm>
            <a:off x="6393160" y="2492896"/>
            <a:ext cx="2808312" cy="2880320"/>
          </a:xfrm>
          <a:prstGeom prst="rect">
            <a:avLst/>
          </a:prstGeom>
          <a:solidFill>
            <a:schemeClr val="accent1">
              <a:lumMod val="95000"/>
            </a:schemeClr>
          </a:solidFill>
          <a:ln w="12700" cap="flat" cmpd="sng" algn="ctr">
            <a:solidFill>
              <a:schemeClr val="bg2">
                <a:lumMod val="75000"/>
                <a:lumOff val="25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Block Storage</a:t>
            </a:r>
          </a:p>
        </p:txBody>
      </p:sp>
      <p:sp>
        <p:nvSpPr>
          <p:cNvPr id="10" name="Cylinder 9">
            <a:extLst>
              <a:ext uri="{FF2B5EF4-FFF2-40B4-BE49-F238E27FC236}">
                <a16:creationId xmlns:a16="http://schemas.microsoft.com/office/drawing/2014/main" id="{4F2F6AA5-3C37-4565-AA33-96CB60E73E81}"/>
              </a:ext>
            </a:extLst>
          </p:cNvPr>
          <p:cNvSpPr/>
          <p:nvPr/>
        </p:nvSpPr>
        <p:spPr bwMode="auto">
          <a:xfrm>
            <a:off x="6753200" y="3080213"/>
            <a:ext cx="2088232" cy="1872208"/>
          </a:xfrm>
          <a:prstGeom prst="can">
            <a:avLst/>
          </a:prstGeom>
          <a:solidFill>
            <a:schemeClr val="bg2">
              <a:lumMod val="25000"/>
              <a:lumOff val="75000"/>
            </a:schemeClr>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5" name="Rectangle 4">
            <a:extLst>
              <a:ext uri="{FF2B5EF4-FFF2-40B4-BE49-F238E27FC236}">
                <a16:creationId xmlns:a16="http://schemas.microsoft.com/office/drawing/2014/main" id="{24058CDA-E3B5-42FC-9BA0-771DA3F9231D}"/>
              </a:ext>
            </a:extLst>
          </p:cNvPr>
          <p:cNvSpPr/>
          <p:nvPr/>
        </p:nvSpPr>
        <p:spPr bwMode="auto">
          <a:xfrm>
            <a:off x="6922909"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2" name="Rectangle 11">
            <a:extLst>
              <a:ext uri="{FF2B5EF4-FFF2-40B4-BE49-F238E27FC236}">
                <a16:creationId xmlns:a16="http://schemas.microsoft.com/office/drawing/2014/main" id="{3985D398-BD6E-44B2-91EB-7D962E8B9819}"/>
              </a:ext>
            </a:extLst>
          </p:cNvPr>
          <p:cNvSpPr/>
          <p:nvPr/>
        </p:nvSpPr>
        <p:spPr bwMode="auto">
          <a:xfrm>
            <a:off x="7181194"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Rectangle 12">
            <a:extLst>
              <a:ext uri="{FF2B5EF4-FFF2-40B4-BE49-F238E27FC236}">
                <a16:creationId xmlns:a16="http://schemas.microsoft.com/office/drawing/2014/main" id="{389C8A19-828A-4538-922C-02DCE647BBEC}"/>
              </a:ext>
            </a:extLst>
          </p:cNvPr>
          <p:cNvSpPr/>
          <p:nvPr/>
        </p:nvSpPr>
        <p:spPr bwMode="auto">
          <a:xfrm>
            <a:off x="7439479"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4" name="Rectangle 13">
            <a:extLst>
              <a:ext uri="{FF2B5EF4-FFF2-40B4-BE49-F238E27FC236}">
                <a16:creationId xmlns:a16="http://schemas.microsoft.com/office/drawing/2014/main" id="{20157B0C-8CB8-4DC8-825F-295D235A09BD}"/>
              </a:ext>
            </a:extLst>
          </p:cNvPr>
          <p:cNvSpPr/>
          <p:nvPr/>
        </p:nvSpPr>
        <p:spPr bwMode="auto">
          <a:xfrm>
            <a:off x="7697764"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5" name="Rectangle 14">
            <a:extLst>
              <a:ext uri="{FF2B5EF4-FFF2-40B4-BE49-F238E27FC236}">
                <a16:creationId xmlns:a16="http://schemas.microsoft.com/office/drawing/2014/main" id="{E7570780-54D0-4509-8649-03C78361324A}"/>
              </a:ext>
            </a:extLst>
          </p:cNvPr>
          <p:cNvSpPr/>
          <p:nvPr/>
        </p:nvSpPr>
        <p:spPr bwMode="auto">
          <a:xfrm>
            <a:off x="7964822"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6" name="Rectangle 15">
            <a:extLst>
              <a:ext uri="{FF2B5EF4-FFF2-40B4-BE49-F238E27FC236}">
                <a16:creationId xmlns:a16="http://schemas.microsoft.com/office/drawing/2014/main" id="{5D55EF2C-8A11-4E30-8E56-DA505CA710B2}"/>
              </a:ext>
            </a:extLst>
          </p:cNvPr>
          <p:cNvSpPr/>
          <p:nvPr/>
        </p:nvSpPr>
        <p:spPr bwMode="auto">
          <a:xfrm>
            <a:off x="8223107"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Rectangle 16">
            <a:extLst>
              <a:ext uri="{FF2B5EF4-FFF2-40B4-BE49-F238E27FC236}">
                <a16:creationId xmlns:a16="http://schemas.microsoft.com/office/drawing/2014/main" id="{6F7745E0-0967-45A7-900B-0359FFBDA071}"/>
              </a:ext>
            </a:extLst>
          </p:cNvPr>
          <p:cNvSpPr/>
          <p:nvPr/>
        </p:nvSpPr>
        <p:spPr bwMode="auto">
          <a:xfrm>
            <a:off x="8481392" y="3789040"/>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8" name="Rectangle 17">
            <a:extLst>
              <a:ext uri="{FF2B5EF4-FFF2-40B4-BE49-F238E27FC236}">
                <a16:creationId xmlns:a16="http://schemas.microsoft.com/office/drawing/2014/main" id="{0B32FD13-8987-445C-BE10-AE9E3E5125FE}"/>
              </a:ext>
            </a:extLst>
          </p:cNvPr>
          <p:cNvSpPr/>
          <p:nvPr/>
        </p:nvSpPr>
        <p:spPr bwMode="auto">
          <a:xfrm>
            <a:off x="6922909"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Rectangle 18">
            <a:extLst>
              <a:ext uri="{FF2B5EF4-FFF2-40B4-BE49-F238E27FC236}">
                <a16:creationId xmlns:a16="http://schemas.microsoft.com/office/drawing/2014/main" id="{E28BB13B-FC9A-4849-AE64-065E6C8E1C9B}"/>
              </a:ext>
            </a:extLst>
          </p:cNvPr>
          <p:cNvSpPr/>
          <p:nvPr/>
        </p:nvSpPr>
        <p:spPr bwMode="auto">
          <a:xfrm>
            <a:off x="7181194"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Rectangle 19">
            <a:extLst>
              <a:ext uri="{FF2B5EF4-FFF2-40B4-BE49-F238E27FC236}">
                <a16:creationId xmlns:a16="http://schemas.microsoft.com/office/drawing/2014/main" id="{A6459ED9-7EE0-4390-B8C3-4B48DF4B83C9}"/>
              </a:ext>
            </a:extLst>
          </p:cNvPr>
          <p:cNvSpPr/>
          <p:nvPr/>
        </p:nvSpPr>
        <p:spPr bwMode="auto">
          <a:xfrm>
            <a:off x="7439479"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1" name="Rectangle 20">
            <a:extLst>
              <a:ext uri="{FF2B5EF4-FFF2-40B4-BE49-F238E27FC236}">
                <a16:creationId xmlns:a16="http://schemas.microsoft.com/office/drawing/2014/main" id="{4F30B9E5-52BB-4791-BDA5-6A8BA77053FF}"/>
              </a:ext>
            </a:extLst>
          </p:cNvPr>
          <p:cNvSpPr/>
          <p:nvPr/>
        </p:nvSpPr>
        <p:spPr bwMode="auto">
          <a:xfrm>
            <a:off x="7697764"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2" name="Rectangle 21">
            <a:extLst>
              <a:ext uri="{FF2B5EF4-FFF2-40B4-BE49-F238E27FC236}">
                <a16:creationId xmlns:a16="http://schemas.microsoft.com/office/drawing/2014/main" id="{DD84D512-F47E-4111-8934-F58688266433}"/>
              </a:ext>
            </a:extLst>
          </p:cNvPr>
          <p:cNvSpPr/>
          <p:nvPr/>
        </p:nvSpPr>
        <p:spPr bwMode="auto">
          <a:xfrm>
            <a:off x="7964822"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3" name="Rectangle 22">
            <a:extLst>
              <a:ext uri="{FF2B5EF4-FFF2-40B4-BE49-F238E27FC236}">
                <a16:creationId xmlns:a16="http://schemas.microsoft.com/office/drawing/2014/main" id="{FA1FDD9E-0B30-44E9-B8F9-713D0A49D138}"/>
              </a:ext>
            </a:extLst>
          </p:cNvPr>
          <p:cNvSpPr/>
          <p:nvPr/>
        </p:nvSpPr>
        <p:spPr bwMode="auto">
          <a:xfrm>
            <a:off x="8223107"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4" name="Rectangle 23">
            <a:extLst>
              <a:ext uri="{FF2B5EF4-FFF2-40B4-BE49-F238E27FC236}">
                <a16:creationId xmlns:a16="http://schemas.microsoft.com/office/drawing/2014/main" id="{D0D71C29-C83D-4B63-9D39-A5D20EB65289}"/>
              </a:ext>
            </a:extLst>
          </p:cNvPr>
          <p:cNvSpPr/>
          <p:nvPr/>
        </p:nvSpPr>
        <p:spPr bwMode="auto">
          <a:xfrm>
            <a:off x="8481392" y="4065819"/>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5" name="Rectangle 24">
            <a:extLst>
              <a:ext uri="{FF2B5EF4-FFF2-40B4-BE49-F238E27FC236}">
                <a16:creationId xmlns:a16="http://schemas.microsoft.com/office/drawing/2014/main" id="{BAA1438B-8058-4D16-AC5A-44D9D7501F11}"/>
              </a:ext>
            </a:extLst>
          </p:cNvPr>
          <p:cNvSpPr/>
          <p:nvPr/>
        </p:nvSpPr>
        <p:spPr bwMode="auto">
          <a:xfrm>
            <a:off x="6922909"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6" name="Rectangle 25">
            <a:extLst>
              <a:ext uri="{FF2B5EF4-FFF2-40B4-BE49-F238E27FC236}">
                <a16:creationId xmlns:a16="http://schemas.microsoft.com/office/drawing/2014/main" id="{E79A3987-8B8E-4E66-93C8-98E756392CE8}"/>
              </a:ext>
            </a:extLst>
          </p:cNvPr>
          <p:cNvSpPr/>
          <p:nvPr/>
        </p:nvSpPr>
        <p:spPr bwMode="auto">
          <a:xfrm>
            <a:off x="7181194"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8" name="Rectangle 27">
            <a:extLst>
              <a:ext uri="{FF2B5EF4-FFF2-40B4-BE49-F238E27FC236}">
                <a16:creationId xmlns:a16="http://schemas.microsoft.com/office/drawing/2014/main" id="{8CC62699-888A-4FC7-9C1B-D0A127693607}"/>
              </a:ext>
            </a:extLst>
          </p:cNvPr>
          <p:cNvSpPr/>
          <p:nvPr/>
        </p:nvSpPr>
        <p:spPr bwMode="auto">
          <a:xfrm>
            <a:off x="7439479"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9" name="Rectangle 28">
            <a:extLst>
              <a:ext uri="{FF2B5EF4-FFF2-40B4-BE49-F238E27FC236}">
                <a16:creationId xmlns:a16="http://schemas.microsoft.com/office/drawing/2014/main" id="{081386A7-2356-4089-B421-8E7943744E79}"/>
              </a:ext>
            </a:extLst>
          </p:cNvPr>
          <p:cNvSpPr/>
          <p:nvPr/>
        </p:nvSpPr>
        <p:spPr bwMode="auto">
          <a:xfrm>
            <a:off x="7697764"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0" name="Rectangle 29">
            <a:extLst>
              <a:ext uri="{FF2B5EF4-FFF2-40B4-BE49-F238E27FC236}">
                <a16:creationId xmlns:a16="http://schemas.microsoft.com/office/drawing/2014/main" id="{27B0B78A-31B0-4B8A-B47E-FDE610DD3762}"/>
              </a:ext>
            </a:extLst>
          </p:cNvPr>
          <p:cNvSpPr/>
          <p:nvPr/>
        </p:nvSpPr>
        <p:spPr bwMode="auto">
          <a:xfrm>
            <a:off x="7964822"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1" name="Rectangle 30">
            <a:extLst>
              <a:ext uri="{FF2B5EF4-FFF2-40B4-BE49-F238E27FC236}">
                <a16:creationId xmlns:a16="http://schemas.microsoft.com/office/drawing/2014/main" id="{9DB5A7B6-0101-4B32-B595-E7FBDF9C9F12}"/>
              </a:ext>
            </a:extLst>
          </p:cNvPr>
          <p:cNvSpPr/>
          <p:nvPr/>
        </p:nvSpPr>
        <p:spPr bwMode="auto">
          <a:xfrm>
            <a:off x="8223107"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2" name="Rectangle 31">
            <a:extLst>
              <a:ext uri="{FF2B5EF4-FFF2-40B4-BE49-F238E27FC236}">
                <a16:creationId xmlns:a16="http://schemas.microsoft.com/office/drawing/2014/main" id="{E8FAFF07-3C3F-4E77-9F9F-1EE6DED79529}"/>
              </a:ext>
            </a:extLst>
          </p:cNvPr>
          <p:cNvSpPr/>
          <p:nvPr/>
        </p:nvSpPr>
        <p:spPr bwMode="auto">
          <a:xfrm>
            <a:off x="8481392" y="4342598"/>
            <a:ext cx="216024" cy="227277"/>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1028" name="Picture 4" descr="KDDIファイルストレージver.2 - Apps on Google Play">
            <a:extLst>
              <a:ext uri="{FF2B5EF4-FFF2-40B4-BE49-F238E27FC236}">
                <a16:creationId xmlns:a16="http://schemas.microsoft.com/office/drawing/2014/main" id="{C3CA0284-4E26-435D-A330-C880381889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841" y="3992550"/>
            <a:ext cx="444562" cy="4445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KDDIファイルストレージver.2 - Apps on Google Play">
            <a:extLst>
              <a:ext uri="{FF2B5EF4-FFF2-40B4-BE49-F238E27FC236}">
                <a16:creationId xmlns:a16="http://schemas.microsoft.com/office/drawing/2014/main" id="{7BF63F1F-C7BE-4891-9FC0-1814C6E09E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5476" y="3992550"/>
            <a:ext cx="444562" cy="4445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KDDIファイルストレージver.2 - Apps on Google Play">
            <a:extLst>
              <a:ext uri="{FF2B5EF4-FFF2-40B4-BE49-F238E27FC236}">
                <a16:creationId xmlns:a16="http://schemas.microsoft.com/office/drawing/2014/main" id="{CF4B060F-6DF2-4BF1-9C08-F7B950AC73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0206" y="3992550"/>
            <a:ext cx="444562" cy="44456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33102016-0E2B-4BC7-9EE8-ADD670610A20}"/>
              </a:ext>
            </a:extLst>
          </p:cNvPr>
          <p:cNvCxnSpPr>
            <a:stCxn id="1028" idx="3"/>
            <a:endCxn id="33" idx="1"/>
          </p:cNvCxnSpPr>
          <p:nvPr/>
        </p:nvCxnSpPr>
        <p:spPr bwMode="auto">
          <a:xfrm>
            <a:off x="1659403" y="4214831"/>
            <a:ext cx="166073" cy="0"/>
          </a:xfrm>
          <a:prstGeom prst="line">
            <a:avLst/>
          </a:prstGeom>
          <a:noFill/>
          <a:ln w="12700"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F20A6DB0-320F-4A8C-8F16-9C633181E912}"/>
              </a:ext>
            </a:extLst>
          </p:cNvPr>
          <p:cNvCxnSpPr/>
          <p:nvPr/>
        </p:nvCxnSpPr>
        <p:spPr bwMode="auto">
          <a:xfrm>
            <a:off x="2254133" y="4214831"/>
            <a:ext cx="166073" cy="0"/>
          </a:xfrm>
          <a:prstGeom prst="line">
            <a:avLst/>
          </a:prstGeom>
          <a:noFill/>
          <a:ln w="12700" cap="flat" cmpd="sng" algn="ctr">
            <a:solidFill>
              <a:schemeClr val="tx1"/>
            </a:solidFill>
            <a:prstDash val="solid"/>
            <a:round/>
            <a:headEnd type="none" w="med" len="med"/>
            <a:tailEnd type="none" w="med" len="med"/>
          </a:ln>
          <a:effectLst/>
        </p:spPr>
      </p:cxnSp>
      <p:sp>
        <p:nvSpPr>
          <p:cNvPr id="35" name="Rectangle 34">
            <a:extLst>
              <a:ext uri="{FF2B5EF4-FFF2-40B4-BE49-F238E27FC236}">
                <a16:creationId xmlns:a16="http://schemas.microsoft.com/office/drawing/2014/main" id="{A4ABFF16-B1C8-4CB7-B668-A73CCEAA6A86}"/>
              </a:ext>
            </a:extLst>
          </p:cNvPr>
          <p:cNvSpPr/>
          <p:nvPr/>
        </p:nvSpPr>
        <p:spPr bwMode="auto">
          <a:xfrm>
            <a:off x="4160912" y="3878898"/>
            <a:ext cx="1584176" cy="720080"/>
          </a:xfrm>
          <a:prstGeom prst="rect">
            <a:avLst/>
          </a:prstGeom>
          <a:solidFill>
            <a:srgbClr val="3366CC"/>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38" name="Picture 37">
            <a:extLst>
              <a:ext uri="{FF2B5EF4-FFF2-40B4-BE49-F238E27FC236}">
                <a16:creationId xmlns:a16="http://schemas.microsoft.com/office/drawing/2014/main" id="{A530A338-C846-4A0B-B837-64BD21999A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928" y="3993285"/>
            <a:ext cx="734584" cy="491305"/>
          </a:xfrm>
          <a:prstGeom prst="rect">
            <a:avLst/>
          </a:prstGeom>
        </p:spPr>
      </p:pic>
      <p:sp>
        <p:nvSpPr>
          <p:cNvPr id="39" name="Rectangle 38">
            <a:extLst>
              <a:ext uri="{FF2B5EF4-FFF2-40B4-BE49-F238E27FC236}">
                <a16:creationId xmlns:a16="http://schemas.microsoft.com/office/drawing/2014/main" id="{7E992D5E-7607-4B9E-96EC-184E667FC545}"/>
              </a:ext>
            </a:extLst>
          </p:cNvPr>
          <p:cNvSpPr/>
          <p:nvPr/>
        </p:nvSpPr>
        <p:spPr bwMode="auto">
          <a:xfrm>
            <a:off x="5118079" y="4016317"/>
            <a:ext cx="504056" cy="21602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tx1"/>
                </a:solidFill>
                <a:effectLst/>
                <a:latin typeface="ＭＳ Ｐゴシック" pitchFamily="50" charset="-128"/>
                <a:ea typeface="ＭＳ Ｐゴシック" pitchFamily="50" charset="-128"/>
              </a:rPr>
              <a:t>Metadata</a:t>
            </a:r>
          </a:p>
        </p:txBody>
      </p:sp>
      <p:sp>
        <p:nvSpPr>
          <p:cNvPr id="42" name="Rectangle 41">
            <a:extLst>
              <a:ext uri="{FF2B5EF4-FFF2-40B4-BE49-F238E27FC236}">
                <a16:creationId xmlns:a16="http://schemas.microsoft.com/office/drawing/2014/main" id="{09C14280-3600-448A-991C-7A6E92D1B843}"/>
              </a:ext>
            </a:extLst>
          </p:cNvPr>
          <p:cNvSpPr/>
          <p:nvPr/>
        </p:nvSpPr>
        <p:spPr bwMode="auto">
          <a:xfrm>
            <a:off x="5118079" y="4268345"/>
            <a:ext cx="504056" cy="21602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800" b="0" i="0" u="none" strike="noStrike" cap="none" normalizeH="0" baseline="0" dirty="0">
                <a:ln>
                  <a:noFill/>
                </a:ln>
                <a:solidFill>
                  <a:schemeClr val="tx1"/>
                </a:solidFill>
                <a:effectLst/>
                <a:latin typeface="ＭＳ Ｐゴシック" pitchFamily="50" charset="-128"/>
                <a:ea typeface="ＭＳ Ｐゴシック" pitchFamily="50" charset="-128"/>
              </a:rPr>
              <a:t>ID</a:t>
            </a:r>
            <a:endParaRPr kumimoji="1" lang="ja-JP" altLang="en-US" sz="8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401908420"/>
      </p:ext>
    </p:extLst>
  </p:cSld>
  <p:clrMapOvr>
    <a:masterClrMapping/>
  </p:clrMapOvr>
  <mc:AlternateContent xmlns:mc="http://schemas.openxmlformats.org/markup-compatibility/2006" xmlns:p14="http://schemas.microsoft.com/office/powerpoint/2010/main">
    <mc:Choice Requires="p14">
      <p:transition spd="slow" p14:dur="2000" advTm="25220"/>
    </mc:Choice>
    <mc:Fallback xmlns="">
      <p:transition spd="slow" advTm="25220"/>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The</a:t>
            </a:r>
            <a:r>
              <a:rPr lang="ja-JP" altLang="en-US" sz="3000" dirty="0">
                <a:latin typeface="メイリオ" panose="020B0604030504040204" pitchFamily="50" charset="-128"/>
                <a:ea typeface="メイリオ" panose="020B0604030504040204" pitchFamily="50" charset="-128"/>
              </a:rPr>
              <a:t> </a:t>
            </a:r>
            <a:r>
              <a:rPr lang="en-US" altLang="ja-JP" sz="3000" dirty="0">
                <a:latin typeface="メイリオ" panose="020B0604030504040204" pitchFamily="50" charset="-128"/>
                <a:ea typeface="メイリオ" panose="020B0604030504040204" pitchFamily="50" charset="-128"/>
              </a:rPr>
              <a:t>scope</a:t>
            </a:r>
            <a:r>
              <a:rPr lang="ja-JP" altLang="en-US" sz="3000" dirty="0">
                <a:latin typeface="メイリオ" panose="020B0604030504040204" pitchFamily="50" charset="-128"/>
                <a:ea typeface="メイリオ" panose="020B0604030504040204" pitchFamily="50" charset="-128"/>
              </a:rPr>
              <a:t> </a:t>
            </a:r>
            <a:r>
              <a:rPr lang="en-US" altLang="ja-JP" sz="3000" dirty="0">
                <a:latin typeface="メイリオ" panose="020B0604030504040204" pitchFamily="50" charset="-128"/>
                <a:ea typeface="メイリオ" panose="020B0604030504040204" pitchFamily="50" charset="-128"/>
              </a:rPr>
              <a:t>of</a:t>
            </a:r>
            <a:r>
              <a:rPr lang="ja-JP" altLang="en-US" sz="3000" dirty="0">
                <a:latin typeface="メイリオ" panose="020B0604030504040204" pitchFamily="50" charset="-128"/>
                <a:ea typeface="メイリオ" panose="020B0604030504040204" pitchFamily="50" charset="-128"/>
              </a:rPr>
              <a:t> </a:t>
            </a:r>
            <a:r>
              <a:rPr lang="en-US" altLang="ja-JP" sz="3000" dirty="0">
                <a:latin typeface="メイリオ" panose="020B0604030504040204" pitchFamily="50" charset="-128"/>
                <a:ea typeface="メイリオ" panose="020B0604030504040204" pitchFamily="50" charset="-128"/>
              </a:rPr>
              <a:t>Amazon </a:t>
            </a:r>
            <a:r>
              <a:rPr lang="en-US" altLang="ja-JP" sz="3000" dirty="0" err="1">
                <a:latin typeface="メイリオ" panose="020B0604030504040204" pitchFamily="50" charset="-128"/>
                <a:ea typeface="メイリオ" panose="020B0604030504040204" pitchFamily="50" charset="-128"/>
              </a:rPr>
              <a:t>FSx</a:t>
            </a:r>
            <a:r>
              <a:rPr lang="en-US" altLang="ja-JP" sz="3000" dirty="0">
                <a:latin typeface="メイリオ" panose="020B0604030504040204" pitchFamily="50" charset="-128"/>
                <a:ea typeface="メイリオ" panose="020B0604030504040204" pitchFamily="50" charset="-128"/>
              </a:rPr>
              <a:t> for Windows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will be asked to</a:t>
            </a:r>
            <a:r>
              <a:rPr lang="ja-JP" altLang="en-US" sz="1400" dirty="0">
                <a:latin typeface="メイリオ" panose="020B0604030504040204" pitchFamily="50" charset="-128"/>
                <a:ea typeface="メイリオ" panose="020B0604030504040204" pitchFamily="50" charset="-128"/>
              </a:rPr>
              <a:t> choos</a:t>
            </a:r>
            <a:r>
              <a:rPr lang="en-US" altLang="ja-JP" sz="1400" dirty="0">
                <a:latin typeface="メイリオ" panose="020B0604030504040204" pitchFamily="50" charset="-128"/>
                <a:ea typeface="メイリオ" panose="020B0604030504040204" pitchFamily="50" charset="-128"/>
              </a:rPr>
              <a:t>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Amazon </a:t>
            </a:r>
            <a:r>
              <a:rPr lang="en-US" altLang="ja-JP" sz="1400" dirty="0" err="1">
                <a:latin typeface="メイリオ" panose="020B0604030504040204" pitchFamily="50" charset="-128"/>
                <a:ea typeface="メイリオ" panose="020B0604030504040204" pitchFamily="50" charset="-128"/>
              </a:rPr>
              <a:t>FSx </a:t>
            </a:r>
            <a:r>
              <a:rPr lang="en-US" altLang="ja-JP" sz="1400" dirty="0">
                <a:latin typeface="メイリオ" panose="020B0604030504040204" pitchFamily="50" charset="-128"/>
                <a:ea typeface="メイリオ" panose="020B0604030504040204" pitchFamily="50" charset="-128"/>
              </a:rPr>
              <a:t>for Windows </a:t>
            </a:r>
            <a:r>
              <a:rPr lang="ja-JP" altLang="en-US" sz="1400" dirty="0">
                <a:latin typeface="メイリオ" panose="020B0604030504040204" pitchFamily="50" charset="-128"/>
                <a:ea typeface="メイリオ" panose="020B0604030504040204" pitchFamily="50" charset="-128"/>
              </a:rPr>
              <a:t>to </a:t>
            </a:r>
            <a:r>
              <a:rPr lang="en-US" altLang="ja-JP" sz="1400" dirty="0">
                <a:latin typeface="メイリオ" panose="020B0604030504040204" pitchFamily="50" charset="-128"/>
                <a:ea typeface="メイリオ" panose="020B0604030504040204" pitchFamily="50" charset="-128"/>
              </a:rPr>
              <a:t>meet </a:t>
            </a:r>
            <a:r>
              <a:rPr lang="ja-JP" altLang="en-US" sz="1400" dirty="0">
                <a:latin typeface="メイリオ" panose="020B0604030504040204" pitchFamily="50" charset="-128"/>
                <a:ea typeface="メイリオ" panose="020B0604030504040204" pitchFamily="50" charset="-128"/>
              </a:rPr>
              <a:t>storage requirements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600" b="1" dirty="0">
                <a:solidFill>
                  <a:schemeClr val="bg1"/>
                </a:solidFill>
                <a:latin typeface="メイリオ" panose="020B0604030504040204" pitchFamily="50" charset="-128"/>
                <a:ea typeface="メイリオ" panose="020B0604030504040204" pitchFamily="50" charset="-128"/>
              </a:rPr>
              <a:t>Selecting</a:t>
            </a:r>
            <a:r>
              <a:rPr lang="ja-JP" altLang="en-US" sz="1600" b="1" dirty="0">
                <a:solidFill>
                  <a:schemeClr val="bg1"/>
                </a:solidFill>
                <a:latin typeface="メイリオ" panose="020B0604030504040204" pitchFamily="50" charset="-128"/>
                <a:ea typeface="メイリオ" panose="020B0604030504040204" pitchFamily="50" charset="-128"/>
              </a:rPr>
              <a:t> </a:t>
            </a:r>
            <a:r>
              <a:rPr lang="en-US" altLang="ja-JP" sz="1600" b="1" dirty="0">
                <a:solidFill>
                  <a:schemeClr val="bg1"/>
                </a:solidFill>
                <a:latin typeface="メイリオ" panose="020B0604030504040204" pitchFamily="50" charset="-128"/>
                <a:ea typeface="メイリオ" panose="020B0604030504040204" pitchFamily="50" charset="-128"/>
              </a:rPr>
              <a:t>Amazon </a:t>
            </a:r>
            <a:r>
              <a:rPr lang="en-US" altLang="ja-JP" sz="1600" b="1" dirty="0" err="1">
                <a:solidFill>
                  <a:schemeClr val="bg1"/>
                </a:solidFill>
                <a:latin typeface="メイリオ" panose="020B0604030504040204" pitchFamily="50" charset="-128"/>
                <a:ea typeface="メイリオ" panose="020B0604030504040204" pitchFamily="50" charset="-128"/>
              </a:rPr>
              <a:t>FSx</a:t>
            </a:r>
            <a:r>
              <a:rPr lang="en-US" altLang="ja-JP" sz="1600" b="1" dirty="0">
                <a:solidFill>
                  <a:schemeClr val="bg1"/>
                </a:solidFill>
                <a:latin typeface="メイリオ" panose="020B0604030504040204" pitchFamily="50" charset="-128"/>
                <a:ea typeface="メイリオ" panose="020B0604030504040204" pitchFamily="50" charset="-128"/>
              </a:rPr>
              <a:t> for Windows</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will be asked to</a:t>
            </a:r>
            <a:r>
              <a:rPr lang="ja-JP" altLang="en-US" sz="1400" dirty="0">
                <a:latin typeface="メイリオ" panose="020B0604030504040204" pitchFamily="50" charset="-128"/>
                <a:ea typeface="メイリオ" panose="020B0604030504040204" pitchFamily="50" charset="-128"/>
              </a:rPr>
              <a:t> choos</a:t>
            </a:r>
            <a:r>
              <a:rPr lang="en-US" altLang="ja-JP" sz="1400" dirty="0">
                <a:latin typeface="メイリオ" panose="020B0604030504040204" pitchFamily="50" charset="-128"/>
                <a:ea typeface="メイリオ" panose="020B0604030504040204" pitchFamily="50" charset="-128"/>
              </a:rPr>
              <a:t>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Amazon </a:t>
            </a:r>
            <a:r>
              <a:rPr lang="en-US" altLang="ja-JP" sz="1400" dirty="0" err="1">
                <a:latin typeface="メイリオ" panose="020B0604030504040204" pitchFamily="50" charset="-128"/>
                <a:ea typeface="メイリオ" panose="020B0604030504040204" pitchFamily="50" charset="-128"/>
              </a:rPr>
              <a:t>FSx</a:t>
            </a:r>
            <a:r>
              <a:rPr lang="en-US" altLang="ja-JP" sz="1400" dirty="0">
                <a:latin typeface="メイリオ" panose="020B0604030504040204" pitchFamily="50" charset="-128"/>
                <a:ea typeface="メイリオ" panose="020B0604030504040204" pitchFamily="50" charset="-128"/>
              </a:rPr>
              <a:t> for </a:t>
            </a:r>
            <a:r>
              <a:rPr lang="en-US" altLang="ja-JP" sz="1400" dirty="0" err="1">
                <a:latin typeface="メイリオ" panose="020B0604030504040204" pitchFamily="50" charset="-128"/>
                <a:ea typeface="メイリオ" panose="020B0604030504040204" pitchFamily="50" charset="-128"/>
              </a:rPr>
              <a:t>Lustre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to </a:t>
            </a:r>
            <a:r>
              <a:rPr lang="en-US" altLang="ja-JP" sz="1400" dirty="0">
                <a:latin typeface="メイリオ" panose="020B0604030504040204" pitchFamily="50" charset="-128"/>
                <a:ea typeface="メイリオ" panose="020B0604030504040204" pitchFamily="50" charset="-128"/>
              </a:rPr>
              <a:t>meet </a:t>
            </a:r>
            <a:r>
              <a:rPr lang="ja-JP" altLang="en-US" sz="1400" dirty="0">
                <a:latin typeface="メイリオ" panose="020B0604030504040204" pitchFamily="50" charset="-128"/>
                <a:ea typeface="メイリオ" panose="020B0604030504040204" pitchFamily="50" charset="-128"/>
              </a:rPr>
              <a:t>storage requirements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600" b="1" dirty="0">
                <a:solidFill>
                  <a:schemeClr val="bg1"/>
                </a:solidFill>
                <a:latin typeface="メイリオ" panose="020B0604030504040204" pitchFamily="50" charset="-128"/>
                <a:ea typeface="メイリオ" panose="020B0604030504040204" pitchFamily="50" charset="-128"/>
              </a:rPr>
              <a:t>Selecting</a:t>
            </a:r>
            <a:r>
              <a:rPr lang="ja-JP" altLang="en-US" sz="1600" b="1" dirty="0">
                <a:solidFill>
                  <a:schemeClr val="bg1"/>
                </a:solidFill>
                <a:latin typeface="メイリオ" panose="020B0604030504040204" pitchFamily="50" charset="-128"/>
                <a:ea typeface="メイリオ" panose="020B0604030504040204" pitchFamily="50" charset="-128"/>
              </a:rPr>
              <a:t> </a:t>
            </a:r>
            <a:r>
              <a:rPr lang="en-US" altLang="ja-JP" sz="1600" b="1" dirty="0">
                <a:solidFill>
                  <a:schemeClr val="bg1"/>
                </a:solidFill>
                <a:latin typeface="メイリオ" panose="020B0604030504040204" pitchFamily="50" charset="-128"/>
                <a:ea typeface="メイリオ" panose="020B0604030504040204" pitchFamily="50" charset="-128"/>
              </a:rPr>
              <a:t>Amazon </a:t>
            </a:r>
            <a:r>
              <a:rPr lang="en-US" altLang="ja-JP" sz="1600" b="1" dirty="0" err="1">
                <a:solidFill>
                  <a:schemeClr val="bg1"/>
                </a:solidFill>
                <a:latin typeface="メイリオ" panose="020B0604030504040204" pitchFamily="50" charset="-128"/>
                <a:ea typeface="メイリオ" panose="020B0604030504040204" pitchFamily="50" charset="-128"/>
              </a:rPr>
              <a:t>FSx </a:t>
            </a:r>
            <a:r>
              <a:rPr lang="en-US" altLang="ja-JP" sz="1600" b="1" dirty="0">
                <a:solidFill>
                  <a:schemeClr val="bg1"/>
                </a:solidFill>
                <a:latin typeface="メイリオ" panose="020B0604030504040204" pitchFamily="50" charset="-128"/>
                <a:ea typeface="メイリオ" panose="020B0604030504040204" pitchFamily="50" charset="-128"/>
              </a:rPr>
              <a:t>for </a:t>
            </a:r>
            <a:r>
              <a:rPr lang="en-US" altLang="ja-JP" sz="1600" b="1" dirty="0" err="1">
                <a:solidFill>
                  <a:schemeClr val="bg1"/>
                </a:solidFill>
                <a:latin typeface="メイリオ" panose="020B0604030504040204" pitchFamily="50" charset="-128"/>
                <a:ea typeface="メイリオ" panose="020B0604030504040204" pitchFamily="50" charset="-128"/>
              </a:rPr>
              <a:t>Lustre</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16241897"/>
      </p:ext>
    </p:extLst>
  </p:cSld>
  <p:clrMapOvr>
    <a:masterClrMapping/>
  </p:clrMapOvr>
  <mc:AlternateContent xmlns:mc="http://schemas.openxmlformats.org/markup-compatibility/2006" xmlns:p14="http://schemas.microsoft.com/office/powerpoint/2010/main">
    <mc:Choice Requires="p14">
      <p:transition spd="slow" p14:dur="2000" advTm="37772"/>
    </mc:Choice>
    <mc:Fallback xmlns="">
      <p:transition spd="slow" advTm="37772"/>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Three file storage</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 addition to </a:t>
            </a:r>
            <a:r>
              <a:rPr lang="en-US" altLang="ja-JP" sz="2400" dirty="0">
                <a:solidFill>
                  <a:srgbClr val="002060"/>
                </a:solidFill>
                <a:latin typeface="メイリオ" panose="020B0604030504040204" pitchFamily="50" charset="-128"/>
                <a:ea typeface="メイリオ" panose="020B0604030504040204" pitchFamily="50" charset="-128"/>
              </a:rPr>
              <a:t>EFS, two other </a:t>
            </a:r>
            <a:r>
              <a:rPr lang="ja-JP" altLang="en-US" sz="2400" dirty="0">
                <a:solidFill>
                  <a:srgbClr val="002060"/>
                </a:solidFill>
                <a:latin typeface="メイリオ" panose="020B0604030504040204" pitchFamily="50" charset="-128"/>
                <a:ea typeface="メイリオ" panose="020B0604030504040204" pitchFamily="50" charset="-128"/>
              </a:rPr>
              <a:t>types of FSx-type file storage are available, depending on the use case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3D98A8FE-E0E9-4698-B961-033D7D5B5833}"/>
              </a:ext>
            </a:extLst>
          </p:cNvPr>
          <p:cNvSpPr txBox="1">
            <a:spLocks/>
          </p:cNvSpPr>
          <p:nvPr/>
        </p:nvSpPr>
        <p:spPr bwMode="auto">
          <a:xfrm>
            <a:off x="3440832" y="200809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NAS-like file storage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EFS c</a:t>
            </a:r>
            <a:r>
              <a:rPr lang="ja-JP" altLang="en-US" sz="1400" dirty="0">
                <a:latin typeface="メイリオ" panose="020B0604030504040204" pitchFamily="50" charset="-128"/>
                <a:ea typeface="メイリオ" panose="020B0604030504040204" pitchFamily="50" charset="-128"/>
              </a:rPr>
              <a:t>an be used as a file system and shared access by multiple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Unlike </a:t>
            </a:r>
            <a:r>
              <a:rPr lang="en-US" altLang="ja-JP" sz="1400" dirty="0">
                <a:latin typeface="メイリオ" panose="020B0604030504040204" pitchFamily="50" charset="-128"/>
                <a:ea typeface="メイリオ" panose="020B0604030504040204" pitchFamily="50" charset="-128"/>
              </a:rPr>
              <a:t>S3 </a:t>
            </a:r>
            <a:r>
              <a:rPr lang="ja-JP" altLang="en-US" sz="1400" dirty="0">
                <a:latin typeface="メイリオ" panose="020B0604030504040204" pitchFamily="50" charset="-128"/>
                <a:ea typeface="メイリオ" panose="020B0604030504040204" pitchFamily="50" charset="-128"/>
              </a:rPr>
              <a:t>cannot be accessed directly from the Internet</a:t>
            </a:r>
            <a:endParaRPr lang="en-US" altLang="ja-JP" sz="1400"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587D9E5F-3F19-4A4F-AD27-915724AA4F5E}"/>
              </a:ext>
            </a:extLst>
          </p:cNvPr>
          <p:cNvSpPr txBox="1">
            <a:spLocks/>
          </p:cNvSpPr>
          <p:nvPr/>
        </p:nvSpPr>
        <p:spPr bwMode="auto">
          <a:xfrm>
            <a:off x="848544" y="200809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EFS</a:t>
            </a:r>
          </a:p>
        </p:txBody>
      </p:sp>
      <p:sp>
        <p:nvSpPr>
          <p:cNvPr id="8" name="コンテンツ プレースホルダー 2">
            <a:extLst>
              <a:ext uri="{FF2B5EF4-FFF2-40B4-BE49-F238E27FC236}">
                <a16:creationId xmlns:a16="http://schemas.microsoft.com/office/drawing/2014/main" id="{F8F96AFA-18A3-471C-ABF9-55F640DFFCE1}"/>
              </a:ext>
            </a:extLst>
          </p:cNvPr>
          <p:cNvSpPr txBox="1">
            <a:spLocks/>
          </p:cNvSpPr>
          <p:nvPr/>
        </p:nvSpPr>
        <p:spPr bwMode="auto">
          <a:xfrm>
            <a:off x="3440832" y="3297321"/>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Storage compatible with </a:t>
            </a:r>
            <a:r>
              <a:rPr lang="en-US" altLang="ja-JP" sz="1400" dirty="0">
                <a:latin typeface="メイリオ" panose="020B0604030504040204" pitchFamily="50" charset="-128"/>
                <a:ea typeface="メイリオ" panose="020B0604030504040204" pitchFamily="50" charset="-128"/>
              </a:rPr>
              <a:t>Windows File Server</a:t>
            </a: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Built on top of </a:t>
            </a:r>
            <a:r>
              <a:rPr lang="en-US" altLang="ja-JP" sz="1400" dirty="0">
                <a:latin typeface="メイリオ" panose="020B0604030504040204" pitchFamily="50" charset="-128"/>
                <a:ea typeface="メイリオ" panose="020B0604030504040204" pitchFamily="50" charset="-128"/>
              </a:rPr>
              <a:t>Windows </a:t>
            </a:r>
            <a:r>
              <a:rPr lang="ja-JP" altLang="en-US" sz="1400" dirty="0">
                <a:latin typeface="メイリオ" panose="020B0604030504040204" pitchFamily="50" charset="-128"/>
                <a:ea typeface="メイリオ" panose="020B0604030504040204" pitchFamily="50" charset="-128"/>
              </a:rPr>
              <a:t>and rich in integration with </a:t>
            </a:r>
            <a:r>
              <a:rPr lang="en-US" altLang="ja-JP" sz="1400" dirty="0">
                <a:latin typeface="メイリオ" panose="020B0604030504040204" pitchFamily="50" charset="-128"/>
                <a:ea typeface="メイリオ" panose="020B0604030504040204" pitchFamily="50" charset="-128"/>
              </a:rPr>
              <a:t>Windows AD</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OS </a:t>
            </a:r>
            <a:r>
              <a:rPr lang="ja-JP" altLang="en-US" sz="1400" dirty="0">
                <a:latin typeface="メイリオ" panose="020B0604030504040204" pitchFamily="50" charset="-128"/>
                <a:ea typeface="メイリオ" panose="020B0604030504040204" pitchFamily="50" charset="-128"/>
              </a:rPr>
              <a:t>and software</a:t>
            </a:r>
            <a:endParaRPr lang="en-US" altLang="ja-JP" sz="1400"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1F7DADAB-D1A2-4DFC-BA80-10EC85B57D20}"/>
              </a:ext>
            </a:extLst>
          </p:cNvPr>
          <p:cNvSpPr txBox="1">
            <a:spLocks/>
          </p:cNvSpPr>
          <p:nvPr/>
        </p:nvSpPr>
        <p:spPr bwMode="auto">
          <a:xfrm>
            <a:off x="848544" y="3297321"/>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Amazon </a:t>
            </a:r>
            <a:r>
              <a:rPr lang="en-US" altLang="ja-JP" sz="2000" b="1" kern="0" dirty="0" err="1">
                <a:solidFill>
                  <a:schemeClr val="bg1"/>
                </a:solidFill>
                <a:latin typeface="メイリオ" panose="020B0604030504040204" pitchFamily="50" charset="-128"/>
                <a:ea typeface="メイリオ" panose="020B0604030504040204" pitchFamily="50" charset="-128"/>
              </a:rPr>
              <a:t>FSx</a:t>
            </a:r>
            <a:br>
              <a:rPr lang="en-US" altLang="ja-JP" sz="2000" b="1" kern="0" dirty="0">
                <a:solidFill>
                  <a:schemeClr val="bg1"/>
                </a:solidFill>
                <a:latin typeface="メイリオ" panose="020B0604030504040204" pitchFamily="50" charset="-128"/>
                <a:ea typeface="メイリオ" panose="020B0604030504040204" pitchFamily="50" charset="-128"/>
              </a:rPr>
            </a:br>
            <a:r>
              <a:rPr lang="en-US" altLang="ja-JP" sz="2000" b="1" kern="0" dirty="0">
                <a:solidFill>
                  <a:schemeClr val="bg1"/>
                </a:solidFill>
                <a:latin typeface="メイリオ" panose="020B0604030504040204" pitchFamily="50" charset="-128"/>
                <a:ea typeface="メイリオ" panose="020B0604030504040204" pitchFamily="50" charset="-128"/>
              </a:rPr>
              <a:t> For Windows File</a:t>
            </a:r>
            <a:br>
              <a:rPr lang="en-US" altLang="ja-JP" sz="2000" b="1" kern="0" dirty="0">
                <a:solidFill>
                  <a:schemeClr val="bg1"/>
                </a:solidFill>
                <a:latin typeface="メイリオ" panose="020B0604030504040204" pitchFamily="50" charset="-128"/>
                <a:ea typeface="メイリオ" panose="020B0604030504040204" pitchFamily="50" charset="-128"/>
              </a:rPr>
            </a:br>
            <a:r>
              <a:rPr lang="en-US" altLang="ja-JP" sz="2000" b="1" kern="0" dirty="0">
                <a:solidFill>
                  <a:schemeClr val="bg1"/>
                </a:solidFill>
                <a:latin typeface="メイリオ" panose="020B0604030504040204" pitchFamily="50" charset="-128"/>
                <a:ea typeface="メイリオ" panose="020B0604030504040204" pitchFamily="50" charset="-128"/>
              </a:rPr>
              <a:t> Server</a:t>
            </a:r>
          </a:p>
        </p:txBody>
      </p:sp>
      <p:sp>
        <p:nvSpPr>
          <p:cNvPr id="11" name="コンテンツ プレースホルダー 2">
            <a:extLst>
              <a:ext uri="{FF2B5EF4-FFF2-40B4-BE49-F238E27FC236}">
                <a16:creationId xmlns:a16="http://schemas.microsoft.com/office/drawing/2014/main" id="{73852B5F-62F3-4DB5-B332-BE2476EBC390}"/>
              </a:ext>
            </a:extLst>
          </p:cNvPr>
          <p:cNvSpPr txBox="1">
            <a:spLocks/>
          </p:cNvSpPr>
          <p:nvPr/>
        </p:nvSpPr>
        <p:spPr bwMode="auto">
          <a:xfrm>
            <a:off x="3440832" y="458615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Distributed fast storage that is compatible with open source </a:t>
            </a:r>
            <a:r>
              <a:rPr lang="en-US" altLang="ja-JP" sz="1400" dirty="0" err="1">
                <a:latin typeface="メイリオ" panose="020B0604030504040204" pitchFamily="50" charset="-128"/>
                <a:ea typeface="メイリオ" panose="020B0604030504040204" pitchFamily="50" charset="-128"/>
              </a:rPr>
              <a:t>Lustre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which is distributed file storage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Processing storage for temporary storage for fast computing data layers such as machine learning</a:t>
            </a:r>
            <a:endParaRPr lang="en-US" altLang="ja-JP" sz="1400"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C747E159-3D5A-42A8-86CD-5147B7BCE5CF}"/>
              </a:ext>
            </a:extLst>
          </p:cNvPr>
          <p:cNvSpPr txBox="1">
            <a:spLocks/>
          </p:cNvSpPr>
          <p:nvPr/>
        </p:nvSpPr>
        <p:spPr bwMode="auto">
          <a:xfrm>
            <a:off x="848544" y="458615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Amazon </a:t>
            </a:r>
            <a:r>
              <a:rPr lang="en-US" altLang="ja-JP" sz="2000" b="1" kern="0" dirty="0" err="1">
                <a:solidFill>
                  <a:schemeClr val="bg1"/>
                </a:solidFill>
                <a:latin typeface="メイリオ" panose="020B0604030504040204" pitchFamily="50" charset="-128"/>
                <a:ea typeface="メイリオ" panose="020B0604030504040204" pitchFamily="50" charset="-128"/>
              </a:rPr>
              <a:t>FSx</a:t>
            </a:r>
            <a:br>
              <a:rPr lang="en-US" altLang="ja-JP" sz="2000" b="1" kern="0" dirty="0">
                <a:solidFill>
                  <a:schemeClr val="bg1"/>
                </a:solidFill>
                <a:latin typeface="メイリオ" panose="020B0604030504040204" pitchFamily="50" charset="-128"/>
                <a:ea typeface="メイリオ" panose="020B0604030504040204" pitchFamily="50" charset="-128"/>
              </a:rPr>
            </a:br>
            <a:r>
              <a:rPr lang="en-US" altLang="ja-JP" sz="2000" b="1" kern="0" dirty="0" err="1">
                <a:solidFill>
                  <a:schemeClr val="bg1"/>
                </a:solidFill>
                <a:latin typeface="メイリオ" panose="020B0604030504040204" pitchFamily="50" charset="-128"/>
                <a:ea typeface="メイリオ" panose="020B0604030504040204" pitchFamily="50" charset="-128"/>
              </a:rPr>
              <a:t> </a:t>
            </a:r>
            <a:r>
              <a:rPr lang="en-US" altLang="ja-JP" sz="2000" b="1" kern="0" dirty="0">
                <a:solidFill>
                  <a:schemeClr val="bg1"/>
                </a:solidFill>
                <a:latin typeface="メイリオ" panose="020B0604030504040204" pitchFamily="50" charset="-128"/>
                <a:ea typeface="メイリオ" panose="020B0604030504040204" pitchFamily="50" charset="-128"/>
              </a:rPr>
              <a:t>For </a:t>
            </a:r>
            <a:r>
              <a:rPr lang="en-US" altLang="ja-JP" sz="2000" b="1" kern="0" dirty="0" err="1">
                <a:solidFill>
                  <a:schemeClr val="bg1"/>
                </a:solidFill>
                <a:latin typeface="メイリオ" panose="020B0604030504040204" pitchFamily="50" charset="-128"/>
                <a:ea typeface="メイリオ" panose="020B0604030504040204" pitchFamily="50" charset="-128"/>
              </a:rPr>
              <a:t>Lustre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0268925"/>
      </p:ext>
    </p:extLst>
  </p:cSld>
  <p:clrMapOvr>
    <a:masterClrMapping/>
  </p:clrMapOvr>
  <mc:AlternateContent xmlns:mc="http://schemas.openxmlformats.org/markup-compatibility/2006" xmlns:p14="http://schemas.microsoft.com/office/powerpoint/2010/main">
    <mc:Choice Requires="p14">
      <p:transition spd="slow" p14:dur="2000" advTm="93745"/>
    </mc:Choice>
    <mc:Fallback xmlns="">
      <p:transition spd="slow" advTm="93745"/>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[Q] </a:t>
            </a:r>
            <a:r>
              <a:rPr lang="ja-JP" altLang="en-US" sz="3000" dirty="0">
                <a:latin typeface="メイリオ" panose="020B0604030504040204" pitchFamily="50" charset="-128"/>
                <a:ea typeface="メイリオ" panose="020B0604030504040204" pitchFamily="50" charset="-128"/>
              </a:rPr>
              <a:t>Select Amazon </a:t>
            </a:r>
            <a:r>
              <a:rPr lang="en-US" altLang="ja-JP" sz="3000" dirty="0" err="1">
                <a:latin typeface="メイリオ" panose="020B0604030504040204" pitchFamily="50" charset="-128"/>
                <a:ea typeface="メイリオ" panose="020B0604030504040204" pitchFamily="50" charset="-128"/>
              </a:rPr>
              <a:t>FSx </a:t>
            </a:r>
            <a:r>
              <a:rPr lang="en-US" altLang="ja-JP" sz="3000" dirty="0">
                <a:latin typeface="メイリオ" panose="020B0604030504040204" pitchFamily="50" charset="-128"/>
                <a:ea typeface="メイリオ" panose="020B0604030504040204" pitchFamily="50" charset="-128"/>
              </a:rPr>
              <a:t>for Windows</a:t>
            </a: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385542"/>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Bank is 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on </a:t>
            </a:r>
            <a:r>
              <a:rPr lang="en-US" altLang="ja-JP" dirty="0">
                <a:latin typeface="メイリオ" panose="020B0604030504040204" pitchFamily="50" charset="-128"/>
                <a:ea typeface="メイリオ" panose="020B0604030504040204" pitchFamily="50" charset="-128"/>
              </a:rPr>
              <a:t>AWS using Microsoft</a:t>
            </a:r>
            <a:r>
              <a:rPr lang="ja-JP" altLang="en-US" dirty="0">
                <a:latin typeface="メイリオ" panose="020B0604030504040204" pitchFamily="50" charset="-128"/>
                <a:ea typeface="メイリオ" panose="020B0604030504040204" pitchFamily="50" charset="-128"/>
              </a:rPr>
              <a:t>'s distributed file system. As a solution architect, you need to choose the best storage that fits this distributed file system.</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services is best </a:t>
            </a:r>
            <a:r>
              <a:rPr lang="en-US" altLang="ja-JP" dirty="0">
                <a:latin typeface="メイリオ" panose="020B0604030504040204" pitchFamily="50" charset="-128"/>
                <a:ea typeface="メイリオ" panose="020B0604030504040204" pitchFamily="50" charset="-128"/>
              </a:rPr>
              <a:t>for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this application</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FSx </a:t>
            </a:r>
            <a:r>
              <a:rPr lang="en-US" altLang="ja-JP" dirty="0">
                <a:latin typeface="メイリオ" panose="020B0604030504040204" pitchFamily="50" charset="-128"/>
                <a:ea typeface="メイリオ" panose="020B0604030504040204" pitchFamily="50" charset="-128"/>
              </a:rPr>
              <a:t>for Windows File Server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FSx </a:t>
            </a:r>
            <a:r>
              <a:rPr lang="en-US" altLang="ja-JP" dirty="0">
                <a:latin typeface="メイリオ" panose="020B0604030504040204" pitchFamily="50" charset="-128"/>
                <a:ea typeface="メイリオ" panose="020B0604030504040204" pitchFamily="50" charset="-128"/>
              </a:rPr>
              <a:t>for </a:t>
            </a:r>
            <a:r>
              <a:rPr lang="en-US" altLang="ja-JP" dirty="0" err="1">
                <a:latin typeface="メイリオ" panose="020B0604030504040204" pitchFamily="50" charset="-128"/>
                <a:ea typeface="メイリオ" panose="020B0604030504040204" pitchFamily="50" charset="-128"/>
              </a:rPr>
              <a:t>Lustre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EFS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Managed Microsoft AD</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71976505"/>
      </p:ext>
    </p:extLst>
  </p:cSld>
  <p:clrMapOvr>
    <a:masterClrMapping/>
  </p:clrMapOvr>
  <mc:AlternateContent xmlns:mc="http://schemas.openxmlformats.org/markup-compatibility/2006" xmlns:p14="http://schemas.microsoft.com/office/powerpoint/2010/main">
    <mc:Choice Requires="p14">
      <p:transition spd="slow" p14:dur="2000" advTm="12664"/>
    </mc:Choice>
    <mc:Fallback xmlns="">
      <p:transition spd="slow" advTm="12664"/>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Amazon </a:t>
            </a:r>
            <a:r>
              <a:rPr lang="en-US" altLang="ja-JP" sz="3000" dirty="0" err="1">
                <a:latin typeface="メイリオ" panose="020B0604030504040204" pitchFamily="50" charset="-128"/>
                <a:ea typeface="メイリオ" panose="020B0604030504040204" pitchFamily="50" charset="-128"/>
              </a:rPr>
              <a:t>FSx </a:t>
            </a:r>
            <a:r>
              <a:rPr lang="en-US" altLang="ja-JP" sz="3000" dirty="0">
                <a:latin typeface="メイリオ" panose="020B0604030504040204" pitchFamily="50" charset="-128"/>
                <a:ea typeface="メイリオ" panose="020B0604030504040204" pitchFamily="50" charset="-128"/>
              </a:rPr>
              <a:t>For Windows File Server</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Storage used if you want to use </a:t>
            </a:r>
            <a:r>
              <a:rPr lang="en-US" altLang="ja-JP" sz="2400" dirty="0">
                <a:solidFill>
                  <a:srgbClr val="002060"/>
                </a:solidFill>
                <a:latin typeface="メイリオ" panose="020B0604030504040204" pitchFamily="50" charset="-128"/>
                <a:ea typeface="メイリオ" panose="020B0604030504040204" pitchFamily="50" charset="-128"/>
              </a:rPr>
              <a:t>Windows File Server </a:t>
            </a:r>
            <a:r>
              <a:rPr lang="ja-JP" altLang="en-US" sz="2400" dirty="0">
                <a:solidFill>
                  <a:srgbClr val="002060"/>
                </a:solidFill>
                <a:latin typeface="メイリオ" panose="020B0604030504040204" pitchFamily="50" charset="-128"/>
                <a:ea typeface="メイリオ" panose="020B0604030504040204" pitchFamily="50" charset="-128"/>
              </a:rPr>
              <a:t>on </a:t>
            </a:r>
            <a:r>
              <a:rPr lang="en-US" altLang="ja-JP" sz="2400" dirty="0">
                <a:solidFill>
                  <a:srgbClr val="002060"/>
                </a:solidFill>
                <a:latin typeface="メイリオ" panose="020B0604030504040204" pitchFamily="50" charset="-128"/>
                <a:ea typeface="メイリオ" panose="020B0604030504040204" pitchFamily="50" charset="-128"/>
              </a:rPr>
              <a:t>AWS Cloud</a:t>
            </a:r>
          </a:p>
        </p:txBody>
      </p:sp>
      <p:sp>
        <p:nvSpPr>
          <p:cNvPr id="8" name="コンテンツ プレースホルダー 2">
            <a:extLst>
              <a:ext uri="{FF2B5EF4-FFF2-40B4-BE49-F238E27FC236}">
                <a16:creationId xmlns:a16="http://schemas.microsoft.com/office/drawing/2014/main" id="{FB781A0D-1B9D-454F-9AF7-27FC2CDC565C}"/>
              </a:ext>
            </a:extLst>
          </p:cNvPr>
          <p:cNvSpPr txBox="1">
            <a:spLocks/>
          </p:cNvSpPr>
          <p:nvPr/>
        </p:nvSpPr>
        <p:spPr>
          <a:xfrm>
            <a:off x="5169024" y="2614659"/>
            <a:ext cx="4039852" cy="2952328"/>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Access via </a:t>
            </a:r>
            <a:r>
              <a:rPr lang="en-US" altLang="ja-JP" sz="1400" dirty="0">
                <a:latin typeface="メイリオ" panose="020B0604030504040204" pitchFamily="50" charset="-128"/>
                <a:ea typeface="メイリオ" panose="020B0604030504040204" pitchFamily="50" charset="-128"/>
              </a:rPr>
              <a:t>ENI</a:t>
            </a: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Control in </a:t>
            </a:r>
            <a:r>
              <a:rPr lang="en-US" altLang="ja-JP" sz="1400" dirty="0">
                <a:latin typeface="メイリオ" panose="020B0604030504040204" pitchFamily="50" charset="-128"/>
                <a:ea typeface="メイリオ" panose="020B0604030504040204" pitchFamily="50" charset="-128"/>
              </a:rPr>
              <a:t>VPC </a:t>
            </a:r>
            <a:r>
              <a:rPr lang="ja-JP" altLang="en-US" sz="1400" dirty="0">
                <a:latin typeface="メイリオ" panose="020B0604030504040204" pitchFamily="50" charset="-128"/>
                <a:ea typeface="メイリオ" panose="020B0604030504040204" pitchFamily="50" charset="-128"/>
              </a:rPr>
              <a:t>security groups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Specify and configure a single subnet of a single </a:t>
            </a:r>
            <a:r>
              <a:rPr lang="en-US" altLang="ja-JP" sz="1400" dirty="0">
                <a:latin typeface="メイリオ" panose="020B0604030504040204" pitchFamily="50" charset="-128"/>
                <a:ea typeface="メイリオ" panose="020B0604030504040204" pitchFamily="50" charset="-128"/>
              </a:rPr>
              <a:t>AZ.</a:t>
            </a:r>
          </a:p>
          <a:p>
            <a:pPr marL="285750" indent="-285750">
              <a:buFont typeface="Wingdings" panose="05000000000000000000" pitchFamily="2" charset="2"/>
              <a:buChar char="n"/>
            </a:pPr>
            <a:r>
              <a:rPr lang="en-US" altLang="ja-JP" sz="1400" dirty="0">
                <a:latin typeface="メイリオ" panose="020B0604030504040204" pitchFamily="50" charset="-128"/>
                <a:ea typeface="メイリオ" panose="020B0604030504040204" pitchFamily="50" charset="-128"/>
              </a:rPr>
              <a:t>It c</a:t>
            </a:r>
            <a:r>
              <a:rPr lang="ja-JP" altLang="en-US" sz="1400" dirty="0">
                <a:latin typeface="メイリオ" panose="020B0604030504040204" pitchFamily="50" charset="-128"/>
                <a:ea typeface="メイリオ" panose="020B0604030504040204" pitchFamily="50" charset="-128"/>
              </a:rPr>
              <a:t>an be shared across multiple instances or accessed from instances in other </a:t>
            </a:r>
            <a:r>
              <a:rPr lang="en-US" altLang="ja-JP" sz="1400" dirty="0">
                <a:latin typeface="メイリオ" panose="020B0604030504040204" pitchFamily="50" charset="-128"/>
                <a:ea typeface="メイリオ" panose="020B0604030504040204" pitchFamily="50" charset="-128"/>
              </a:rPr>
              <a:t>AZs</a:t>
            </a:r>
          </a:p>
          <a:p>
            <a:pPr marL="285750" indent="-285750">
              <a:buFont typeface="Wingdings" panose="05000000000000000000" pitchFamily="2" charset="2"/>
              <a:buChar char="n"/>
            </a:pPr>
            <a:r>
              <a:rPr lang="en-US" altLang="ja-JP" sz="1400" dirty="0">
                <a:latin typeface="メイリオ" panose="020B0604030504040204" pitchFamily="50" charset="-128"/>
                <a:ea typeface="メイリオ" panose="020B0604030504040204" pitchFamily="50" charset="-128"/>
              </a:rPr>
              <a:t>It can be configured in multi-AZ.</a:t>
            </a:r>
          </a:p>
        </p:txBody>
      </p:sp>
      <p:sp>
        <p:nvSpPr>
          <p:cNvPr id="9" name="コンテンツ プレースホルダー 2">
            <a:extLst>
              <a:ext uri="{FF2B5EF4-FFF2-40B4-BE49-F238E27FC236}">
                <a16:creationId xmlns:a16="http://schemas.microsoft.com/office/drawing/2014/main" id="{A350994F-AB1C-40E9-9A22-FBC62E5EB6B7}"/>
              </a:ext>
            </a:extLst>
          </p:cNvPr>
          <p:cNvSpPr txBox="1">
            <a:spLocks/>
          </p:cNvSpPr>
          <p:nvPr/>
        </p:nvSpPr>
        <p:spPr>
          <a:xfrm>
            <a:off x="848544" y="2614659"/>
            <a:ext cx="4039852" cy="2952328"/>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n"/>
            </a:pPr>
            <a:r>
              <a:rPr lang="en-US" altLang="ja-JP" sz="1400" dirty="0">
                <a:latin typeface="メイリオ" panose="020B0604030504040204" pitchFamily="50" charset="-128"/>
                <a:ea typeface="メイリオ" panose="020B0604030504040204" pitchFamily="50" charset="-128"/>
              </a:rPr>
              <a:t>Can migrate Windows File Server to AWS</a:t>
            </a:r>
          </a:p>
          <a:p>
            <a:pPr marL="285750" indent="-285750">
              <a:buFont typeface="Wingdings" panose="05000000000000000000" pitchFamily="2" charset="2"/>
              <a:buChar char="n"/>
            </a:pPr>
            <a:r>
              <a:rPr lang="ja-JP" altLang="en-US" sz="1400" b="0" i="0" dirty="0">
                <a:solidFill>
                  <a:srgbClr val="232F3E"/>
                </a:solidFill>
                <a:effectLst/>
                <a:latin typeface="メイリオ" panose="020B0604030504040204" pitchFamily="50" charset="-128"/>
                <a:ea typeface="メイリオ" panose="020B0604030504040204" pitchFamily="50" charset="-128"/>
              </a:rPr>
              <a:t>Extensive management features such as </a:t>
            </a:r>
            <a:r>
              <a:rPr lang="en-US" altLang="ja-JP" sz="1400" b="0" i="0" dirty="0">
                <a:solidFill>
                  <a:srgbClr val="232F3E"/>
                </a:solidFill>
                <a:effectLst/>
                <a:latin typeface="メイリオ" panose="020B0604030504040204" pitchFamily="50" charset="-128"/>
                <a:ea typeface="メイリオ" panose="020B0604030504040204" pitchFamily="50" charset="-128"/>
              </a:rPr>
              <a:t>Active Directory (AD) </a:t>
            </a:r>
            <a:r>
              <a:rPr lang="ja-JP" altLang="en-US" sz="1400" b="0" i="0" dirty="0">
                <a:solidFill>
                  <a:srgbClr val="232F3E"/>
                </a:solidFill>
                <a:effectLst/>
                <a:latin typeface="メイリオ" panose="020B0604030504040204" pitchFamily="50" charset="-128"/>
                <a:ea typeface="メイリオ" panose="020B0604030504040204" pitchFamily="50" charset="-128"/>
              </a:rPr>
              <a:t>integration</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en-US" altLang="ja-JP" sz="1400" b="0" i="0" dirty="0">
                <a:solidFill>
                  <a:srgbClr val="333333"/>
                </a:solidFill>
                <a:effectLst/>
                <a:latin typeface="メイリオ" panose="020B0604030504040204" pitchFamily="50" charset="-128"/>
                <a:ea typeface="メイリオ" panose="020B0604030504040204" pitchFamily="50" charset="-128"/>
              </a:rPr>
              <a:t>SMB </a:t>
            </a:r>
            <a:r>
              <a:rPr lang="ja-JP" altLang="en-US" sz="1400" b="0" i="0" dirty="0">
                <a:solidFill>
                  <a:srgbClr val="333333"/>
                </a:solidFill>
                <a:effectLst/>
                <a:latin typeface="メイリオ" panose="020B0604030504040204" pitchFamily="50" charset="-128"/>
                <a:ea typeface="メイリオ" panose="020B0604030504040204" pitchFamily="50" charset="-128"/>
              </a:rPr>
              <a:t>protocol enables a </a:t>
            </a:r>
            <a:r>
              <a:rPr lang="ja-JP" altLang="en-US" sz="1400" dirty="0">
                <a:solidFill>
                  <a:srgbClr val="333333"/>
                </a:solidFill>
                <a:latin typeface="メイリオ" panose="020B0604030504040204" pitchFamily="50" charset="-128"/>
                <a:ea typeface="メイリオ" panose="020B0604030504040204" pitchFamily="50" charset="-128"/>
              </a:rPr>
              <a:t>wide range of </a:t>
            </a:r>
            <a:r>
              <a:rPr lang="ja-JP" altLang="en-US" sz="1400" b="0" i="0" dirty="0">
                <a:solidFill>
                  <a:srgbClr val="333333"/>
                </a:solidFill>
                <a:effectLst/>
                <a:latin typeface="メイリオ" panose="020B0604030504040204" pitchFamily="50" charset="-128"/>
                <a:ea typeface="メイリオ" panose="020B0604030504040204" pitchFamily="50" charset="-128"/>
              </a:rPr>
              <a:t>connectivity</a:t>
            </a:r>
            <a:r>
              <a:rPr lang="ja-JP" altLang="en-US" sz="1400" dirty="0">
                <a:solidFill>
                  <a:srgbClr val="333333"/>
                </a:solidFill>
                <a:latin typeface="メイリオ" panose="020B0604030504040204" pitchFamily="50" charset="-128"/>
                <a:ea typeface="メイリオ" panose="020B0604030504040204" pitchFamily="50" charset="-128"/>
              </a:rPr>
              <a:t>, including </a:t>
            </a:r>
            <a:r>
              <a:rPr lang="en-US" altLang="ja-JP" sz="1400" b="0" i="0" dirty="0">
                <a:solidFill>
                  <a:srgbClr val="333333"/>
                </a:solidFill>
                <a:effectLst/>
                <a:latin typeface="メイリオ" panose="020B0604030504040204" pitchFamily="50" charset="-128"/>
                <a:ea typeface="メイリオ" panose="020B0604030504040204" pitchFamily="50" charset="-128"/>
              </a:rPr>
              <a:t>Amazon EC2</a:t>
            </a:r>
            <a:r>
              <a:rPr lang="ja-JP" altLang="en-US" sz="1400" b="0" i="0" dirty="0">
                <a:solidFill>
                  <a:srgbClr val="333333"/>
                </a:solidFill>
                <a:effectLst/>
                <a:latin typeface="メイリオ" panose="020B0604030504040204" pitchFamily="50" charset="-128"/>
                <a:ea typeface="メイリオ" panose="020B0604030504040204" pitchFamily="50" charset="-128"/>
              </a:rPr>
              <a:t>, </a:t>
            </a:r>
            <a:r>
              <a:rPr lang="en-US" altLang="ja-JP" sz="1400" b="0" i="0" dirty="0">
                <a:solidFill>
                  <a:srgbClr val="333333"/>
                </a:solidFill>
                <a:effectLst/>
                <a:latin typeface="メイリオ" panose="020B0604030504040204" pitchFamily="50" charset="-128"/>
                <a:ea typeface="メイリオ" panose="020B0604030504040204" pitchFamily="50" charset="-128"/>
              </a:rPr>
              <a:t>VMware Cloud on AWS</a:t>
            </a:r>
            <a:r>
              <a:rPr lang="ja-JP" altLang="en-US" sz="1400" b="0" i="0" dirty="0">
                <a:solidFill>
                  <a:srgbClr val="333333"/>
                </a:solidFill>
                <a:effectLst/>
                <a:latin typeface="メイリオ" panose="020B0604030504040204" pitchFamily="50" charset="-128"/>
                <a:ea typeface="メイリオ" panose="020B0604030504040204" pitchFamily="50" charset="-128"/>
              </a:rPr>
              <a:t>, </a:t>
            </a:r>
            <a:r>
              <a:rPr lang="en-US" altLang="ja-JP" sz="1400" b="0" i="0" dirty="0">
                <a:solidFill>
                  <a:srgbClr val="333333"/>
                </a:solidFill>
                <a:effectLst/>
                <a:latin typeface="メイリオ" panose="020B0604030504040204" pitchFamily="50" charset="-128"/>
                <a:ea typeface="メイリオ" panose="020B0604030504040204" pitchFamily="50" charset="-128"/>
              </a:rPr>
              <a:t>Amazon </a:t>
            </a:r>
            <a:r>
              <a:rPr lang="en-US" altLang="ja-JP" sz="1400" b="0" i="0" dirty="0" err="1">
                <a:solidFill>
                  <a:srgbClr val="333333"/>
                </a:solidFill>
                <a:effectLst/>
                <a:latin typeface="メイリオ" panose="020B0604030504040204" pitchFamily="50" charset="-128"/>
                <a:ea typeface="メイリオ" panose="020B0604030504040204" pitchFamily="50" charset="-128"/>
              </a:rPr>
              <a:t>WorkSpaces</a:t>
            </a:r>
            <a:r>
              <a:rPr lang="ja-JP" altLang="en-US" sz="1400" b="0" i="0" dirty="0">
                <a:solidFill>
                  <a:srgbClr val="333333"/>
                </a:solidFill>
                <a:effectLst/>
                <a:latin typeface="メイリオ" panose="020B0604030504040204" pitchFamily="50" charset="-128"/>
                <a:ea typeface="メイリオ" panose="020B0604030504040204" pitchFamily="50" charset="-128"/>
              </a:rPr>
              <a:t>, and </a:t>
            </a:r>
            <a:r>
              <a:rPr lang="en-US" altLang="ja-JP" sz="1400" b="0" i="0" dirty="0">
                <a:solidFill>
                  <a:srgbClr val="333333"/>
                </a:solidFill>
                <a:effectLst/>
                <a:latin typeface="メイリオ" panose="020B0604030504040204" pitchFamily="50" charset="-128"/>
                <a:ea typeface="メイリオ" panose="020B0604030504040204" pitchFamily="50" charset="-128"/>
              </a:rPr>
              <a:t>Amazon </a:t>
            </a:r>
            <a:r>
              <a:rPr lang="en-US" altLang="ja-JP" sz="1400" b="0" i="0" dirty="0" err="1">
                <a:solidFill>
                  <a:srgbClr val="333333"/>
                </a:solidFill>
                <a:effectLst/>
                <a:latin typeface="メイリオ" panose="020B0604030504040204" pitchFamily="50" charset="-128"/>
                <a:ea typeface="メイリオ" panose="020B0604030504040204" pitchFamily="50" charset="-128"/>
              </a:rPr>
              <a:t>AppStream </a:t>
            </a:r>
            <a:r>
              <a:rPr lang="en-US" altLang="ja-JP" sz="1400" b="0" i="0" dirty="0">
                <a:solidFill>
                  <a:srgbClr val="333333"/>
                </a:solidFill>
                <a:effectLst/>
                <a:latin typeface="メイリオ" panose="020B0604030504040204" pitchFamily="50" charset="-128"/>
                <a:ea typeface="メイリオ" panose="020B0604030504040204" pitchFamily="50" charset="-128"/>
              </a:rPr>
              <a:t>2.0 </a:t>
            </a:r>
            <a:r>
              <a:rPr lang="ja-JP" altLang="en-US" sz="1400" b="0" i="0" dirty="0">
                <a:solidFill>
                  <a:srgbClr val="333333"/>
                </a:solidFill>
                <a:effectLst/>
                <a:latin typeface="メイリオ" panose="020B0604030504040204" pitchFamily="50" charset="-128"/>
                <a:ea typeface="メイリオ" panose="020B0604030504040204" pitchFamily="50" charset="-128"/>
              </a:rPr>
              <a:t>instances</a:t>
            </a:r>
            <a:endParaRPr lang="en-US" altLang="ja-JP" sz="1400" b="0" i="0" dirty="0">
              <a:solidFill>
                <a:srgbClr val="333333"/>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b="0" i="0" dirty="0">
                <a:solidFill>
                  <a:srgbClr val="333333"/>
                </a:solidFill>
                <a:effectLst/>
                <a:latin typeface="メイリオ" panose="020B0604030504040204" pitchFamily="50" charset="-128"/>
                <a:ea typeface="メイリオ" panose="020B0604030504040204" pitchFamily="50" charset="-128"/>
              </a:rPr>
              <a:t>Accessible from up to thousands of computing instances</a:t>
            </a:r>
            <a:endParaRPr lang="en-US" altLang="ja-JP" sz="1400"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A3622130-8DBC-42E8-A6F0-2C410562FA8E}"/>
              </a:ext>
            </a:extLst>
          </p:cNvPr>
          <p:cNvSpPr txBox="1">
            <a:spLocks/>
          </p:cNvSpPr>
          <p:nvPr/>
        </p:nvSpPr>
        <p:spPr bwMode="auto">
          <a:xfrm>
            <a:off x="848544" y="2038595"/>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Features and Use Cases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14566276-7EC4-4932-90FF-7C1628A2D65D}"/>
              </a:ext>
            </a:extLst>
          </p:cNvPr>
          <p:cNvSpPr txBox="1">
            <a:spLocks/>
          </p:cNvSpPr>
          <p:nvPr/>
        </p:nvSpPr>
        <p:spPr bwMode="auto">
          <a:xfrm>
            <a:off x="5170739" y="2038595"/>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Architectural Configuration</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39653962"/>
      </p:ext>
    </p:extLst>
  </p:cSld>
  <p:clrMapOvr>
    <a:masterClrMapping/>
  </p:clrMapOvr>
  <mc:AlternateContent xmlns:mc="http://schemas.openxmlformats.org/markup-compatibility/2006" xmlns:p14="http://schemas.microsoft.com/office/powerpoint/2010/main">
    <mc:Choice Requires="p14">
      <p:transition spd="slow" p14:dur="2000" advTm="54020"/>
    </mc:Choice>
    <mc:Fallback xmlns="">
      <p:transition spd="slow" advTm="54020"/>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[Q] </a:t>
            </a:r>
            <a:r>
              <a:rPr lang="ja-JP" altLang="en-US" sz="3000" dirty="0">
                <a:latin typeface="メイリオ" panose="020B0604030504040204" pitchFamily="50" charset="-128"/>
                <a:ea typeface="メイリオ" panose="020B0604030504040204" pitchFamily="50" charset="-128"/>
              </a:rPr>
              <a:t>Select </a:t>
            </a:r>
            <a:r>
              <a:rPr lang="en-US" altLang="ja-JP" sz="3000" dirty="0">
                <a:latin typeface="メイリオ" panose="020B0604030504040204" pitchFamily="50" charset="-128"/>
                <a:ea typeface="メイリオ" panose="020B0604030504040204" pitchFamily="50" charset="-128"/>
              </a:rPr>
              <a:t>Amazon FSX for </a:t>
            </a:r>
            <a:r>
              <a:rPr lang="en-US" altLang="ja-JP" sz="3000" dirty="0" err="1">
                <a:latin typeface="メイリオ" panose="020B0604030504040204" pitchFamily="50" charset="-128"/>
                <a:ea typeface="メイリオ" panose="020B0604030504040204" pitchFamily="50" charset="-128"/>
              </a:rPr>
              <a:t>Lustre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37042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leading aviation company is building a simulation system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for engine development. This is a high-performance workflow used to simulate engine performance and failure prediction. During analysis, "hot data" needs to be processed and stored quickly in a parallel and distributed fashion. The "cold data" must be kept for reference, so that it can be quickly accessed for reading and updating at low cost.</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storage for conducting such advanced simulations.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EMR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EFS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FSx </a:t>
            </a:r>
            <a:r>
              <a:rPr lang="en-US" altLang="ja-JP" dirty="0">
                <a:latin typeface="メイリオ" panose="020B0604030504040204" pitchFamily="50" charset="-128"/>
                <a:ea typeface="メイリオ" panose="020B0604030504040204" pitchFamily="50" charset="-128"/>
              </a:rPr>
              <a:t>for </a:t>
            </a:r>
            <a:r>
              <a:rPr lang="en-US" altLang="ja-JP" dirty="0" err="1">
                <a:latin typeface="メイリオ" panose="020B0604030504040204" pitchFamily="50" charset="-128"/>
                <a:ea typeface="メイリオ" panose="020B0604030504040204" pitchFamily="50" charset="-128"/>
              </a:rPr>
              <a:t>Lustre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FSx </a:t>
            </a:r>
            <a:r>
              <a:rPr lang="en-US" altLang="ja-JP" dirty="0">
                <a:latin typeface="メイリオ" panose="020B0604030504040204" pitchFamily="50" charset="-128"/>
                <a:ea typeface="メイリオ" panose="020B0604030504040204" pitchFamily="50" charset="-128"/>
              </a:rPr>
              <a:t>for Windows File Server</a:t>
            </a:r>
          </a:p>
          <a:p>
            <a:pPr>
              <a:lnSpc>
                <a:spcPct val="150000"/>
              </a:lnSpc>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58458442"/>
      </p:ext>
    </p:extLst>
  </p:cSld>
  <p:clrMapOvr>
    <a:masterClrMapping/>
  </p:clrMapOvr>
  <mc:AlternateContent xmlns:mc="http://schemas.openxmlformats.org/markup-compatibility/2006" xmlns:p14="http://schemas.microsoft.com/office/powerpoint/2010/main">
    <mc:Choice Requires="p14">
      <p:transition spd="slow" p14:dur="2000" advTm="18727"/>
    </mc:Choice>
    <mc:Fallback xmlns="">
      <p:transition spd="slow" advTm="18727"/>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Amazon </a:t>
            </a:r>
            <a:r>
              <a:rPr lang="en-US" altLang="ja-JP" sz="3000" dirty="0" err="1">
                <a:latin typeface="メイリオ" panose="020B0604030504040204" pitchFamily="50" charset="-128"/>
                <a:ea typeface="メイリオ" panose="020B0604030504040204" pitchFamily="50" charset="-128"/>
              </a:rPr>
              <a:t>FSx </a:t>
            </a:r>
            <a:r>
              <a:rPr lang="en-US" altLang="ja-JP" sz="3000" dirty="0">
                <a:latin typeface="メイリオ" panose="020B0604030504040204" pitchFamily="50" charset="-128"/>
                <a:ea typeface="メイリオ" panose="020B0604030504040204" pitchFamily="50" charset="-128"/>
              </a:rPr>
              <a:t>For </a:t>
            </a:r>
            <a:r>
              <a:rPr lang="en-US" altLang="ja-JP" sz="3000" dirty="0" err="1">
                <a:latin typeface="メイリオ" panose="020B0604030504040204" pitchFamily="50" charset="-128"/>
                <a:ea typeface="メイリオ" panose="020B0604030504040204" pitchFamily="50" charset="-128"/>
              </a:rPr>
              <a:t>Lustre</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9434346"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Provides ultra-high performance storage dedicated to distributed and parallel processing for fast computing process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C99CC81E-FD1C-4133-93DC-02C03E730546}"/>
              </a:ext>
            </a:extLst>
          </p:cNvPr>
          <p:cNvSpPr txBox="1">
            <a:spLocks/>
          </p:cNvSpPr>
          <p:nvPr/>
        </p:nvSpPr>
        <p:spPr>
          <a:xfrm>
            <a:off x="5089612" y="2271848"/>
            <a:ext cx="4039852" cy="2599890"/>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Access via ENI/endpoint</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Controlled by security groups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Create a single subnet in a single </a:t>
            </a:r>
            <a:r>
              <a:rPr lang="en-US" altLang="ja-JP" sz="1400" dirty="0">
                <a:latin typeface="メイリオ" panose="020B0604030504040204" pitchFamily="50" charset="-128"/>
                <a:ea typeface="メイリオ" panose="020B0604030504040204" pitchFamily="50" charset="-128"/>
              </a:rPr>
              <a:t>AZ.</a:t>
            </a: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Processing hot data in a parallel distributed manner</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Easily store cold data in </a:t>
            </a:r>
            <a:r>
              <a:rPr lang="en-US" altLang="ja-JP" sz="1400" dirty="0">
                <a:latin typeface="メイリオ" panose="020B0604030504040204" pitchFamily="50" charset="-128"/>
                <a:ea typeface="メイリオ" panose="020B0604030504040204" pitchFamily="50" charset="-128"/>
              </a:rPr>
              <a:t>Amazon S3</a:t>
            </a:r>
            <a:r>
              <a:rPr lang="ja-JP" altLang="en-US" sz="1400" dirty="0">
                <a:latin typeface="メイリオ" panose="020B0604030504040204" pitchFamily="50" charset="-128"/>
                <a:ea typeface="メイリオ" panose="020B0604030504040204" pitchFamily="50" charset="-128"/>
              </a:rPr>
              <a:t>; seamless integration with </a:t>
            </a:r>
            <a:r>
              <a:rPr lang="en-US" altLang="ja-JP" sz="1400" dirty="0">
                <a:latin typeface="メイリオ" panose="020B0604030504040204" pitchFamily="50" charset="-128"/>
                <a:ea typeface="メイリオ" panose="020B0604030504040204" pitchFamily="50" charset="-128"/>
              </a:rPr>
              <a:t>S3 for </a:t>
            </a:r>
            <a:r>
              <a:rPr lang="ja-JP" altLang="en-US" sz="1400" dirty="0">
                <a:latin typeface="メイリオ" panose="020B0604030504040204" pitchFamily="50" charset="-128"/>
                <a:ea typeface="メイリオ" panose="020B0604030504040204" pitchFamily="50" charset="-128"/>
              </a:rPr>
              <a:t>integration into data lake type big data processing and analysis solutions.</a:t>
            </a:r>
            <a:endParaRPr lang="en-US" altLang="ja-JP" sz="1400" dirty="0">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E10EF98E-CA28-4B91-A12F-D10E1AB1E031}"/>
              </a:ext>
            </a:extLst>
          </p:cNvPr>
          <p:cNvSpPr txBox="1">
            <a:spLocks/>
          </p:cNvSpPr>
          <p:nvPr/>
        </p:nvSpPr>
        <p:spPr>
          <a:xfrm>
            <a:off x="769132" y="2271848"/>
            <a:ext cx="4039852" cy="2599890"/>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Distributed file systems utilized by many supercomputers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You can use </a:t>
            </a:r>
            <a:r>
              <a:rPr lang="en-US" altLang="ja-JP" sz="1400" dirty="0" err="1">
                <a:latin typeface="メイリオ" panose="020B0604030504040204" pitchFamily="50" charset="-128"/>
                <a:ea typeface="メイリオ" panose="020B0604030504040204" pitchFamily="50" charset="-128"/>
              </a:rPr>
              <a:t>Lustre </a:t>
            </a:r>
            <a:r>
              <a:rPr lang="ja-JP" altLang="en-US" sz="1400" dirty="0">
                <a:latin typeface="メイリオ" panose="020B0604030504040204" pitchFamily="50" charset="-128"/>
                <a:ea typeface="メイリオ" panose="020B0604030504040204" pitchFamily="50" charset="-128"/>
              </a:rPr>
              <a:t>in a fully managed and secure manner.</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Optimal capacity </a:t>
            </a:r>
            <a:r>
              <a:rPr lang="en-US" altLang="ja-JP" sz="1400" dirty="0">
                <a:latin typeface="メイリオ" panose="020B0604030504040204" pitchFamily="50" charset="-128"/>
                <a:ea typeface="メイリオ" panose="020B0604030504040204" pitchFamily="50" charset="-128"/>
              </a:rPr>
              <a:t>3600GB</a:t>
            </a: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Throughput of up to several hundred GB/s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400" dirty="0">
                <a:latin typeface="メイリオ" panose="020B0604030504040204" pitchFamily="50" charset="-128"/>
                <a:ea typeface="メイリオ" panose="020B0604030504040204" pitchFamily="50" charset="-128"/>
              </a:rPr>
              <a:t>Scalable to millions of </a:t>
            </a:r>
            <a:r>
              <a:rPr lang="en-US" altLang="ja-JP" sz="1400" dirty="0">
                <a:latin typeface="メイリオ" panose="020B0604030504040204" pitchFamily="50" charset="-128"/>
                <a:ea typeface="メイリオ" panose="020B0604030504040204" pitchFamily="50" charset="-128"/>
              </a:rPr>
              <a:t>IOPS</a:t>
            </a:r>
          </a:p>
        </p:txBody>
      </p:sp>
      <p:pic>
        <p:nvPicPr>
          <p:cNvPr id="6" name="図 5" descr="容器 が含まれている画像&#10;&#10;自動的に生成された説明">
            <a:extLst>
              <a:ext uri="{FF2B5EF4-FFF2-40B4-BE49-F238E27FC236}">
                <a16:creationId xmlns:a16="http://schemas.microsoft.com/office/drawing/2014/main" id="{CB7A3B2F-AED6-4D50-A95F-46B3929E7F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466" y="5455933"/>
            <a:ext cx="607168" cy="629656"/>
          </a:xfrm>
          <a:prstGeom prst="rect">
            <a:avLst/>
          </a:prstGeom>
        </p:spPr>
      </p:pic>
      <p:sp>
        <p:nvSpPr>
          <p:cNvPr id="7" name="矢印: 右 6">
            <a:extLst>
              <a:ext uri="{FF2B5EF4-FFF2-40B4-BE49-F238E27FC236}">
                <a16:creationId xmlns:a16="http://schemas.microsoft.com/office/drawing/2014/main" id="{40812522-AE7E-4AF2-85F5-2FA9C558E38B}"/>
              </a:ext>
            </a:extLst>
          </p:cNvPr>
          <p:cNvSpPr/>
          <p:nvPr/>
        </p:nvSpPr>
        <p:spPr bwMode="auto">
          <a:xfrm>
            <a:off x="3538554" y="5626551"/>
            <a:ext cx="663261" cy="288032"/>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テキスト ボックス 7">
            <a:extLst>
              <a:ext uri="{FF2B5EF4-FFF2-40B4-BE49-F238E27FC236}">
                <a16:creationId xmlns:a16="http://schemas.microsoft.com/office/drawing/2014/main" id="{BBD95C87-A172-4CAF-9CE6-C27EEB986F44}"/>
              </a:ext>
            </a:extLst>
          </p:cNvPr>
          <p:cNvSpPr txBox="1"/>
          <p:nvPr/>
        </p:nvSpPr>
        <p:spPr>
          <a:xfrm>
            <a:off x="2391010" y="6106723"/>
            <a:ext cx="1366080" cy="276999"/>
          </a:xfrm>
          <a:prstGeom prst="rect">
            <a:avLst/>
          </a:prstGeom>
          <a:noFill/>
        </p:spPr>
        <p:txBody>
          <a:bodyPr wrap="none" rtlCol="0">
            <a:spAutoFit/>
          </a:bodyPr>
          <a:lstStyle/>
          <a:p>
            <a:r>
              <a:rPr kumimoji="1" lang="en-US" altLang="ja-JP" sz="1200" dirty="0">
                <a:latin typeface="メイリオ" panose="020B0604030504040204" pitchFamily="50" charset="-128"/>
                <a:ea typeface="メイリオ" panose="020B0604030504040204" pitchFamily="50" charset="-128"/>
              </a:rPr>
              <a:t>S3 </a:t>
            </a:r>
            <a:r>
              <a:rPr kumimoji="1" lang="ja-JP" altLang="en-US" sz="1200" dirty="0">
                <a:latin typeface="メイリオ" panose="020B0604030504040204" pitchFamily="50" charset="-128"/>
                <a:ea typeface="メイリオ" panose="020B0604030504040204" pitchFamily="50" charset="-128"/>
              </a:rPr>
              <a:t>(</a:t>
            </a:r>
            <a:r>
              <a:rPr kumimoji="1" lang="en-US" altLang="ja-JP" sz="1200" dirty="0">
                <a:latin typeface="メイリオ" panose="020B0604030504040204" pitchFamily="50" charset="-128"/>
                <a:ea typeface="メイリオ" panose="020B0604030504040204" pitchFamily="50" charset="-128"/>
              </a:rPr>
              <a:t>Standard</a:t>
            </a:r>
            <a:r>
              <a:rPr kumimoji="1" lang="ja-JP" altLang="en-US" sz="1200" dirty="0">
                <a:latin typeface="メイリオ" panose="020B0604030504040204" pitchFamily="50" charset="-128"/>
                <a:ea typeface="メイリオ" panose="020B0604030504040204" pitchFamily="50" charset="-128"/>
              </a:rPr>
              <a:t>)</a:t>
            </a:r>
          </a:p>
        </p:txBody>
      </p:sp>
      <p:sp>
        <p:nvSpPr>
          <p:cNvPr id="9" name="コンテンツ プレースホルダー 2">
            <a:extLst>
              <a:ext uri="{FF2B5EF4-FFF2-40B4-BE49-F238E27FC236}">
                <a16:creationId xmlns:a16="http://schemas.microsoft.com/office/drawing/2014/main" id="{43BBA42F-13C4-4BAC-BC41-2CF103A845FD}"/>
              </a:ext>
            </a:extLst>
          </p:cNvPr>
          <p:cNvSpPr txBox="1">
            <a:spLocks/>
          </p:cNvSpPr>
          <p:nvPr/>
        </p:nvSpPr>
        <p:spPr bwMode="auto">
          <a:xfrm>
            <a:off x="4269960" y="5279368"/>
            <a:ext cx="1366080" cy="92438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400" b="1" kern="0" dirty="0">
                <a:solidFill>
                  <a:schemeClr val="bg1"/>
                </a:solidFill>
                <a:latin typeface="メイリオ" panose="020B0604030504040204" pitchFamily="50" charset="-128"/>
                <a:ea typeface="メイリオ" panose="020B0604030504040204" pitchFamily="50" charset="-128"/>
              </a:rPr>
              <a:t>Amazon </a:t>
            </a:r>
            <a:r>
              <a:rPr lang="en-US" altLang="ja-JP" sz="1400" b="1" kern="0" dirty="0" err="1">
                <a:solidFill>
                  <a:schemeClr val="bg1"/>
                </a:solidFill>
                <a:latin typeface="メイリオ" panose="020B0604030504040204" pitchFamily="50" charset="-128"/>
                <a:ea typeface="メイリオ" panose="020B0604030504040204" pitchFamily="50" charset="-128"/>
              </a:rPr>
              <a:t>FSx</a:t>
            </a:r>
            <a:br>
              <a:rPr lang="en-US" altLang="ja-JP" sz="1400" b="1" kern="0" dirty="0">
                <a:solidFill>
                  <a:schemeClr val="bg1"/>
                </a:solidFill>
                <a:latin typeface="メイリオ" panose="020B0604030504040204" pitchFamily="50" charset="-128"/>
                <a:ea typeface="メイリオ" panose="020B0604030504040204" pitchFamily="50" charset="-128"/>
              </a:rPr>
            </a:br>
            <a:r>
              <a:rPr lang="en-US" altLang="ja-JP" sz="1400" b="1" kern="0" dirty="0" err="1">
                <a:solidFill>
                  <a:schemeClr val="bg1"/>
                </a:solidFill>
                <a:latin typeface="メイリオ" panose="020B0604030504040204" pitchFamily="50" charset="-128"/>
                <a:ea typeface="メイリオ" panose="020B0604030504040204" pitchFamily="50" charset="-128"/>
              </a:rPr>
              <a:t> </a:t>
            </a:r>
            <a:r>
              <a:rPr lang="en-US" altLang="ja-JP" sz="1400" b="1" kern="0" dirty="0">
                <a:solidFill>
                  <a:schemeClr val="bg1"/>
                </a:solidFill>
                <a:latin typeface="メイリオ" panose="020B0604030504040204" pitchFamily="50" charset="-128"/>
                <a:ea typeface="メイリオ" panose="020B0604030504040204" pitchFamily="50" charset="-128"/>
              </a:rPr>
              <a:t>For </a:t>
            </a:r>
            <a:r>
              <a:rPr lang="en-US" altLang="ja-JP" sz="1400" b="1" kern="0" dirty="0" err="1">
                <a:solidFill>
                  <a:schemeClr val="bg1"/>
                </a:solidFill>
                <a:latin typeface="メイリオ" panose="020B0604030504040204" pitchFamily="50" charset="-128"/>
                <a:ea typeface="メイリオ" panose="020B0604030504040204" pitchFamily="50" charset="-128"/>
              </a:rPr>
              <a:t>Lustre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53A3F32-AB4B-4BD0-B316-21EA5FE58CFA}"/>
              </a:ext>
            </a:extLst>
          </p:cNvPr>
          <p:cNvSpPr txBox="1">
            <a:spLocks/>
          </p:cNvSpPr>
          <p:nvPr/>
        </p:nvSpPr>
        <p:spPr bwMode="auto">
          <a:xfrm>
            <a:off x="6323998" y="5013176"/>
            <a:ext cx="1077274" cy="3896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000" b="1" kern="0" dirty="0">
                <a:solidFill>
                  <a:schemeClr val="bg1"/>
                </a:solidFill>
                <a:latin typeface="メイリオ" panose="020B0604030504040204" pitchFamily="50" charset="-128"/>
                <a:ea typeface="メイリオ" panose="020B0604030504040204" pitchFamily="50" charset="-128"/>
              </a:rPr>
              <a:t>Fast Parallel</a:t>
            </a:r>
            <a:endParaRPr lang="en-US" altLang="ja-JP" sz="1000" b="1" kern="0" dirty="0">
              <a:solidFill>
                <a:schemeClr val="bg1"/>
              </a:solidFill>
              <a:latin typeface="メイリオ" panose="020B0604030504040204" pitchFamily="50" charset="-128"/>
              <a:ea typeface="メイリオ" panose="020B0604030504040204" pitchFamily="50" charset="-128"/>
            </a:endParaRPr>
          </a:p>
          <a:p>
            <a:pPr algn="ctr"/>
            <a:r>
              <a:rPr lang="ja-JP" altLang="en-US" sz="1000" b="1" kern="0" dirty="0">
                <a:solidFill>
                  <a:schemeClr val="bg1"/>
                </a:solidFill>
                <a:latin typeface="メイリオ" panose="020B0604030504040204" pitchFamily="50" charset="-128"/>
                <a:ea typeface="メイリオ" panose="020B0604030504040204" pitchFamily="50" charset="-128"/>
              </a:rPr>
              <a:t>Processing</a:t>
            </a:r>
            <a:endParaRPr lang="en-US" altLang="ja-JP" sz="1000" b="1"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DB164A09-18CA-466D-B471-81739B2533DF}"/>
              </a:ext>
            </a:extLst>
          </p:cNvPr>
          <p:cNvSpPr txBox="1">
            <a:spLocks/>
          </p:cNvSpPr>
          <p:nvPr/>
        </p:nvSpPr>
        <p:spPr bwMode="auto">
          <a:xfrm>
            <a:off x="6323998" y="5511821"/>
            <a:ext cx="1077274" cy="3896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000" b="1" kern="0" dirty="0">
                <a:solidFill>
                  <a:schemeClr val="bg1"/>
                </a:solidFill>
                <a:latin typeface="メイリオ" panose="020B0604030504040204" pitchFamily="50" charset="-128"/>
                <a:ea typeface="メイリオ" panose="020B0604030504040204" pitchFamily="50" charset="-128"/>
              </a:rPr>
              <a:t>Fast Parallel</a:t>
            </a:r>
            <a:endParaRPr lang="en-US" altLang="ja-JP" sz="1000" b="1" kern="0" dirty="0">
              <a:solidFill>
                <a:schemeClr val="bg1"/>
              </a:solidFill>
              <a:latin typeface="メイリオ" panose="020B0604030504040204" pitchFamily="50" charset="-128"/>
              <a:ea typeface="メイリオ" panose="020B0604030504040204" pitchFamily="50" charset="-128"/>
            </a:endParaRPr>
          </a:p>
          <a:p>
            <a:pPr algn="ctr"/>
            <a:r>
              <a:rPr lang="ja-JP" altLang="en-US" sz="1000" b="1" kern="0" dirty="0">
                <a:solidFill>
                  <a:schemeClr val="bg1"/>
                </a:solidFill>
                <a:latin typeface="メイリオ" panose="020B0604030504040204" pitchFamily="50" charset="-128"/>
                <a:ea typeface="メイリオ" panose="020B0604030504040204" pitchFamily="50" charset="-128"/>
              </a:rPr>
              <a:t>Processing</a:t>
            </a:r>
            <a:endParaRPr lang="en-US" altLang="ja-JP" sz="1000" b="1" kern="0" dirty="0">
              <a:solidFill>
                <a:schemeClr val="bg1"/>
              </a:solidFill>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9D201E7D-BB3C-4ADD-9274-59FAEC1D707A}"/>
              </a:ext>
            </a:extLst>
          </p:cNvPr>
          <p:cNvSpPr txBox="1">
            <a:spLocks/>
          </p:cNvSpPr>
          <p:nvPr/>
        </p:nvSpPr>
        <p:spPr bwMode="auto">
          <a:xfrm>
            <a:off x="6323998" y="6008944"/>
            <a:ext cx="1077274" cy="3896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000" b="1" kern="0" dirty="0">
                <a:solidFill>
                  <a:schemeClr val="bg1"/>
                </a:solidFill>
                <a:latin typeface="メイリオ" panose="020B0604030504040204" pitchFamily="50" charset="-128"/>
                <a:ea typeface="メイリオ" panose="020B0604030504040204" pitchFamily="50" charset="-128"/>
              </a:rPr>
              <a:t>Fast Parallel</a:t>
            </a:r>
            <a:endParaRPr lang="en-US" altLang="ja-JP" sz="1000" b="1" kern="0" dirty="0">
              <a:solidFill>
                <a:schemeClr val="bg1"/>
              </a:solidFill>
              <a:latin typeface="メイリオ" panose="020B0604030504040204" pitchFamily="50" charset="-128"/>
              <a:ea typeface="メイリオ" panose="020B0604030504040204" pitchFamily="50" charset="-128"/>
            </a:endParaRPr>
          </a:p>
          <a:p>
            <a:pPr algn="ctr"/>
            <a:r>
              <a:rPr lang="ja-JP" altLang="en-US" sz="1000" b="1" kern="0" dirty="0">
                <a:solidFill>
                  <a:schemeClr val="bg1"/>
                </a:solidFill>
                <a:latin typeface="メイリオ" panose="020B0604030504040204" pitchFamily="50" charset="-128"/>
                <a:ea typeface="メイリオ" panose="020B0604030504040204" pitchFamily="50" charset="-128"/>
              </a:rPr>
              <a:t>Processing</a:t>
            </a:r>
            <a:endParaRPr lang="en-US" altLang="ja-JP" sz="1000" b="1" kern="0" dirty="0">
              <a:solidFill>
                <a:schemeClr val="bg1"/>
              </a:solidFill>
              <a:latin typeface="メイリオ" panose="020B0604030504040204" pitchFamily="50" charset="-128"/>
              <a:ea typeface="メイリオ" panose="020B0604030504040204" pitchFamily="50" charset="-128"/>
            </a:endParaRPr>
          </a:p>
        </p:txBody>
      </p:sp>
      <p:sp>
        <p:nvSpPr>
          <p:cNvPr id="16" name="矢印: 右 15">
            <a:extLst>
              <a:ext uri="{FF2B5EF4-FFF2-40B4-BE49-F238E27FC236}">
                <a16:creationId xmlns:a16="http://schemas.microsoft.com/office/drawing/2014/main" id="{B65BE684-28C9-4F00-AF93-73ADC94AB90D}"/>
              </a:ext>
            </a:extLst>
          </p:cNvPr>
          <p:cNvSpPr/>
          <p:nvPr/>
        </p:nvSpPr>
        <p:spPr bwMode="auto">
          <a:xfrm>
            <a:off x="5675705" y="5578102"/>
            <a:ext cx="686904" cy="288032"/>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矢印: 右 16">
            <a:extLst>
              <a:ext uri="{FF2B5EF4-FFF2-40B4-BE49-F238E27FC236}">
                <a16:creationId xmlns:a16="http://schemas.microsoft.com/office/drawing/2014/main" id="{DAA11782-FE0A-4C9C-A54C-52DE550439C7}"/>
              </a:ext>
            </a:extLst>
          </p:cNvPr>
          <p:cNvSpPr/>
          <p:nvPr/>
        </p:nvSpPr>
        <p:spPr bwMode="auto">
          <a:xfrm rot="20344824">
            <a:off x="5675705" y="5188487"/>
            <a:ext cx="686904" cy="288032"/>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8" name="矢印: 右 17">
            <a:extLst>
              <a:ext uri="{FF2B5EF4-FFF2-40B4-BE49-F238E27FC236}">
                <a16:creationId xmlns:a16="http://schemas.microsoft.com/office/drawing/2014/main" id="{2CE42025-AB3B-4C06-86B7-2B69D6A1C3DC}"/>
              </a:ext>
            </a:extLst>
          </p:cNvPr>
          <p:cNvSpPr/>
          <p:nvPr/>
        </p:nvSpPr>
        <p:spPr bwMode="auto">
          <a:xfrm rot="1238744">
            <a:off x="5690707" y="5962707"/>
            <a:ext cx="686904" cy="288032"/>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コンテンツ プレースホルダー 2">
            <a:extLst>
              <a:ext uri="{FF2B5EF4-FFF2-40B4-BE49-F238E27FC236}">
                <a16:creationId xmlns:a16="http://schemas.microsoft.com/office/drawing/2014/main" id="{D00C747A-CF58-453E-BFF9-B16BF2DFD5A7}"/>
              </a:ext>
            </a:extLst>
          </p:cNvPr>
          <p:cNvSpPr txBox="1">
            <a:spLocks/>
          </p:cNvSpPr>
          <p:nvPr/>
        </p:nvSpPr>
        <p:spPr bwMode="auto">
          <a:xfrm>
            <a:off x="769132" y="1700808"/>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Features and Use Cases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20" name="コンテンツ プレースホルダー 2">
            <a:extLst>
              <a:ext uri="{FF2B5EF4-FFF2-40B4-BE49-F238E27FC236}">
                <a16:creationId xmlns:a16="http://schemas.microsoft.com/office/drawing/2014/main" id="{C4DF0966-CAB5-4BD8-96FE-5E1EAA74C8F1}"/>
              </a:ext>
            </a:extLst>
          </p:cNvPr>
          <p:cNvSpPr txBox="1">
            <a:spLocks/>
          </p:cNvSpPr>
          <p:nvPr/>
        </p:nvSpPr>
        <p:spPr bwMode="auto">
          <a:xfrm>
            <a:off x="5091327" y="1700808"/>
            <a:ext cx="4039852" cy="57104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Architectural Configuration</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686924465"/>
      </p:ext>
    </p:extLst>
  </p:cSld>
  <p:clrMapOvr>
    <a:masterClrMapping/>
  </p:clrMapOvr>
  <mc:AlternateContent xmlns:mc="http://schemas.openxmlformats.org/markup-compatibility/2006" xmlns:p14="http://schemas.microsoft.com/office/powerpoint/2010/main">
    <mc:Choice Requires="p14">
      <p:transition spd="slow" p14:dur="2000" advTm="75939"/>
    </mc:Choice>
    <mc:Fallback xmlns="">
      <p:transition spd="slow" advTm="7593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Streams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streaming process is divided into shards and distributed to allow fast</a:t>
            </a:r>
            <a:r>
              <a:rPr lang="en-US" altLang="ja-JP" sz="2400" dirty="0">
                <a:solidFill>
                  <a:srgbClr val="002060"/>
                </a:solidFill>
                <a:latin typeface="メイリオ" panose="020B0604030504040204" pitchFamily="50" charset="-128"/>
                <a:ea typeface="メイリオ" panose="020B0604030504040204" pitchFamily="50" charset="-128"/>
              </a:rPr>
              <a:t>er</a:t>
            </a:r>
            <a:r>
              <a:rPr lang="ja-JP" altLang="en-US" sz="2400" dirty="0">
                <a:solidFill>
                  <a:srgbClr val="002060"/>
                </a:solidFill>
                <a:latin typeface="メイリオ" panose="020B0604030504040204" pitchFamily="50" charset="-128"/>
                <a:ea typeface="メイリオ" panose="020B0604030504040204" pitchFamily="50" charset="-128"/>
              </a:rPr>
              <a:t> processing</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C6C7E095-EEC1-417B-952E-72C8B98B68B6}"/>
              </a:ext>
            </a:extLst>
          </p:cNvPr>
          <p:cNvSpPr/>
          <p:nvPr/>
        </p:nvSpPr>
        <p:spPr>
          <a:xfrm>
            <a:off x="3080792" y="2204864"/>
            <a:ext cx="3624578" cy="3672408"/>
          </a:xfrm>
          <a:prstGeom prst="rect">
            <a:avLst/>
          </a:prstGeom>
          <a:noFill/>
          <a:ln>
            <a:solidFill>
              <a:srgbClr val="F0861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2000" dirty="0">
                <a:solidFill>
                  <a:schemeClr val="bg1"/>
                </a:solidFill>
                <a:latin typeface="メイリオ" panose="020B0604030504040204" pitchFamily="50" charset="-128"/>
                <a:ea typeface="メイリオ" panose="020B0604030504040204" pitchFamily="50" charset="-128"/>
              </a:rPr>
              <a:t>(2)</a:t>
            </a:r>
            <a:endParaRPr lang="en-US" altLang="ja-JP" sz="2000" dirty="0">
              <a:solidFill>
                <a:schemeClr val="bg1"/>
              </a:solidFill>
              <a:latin typeface="メイリオ" panose="020B0604030504040204" pitchFamily="50" charset="-128"/>
              <a:ea typeface="メイリオ" panose="020B0604030504040204" pitchFamily="50" charset="-128"/>
            </a:endParaRPr>
          </a:p>
          <a:p>
            <a:pPr algn="ctr"/>
            <a:r>
              <a:rPr lang="ja-JP" altLang="en-US" sz="2000" dirty="0">
                <a:solidFill>
                  <a:schemeClr val="bg1"/>
                </a:solidFill>
                <a:latin typeface="メイリオ" panose="020B0604030504040204" pitchFamily="50" charset="-128"/>
                <a:ea typeface="メイリオ" panose="020B0604030504040204" pitchFamily="50" charset="-128"/>
              </a:rPr>
              <a:t>Streams</a:t>
            </a:r>
            <a:endParaRPr lang="en-US" altLang="ja-JP" sz="2000" dirty="0">
              <a:solidFill>
                <a:schemeClr val="bg1"/>
              </a:solidFill>
              <a:latin typeface="メイリオ" panose="020B0604030504040204" pitchFamily="50" charset="-128"/>
              <a:ea typeface="メイリオ" panose="020B0604030504040204" pitchFamily="50" charset="-128"/>
            </a:endParaRPr>
          </a:p>
          <a:p>
            <a:pPr algn="ctr"/>
            <a:r>
              <a:rPr lang="ja-JP" altLang="en-US" sz="2000" dirty="0">
                <a:solidFill>
                  <a:schemeClr val="bg1"/>
                </a:solidFill>
                <a:latin typeface="メイリオ" panose="020B0604030504040204" pitchFamily="50" charset="-128"/>
                <a:ea typeface="メイリオ" panose="020B0604030504040204" pitchFamily="50" charset="-128"/>
              </a:rPr>
              <a:t>Data Processing</a:t>
            </a:r>
          </a:p>
        </p:txBody>
      </p:sp>
      <p:pic>
        <p:nvPicPr>
          <p:cNvPr id="7" name="図 6" descr="クリップアート が含まれている画像&#10;&#10;自動的に生成された説明">
            <a:extLst>
              <a:ext uri="{FF2B5EF4-FFF2-40B4-BE49-F238E27FC236}">
                <a16:creationId xmlns:a16="http://schemas.microsoft.com/office/drawing/2014/main" id="{5E406995-380D-4E9C-A858-83D75B6C8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913" y="1784069"/>
            <a:ext cx="766851" cy="809454"/>
          </a:xfrm>
          <a:prstGeom prst="rect">
            <a:avLst/>
          </a:prstGeom>
        </p:spPr>
      </p:pic>
      <p:sp>
        <p:nvSpPr>
          <p:cNvPr id="9" name="フローチャート: 直接アクセス記憶 8">
            <a:extLst>
              <a:ext uri="{FF2B5EF4-FFF2-40B4-BE49-F238E27FC236}">
                <a16:creationId xmlns:a16="http://schemas.microsoft.com/office/drawing/2014/main" id="{FB0618F4-1FC2-4C79-B122-95E7C76DB006}"/>
              </a:ext>
            </a:extLst>
          </p:cNvPr>
          <p:cNvSpPr/>
          <p:nvPr/>
        </p:nvSpPr>
        <p:spPr bwMode="auto">
          <a:xfrm>
            <a:off x="3080792" y="3075849"/>
            <a:ext cx="3528392" cy="2016224"/>
          </a:xfrm>
          <a:prstGeom prst="flowChartMagneticDrum">
            <a:avLst/>
          </a:prstGeom>
          <a:solidFill>
            <a:srgbClr val="FFC000">
              <a:alpha val="35000"/>
            </a:srgbClr>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1F729683-D016-4614-B480-9FD34DF81163}"/>
              </a:ext>
            </a:extLst>
          </p:cNvPr>
          <p:cNvSpPr txBox="1"/>
          <p:nvPr/>
        </p:nvSpPr>
        <p:spPr>
          <a:xfrm>
            <a:off x="4160912" y="3040859"/>
            <a:ext cx="1210588" cy="338554"/>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rPr>
              <a:t>Streams</a:t>
            </a:r>
            <a:endParaRPr kumimoji="1" lang="ja-JP" altLang="en-US" b="1" dirty="0">
              <a:latin typeface="メイリオ" panose="020B0604030504040204" pitchFamily="50" charset="-128"/>
              <a:ea typeface="メイリオ" panose="020B0604030504040204" pitchFamily="50" charset="-128"/>
            </a:endParaRPr>
          </a:p>
        </p:txBody>
      </p:sp>
      <p:sp>
        <p:nvSpPr>
          <p:cNvPr id="3" name="矢印: 五方向 2">
            <a:extLst>
              <a:ext uri="{FF2B5EF4-FFF2-40B4-BE49-F238E27FC236}">
                <a16:creationId xmlns:a16="http://schemas.microsoft.com/office/drawing/2014/main" id="{123370FB-7CC5-4A53-8CFF-A642522791A6}"/>
              </a:ext>
            </a:extLst>
          </p:cNvPr>
          <p:cNvSpPr/>
          <p:nvPr/>
        </p:nvSpPr>
        <p:spPr bwMode="auto">
          <a:xfrm>
            <a:off x="3512840" y="3366404"/>
            <a:ext cx="2520280" cy="432048"/>
          </a:xfrm>
          <a:prstGeom prst="homePlate">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Shard1</a:t>
            </a:r>
          </a:p>
        </p:txBody>
      </p:sp>
      <p:sp>
        <p:nvSpPr>
          <p:cNvPr id="13" name="矢印: 五方向 12">
            <a:extLst>
              <a:ext uri="{FF2B5EF4-FFF2-40B4-BE49-F238E27FC236}">
                <a16:creationId xmlns:a16="http://schemas.microsoft.com/office/drawing/2014/main" id="{EFE16452-FDAA-40B8-AF6A-207B962E61C2}"/>
              </a:ext>
            </a:extLst>
          </p:cNvPr>
          <p:cNvSpPr/>
          <p:nvPr/>
        </p:nvSpPr>
        <p:spPr bwMode="auto">
          <a:xfrm>
            <a:off x="3512840" y="3898956"/>
            <a:ext cx="2520280" cy="432048"/>
          </a:xfrm>
          <a:prstGeom prst="homePlate">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Shard2</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4" name="矢印: 五方向 13">
            <a:extLst>
              <a:ext uri="{FF2B5EF4-FFF2-40B4-BE49-F238E27FC236}">
                <a16:creationId xmlns:a16="http://schemas.microsoft.com/office/drawing/2014/main" id="{CE2C3DBD-62EC-493D-8CB3-9E9D06407181}"/>
              </a:ext>
            </a:extLst>
          </p:cNvPr>
          <p:cNvSpPr/>
          <p:nvPr/>
        </p:nvSpPr>
        <p:spPr bwMode="auto">
          <a:xfrm>
            <a:off x="3512840" y="4439016"/>
            <a:ext cx="2520280" cy="432048"/>
          </a:xfrm>
          <a:prstGeom prst="homePlate">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Shard3</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33573895"/>
      </p:ext>
    </p:extLst>
  </p:cSld>
  <p:clrMapOvr>
    <a:masterClrMapping/>
  </p:clrMapOvr>
  <mc:AlternateContent xmlns:mc="http://schemas.openxmlformats.org/markup-compatibility/2006" xmlns:p14="http://schemas.microsoft.com/office/powerpoint/2010/main">
    <mc:Choice Requires="p14">
      <p:transition spd="slow" p14:dur="2000" advTm="34481"/>
    </mc:Choice>
    <mc:Fallback xmlns="">
      <p:transition spd="slow" advTm="34481"/>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432960" y="2817072"/>
            <a:ext cx="504008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 The scope of Instance Store</a:t>
            </a:r>
          </a:p>
        </p:txBody>
      </p:sp>
    </p:spTree>
    <p:extLst>
      <p:ext uri="{BB962C8B-B14F-4D97-AF65-F5344CB8AC3E}">
        <p14:creationId xmlns:p14="http://schemas.microsoft.com/office/powerpoint/2010/main" val="364291919"/>
      </p:ext>
    </p:extLst>
  </p:cSld>
  <p:clrMapOvr>
    <a:masterClrMapping/>
  </p:clrMapOvr>
  <mc:AlternateContent xmlns:mc="http://schemas.openxmlformats.org/markup-compatibility/2006" xmlns:p14="http://schemas.microsoft.com/office/powerpoint/2010/main">
    <mc:Choice Requires="p14">
      <p:transition spd="slow" p14:dur="2000" advTm="8353"/>
    </mc:Choice>
    <mc:Fallback xmlns="">
      <p:transition spd="slow" advTm="8353"/>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an </a:t>
            </a:r>
            <a:r>
              <a:rPr kumimoji="0" lang="ja-JP" altLang="en-US" sz="3000" dirty="0">
                <a:solidFill>
                  <a:srgbClr val="000000"/>
                </a:solidFill>
                <a:latin typeface="メイリオ" pitchFamily="50" charset="-128"/>
                <a:ea typeface="メイリオ" pitchFamily="50" charset="-128"/>
                <a:cs typeface="メイリオ" pitchFamily="50" charset="-128"/>
              </a:rPr>
              <a:t>instance store?</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Storage for temporary data storage that is physically attached to an </a:t>
            </a:r>
            <a:r>
              <a:rPr lang="en-US" altLang="ja-JP" sz="2400" dirty="0">
                <a:solidFill>
                  <a:srgbClr val="002060"/>
                </a:solidFill>
                <a:latin typeface="メイリオ" panose="020B0604030504040204" pitchFamily="50" charset="-128"/>
                <a:ea typeface="メイリオ" panose="020B0604030504040204" pitchFamily="50" charset="-128"/>
              </a:rPr>
              <a:t>EC2 </a:t>
            </a:r>
            <a:r>
              <a:rPr lang="ja-JP" altLang="en-US" sz="2400" dirty="0">
                <a:solidFill>
                  <a:srgbClr val="002060"/>
                </a:solidFill>
                <a:latin typeface="メイリオ" panose="020B0604030504040204" pitchFamily="50" charset="-128"/>
                <a:ea typeface="メイリオ" panose="020B0604030504040204" pitchFamily="50" charset="-128"/>
              </a:rPr>
              <a:t>instance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6" name="Picture 2" descr="&#10;      Amazon EC2 インスタンスストレージ&#10;    ">
            <a:extLst>
              <a:ext uri="{FF2B5EF4-FFF2-40B4-BE49-F238E27FC236}">
                <a16:creationId xmlns:a16="http://schemas.microsoft.com/office/drawing/2014/main" id="{F5ABD93D-9C12-47B0-B3FB-710E72770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24" y="1922903"/>
            <a:ext cx="7099887" cy="41580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63E3ED-350E-45E1-9729-B1DAEE740808}"/>
              </a:ext>
            </a:extLst>
          </p:cNvPr>
          <p:cNvSpPr txBox="1"/>
          <p:nvPr/>
        </p:nvSpPr>
        <p:spPr>
          <a:xfrm>
            <a:off x="1496616" y="6058599"/>
            <a:ext cx="4952526" cy="215444"/>
          </a:xfrm>
          <a:prstGeom prst="rect">
            <a:avLst/>
          </a:prstGeom>
          <a:noFill/>
        </p:spPr>
        <p:txBody>
          <a:bodyPr wrap="square">
            <a:spAutoFit/>
          </a:bodyPr>
          <a:lstStyle/>
          <a:p>
            <a:r>
              <a:rPr lang="en-US" altLang="ja-JP" sz="800" dirty="0"/>
              <a:t>Reference: </a:t>
            </a:r>
            <a:r>
              <a:rPr lang="ja-JP" altLang="en-US" sz="800" dirty="0"/>
              <a:t>https://docs.aws.amazon.com/ja_jp/AWSEC2/latest/UserGuide/InstanceStorage.html</a:t>
            </a:r>
          </a:p>
        </p:txBody>
      </p:sp>
    </p:spTree>
    <p:extLst>
      <p:ext uri="{BB962C8B-B14F-4D97-AF65-F5344CB8AC3E}">
        <p14:creationId xmlns:p14="http://schemas.microsoft.com/office/powerpoint/2010/main" val="666171400"/>
      </p:ext>
    </p:extLst>
  </p:cSld>
  <p:clrMapOvr>
    <a:masterClrMapping/>
  </p:clrMapOvr>
  <mc:AlternateContent xmlns:mc="http://schemas.openxmlformats.org/markup-compatibility/2006" xmlns:p14="http://schemas.microsoft.com/office/powerpoint/2010/main">
    <mc:Choice Requires="p14">
      <p:transition spd="slow" p14:dur="2000" advTm="17400"/>
    </mc:Choice>
    <mc:Fallback xmlns="">
      <p:transition spd="slow" advTm="17400"/>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The scope of the </a:t>
            </a:r>
            <a:r>
              <a:rPr kumimoji="0" lang="ja-JP" altLang="en-US" sz="3000" dirty="0">
                <a:solidFill>
                  <a:srgbClr val="000000"/>
                </a:solidFill>
                <a:latin typeface="メイリオ" pitchFamily="50" charset="-128"/>
                <a:ea typeface="メイリオ" pitchFamily="50" charset="-128"/>
                <a:cs typeface="メイリオ" pitchFamily="50" charset="-128"/>
              </a:rPr>
              <a:t>instance store </a:t>
            </a:r>
            <a:r>
              <a:rPr lang="ja-JP" altLang="en-US" sz="3000" dirty="0">
                <a:latin typeface="メイリオ" panose="020B0604030504040204" pitchFamily="50" charset="-128"/>
                <a:ea typeface="メイリオ" panose="020B0604030504040204"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will be asked</a:t>
            </a:r>
            <a:r>
              <a:rPr lang="ja-JP" altLang="en-US" sz="1400" dirty="0">
                <a:latin typeface="メイリオ" panose="020B0604030504040204" pitchFamily="50" charset="-128"/>
                <a:ea typeface="メイリオ" panose="020B0604030504040204" pitchFamily="50" charset="-128"/>
              </a:rPr>
              <a:t> to select an instance store that is presented with storage requirements based on the scenario</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Selecting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Instance Store</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characteristics of the instance store, </a:t>
            </a:r>
            <a:r>
              <a:rPr lang="en-US" altLang="ja-JP" sz="1400" dirty="0">
                <a:latin typeface="メイリオ" panose="020B0604030504040204" pitchFamily="50" charset="-128"/>
                <a:ea typeface="メイリオ" panose="020B0604030504040204" pitchFamily="50" charset="-128"/>
              </a:rPr>
              <a:t>You</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will be asked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how to set up the storage and so on</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Instance Store</a:t>
            </a:r>
            <a:b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b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lang="en-US" altLang="ja-JP" dirty="0">
                <a:solidFill>
                  <a:schemeClr val="bg1"/>
                </a:solidFill>
                <a:latin typeface="メイリオ" panose="020B0604030504040204" pitchFamily="50" charset="-128"/>
                <a:ea typeface="メイリオ" panose="020B0604030504040204" pitchFamily="50" charset="-128"/>
              </a:rPr>
              <a:t>features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66878788"/>
      </p:ext>
    </p:extLst>
  </p:cSld>
  <p:clrMapOvr>
    <a:masterClrMapping/>
  </p:clrMapOvr>
  <mc:AlternateContent xmlns:mc="http://schemas.openxmlformats.org/markup-compatibility/2006" xmlns:p14="http://schemas.microsoft.com/office/powerpoint/2010/main">
    <mc:Choice Requires="p14">
      <p:transition spd="slow" p14:dur="2000" advTm="21695"/>
    </mc:Choice>
    <mc:Fallback xmlns="">
      <p:transition spd="slow" advTm="21695"/>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instance store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data processing application is running on a </a:t>
            </a:r>
            <a:r>
              <a:rPr lang="en-US" altLang="ja-JP" dirty="0">
                <a:latin typeface="メイリオ" panose="020B0604030504040204" pitchFamily="50" charset="-128"/>
                <a:ea typeface="メイリオ" panose="020B0604030504040204" pitchFamily="50" charset="-128"/>
              </a:rPr>
              <a:t>G4.largeEC2 </a:t>
            </a:r>
            <a:r>
              <a:rPr lang="ja-JP" altLang="en-US" dirty="0">
                <a:latin typeface="メイリオ" panose="020B0604030504040204" pitchFamily="50" charset="-128"/>
                <a:ea typeface="メイリオ" panose="020B0604030504040204" pitchFamily="50" charset="-128"/>
              </a:rPr>
              <a:t>instance with a </a:t>
            </a:r>
            <a:r>
              <a:rPr lang="en-US" altLang="ja-JP" dirty="0">
                <a:latin typeface="メイリオ" panose="020B0604030504040204" pitchFamily="50" charset="-128"/>
                <a:ea typeface="メイリオ" panose="020B0604030504040204" pitchFamily="50" charset="-128"/>
              </a:rPr>
              <a:t>50 GB EBS </a:t>
            </a:r>
            <a:r>
              <a:rPr lang="ja-JP" altLang="en-US" dirty="0">
                <a:latin typeface="メイリオ" panose="020B0604030504040204" pitchFamily="50" charset="-128"/>
                <a:ea typeface="メイリオ" panose="020B0604030504040204" pitchFamily="50" charset="-128"/>
              </a:rPr>
              <a:t>general-purpose volume. The application will be required to utilize temporary data in a small database (less than </a:t>
            </a:r>
            <a:r>
              <a:rPr lang="en-US" altLang="ja-JP" dirty="0">
                <a:latin typeface="メイリオ" panose="020B0604030504040204" pitchFamily="50" charset="-128"/>
                <a:ea typeface="メイリオ" panose="020B0604030504040204" pitchFamily="50" charset="-128"/>
              </a:rPr>
              <a:t>30 GB</a:t>
            </a:r>
            <a:r>
              <a:rPr lang="ja-JP" altLang="en-US" dirty="0">
                <a:latin typeface="メイリオ" panose="020B0604030504040204" pitchFamily="50" charset="-128"/>
                <a:ea typeface="メイリオ" panose="020B0604030504040204" pitchFamily="50" charset="-128"/>
              </a:rPr>
              <a:t>) in the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root volume to increase the </a:t>
            </a:r>
            <a:r>
              <a:rPr lang="en-US" altLang="ja-JP" dirty="0">
                <a:latin typeface="メイリオ" panose="020B0604030504040204" pitchFamily="50" charset="-128"/>
                <a:ea typeface="メイリオ" panose="020B0604030504040204" pitchFamily="50" charset="-128"/>
              </a:rPr>
              <a:t>I / O </a:t>
            </a:r>
            <a:r>
              <a:rPr lang="ja-JP" altLang="en-US" dirty="0">
                <a:latin typeface="メイリオ" panose="020B0604030504040204" pitchFamily="50" charset="-128"/>
                <a:ea typeface="メイリオ" panose="020B0604030504040204" pitchFamily="50" charset="-128"/>
              </a:rPr>
              <a:t>speed.</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What is the most cost-effective way to improve database response time?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Move the temporary database to instance storage.</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Utilize the new </a:t>
            </a:r>
            <a:r>
              <a:rPr lang="en-US" altLang="ja-JP" dirty="0">
                <a:latin typeface="メイリオ" panose="020B0604030504040204" pitchFamily="50" charset="-128"/>
                <a:ea typeface="メイリオ" panose="020B0604030504040204" pitchFamily="50" charset="-128"/>
              </a:rPr>
              <a:t>50GB </a:t>
            </a:r>
            <a:r>
              <a:rPr lang="ja-JP" altLang="en-US" dirty="0">
                <a:latin typeface="メイリオ" panose="020B0604030504040204" pitchFamily="50" charset="-128"/>
                <a:ea typeface="メイリオ" panose="020B0604030504040204" pitchFamily="50" charset="-128"/>
              </a:rPr>
              <a:t>provisioned </a:t>
            </a:r>
            <a:r>
              <a:rPr lang="en-US" altLang="ja-JP" dirty="0">
                <a:latin typeface="メイリオ" panose="020B0604030504040204" pitchFamily="50" charset="-128"/>
                <a:ea typeface="メイリオ" panose="020B0604030504040204" pitchFamily="50" charset="-128"/>
              </a:rPr>
              <a:t>IOPS with </a:t>
            </a:r>
            <a:r>
              <a:rPr lang="ja-JP" altLang="en-US" dirty="0">
                <a:latin typeface="メイリオ" panose="020B0604030504040204" pitchFamily="50" charset="-128"/>
                <a:ea typeface="メイリオ" panose="020B0604030504040204" pitchFamily="50" charset="-128"/>
              </a:rPr>
              <a:t>one </a:t>
            </a:r>
            <a:r>
              <a:rPr lang="en-US" altLang="ja-JP" dirty="0">
                <a:latin typeface="メイリオ" panose="020B0604030504040204" pitchFamily="50" charset="-128"/>
                <a:ea typeface="メイリオ" panose="020B0604030504040204" pitchFamily="50" charset="-128"/>
              </a:rPr>
              <a:t>3000 IOPS </a:t>
            </a:r>
            <a:r>
              <a:rPr lang="ja-JP" altLang="en-US" dirty="0">
                <a:latin typeface="メイリオ" panose="020B0604030504040204" pitchFamily="50" charset="-128"/>
                <a:ea typeface="メイリオ" panose="020B0604030504040204" pitchFamily="50" charset="-128"/>
              </a:rPr>
              <a:t>allocated.</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Storage optimization and change to an optimized instance.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Change the instance size to a larger one.</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99940113"/>
      </p:ext>
    </p:extLst>
  </p:cSld>
  <p:clrMapOvr>
    <a:masterClrMapping/>
  </p:clrMapOvr>
  <mc:AlternateContent xmlns:mc="http://schemas.openxmlformats.org/markup-compatibility/2006" xmlns:p14="http://schemas.microsoft.com/office/powerpoint/2010/main">
    <mc:Choice Requires="p14">
      <p:transition spd="slow" p14:dur="2000" advTm="12397"/>
    </mc:Choice>
    <mc:Fallback xmlns="">
      <p:transition spd="slow" advTm="12397"/>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rPr>
              <a:t>Select Instance Store</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There are </a:t>
            </a:r>
            <a:r>
              <a:rPr lang="en-US" altLang="ja-JP" sz="2400" dirty="0">
                <a:solidFill>
                  <a:srgbClr val="002060"/>
                </a:solidFill>
                <a:latin typeface="メイリオ" panose="020B0604030504040204" pitchFamily="50" charset="-128"/>
                <a:ea typeface="メイリオ" panose="020B0604030504040204" pitchFamily="50" charset="-128"/>
              </a:rPr>
              <a:t>two </a:t>
            </a:r>
            <a:r>
              <a:rPr lang="ja-JP" altLang="en-US" sz="2400" dirty="0">
                <a:solidFill>
                  <a:srgbClr val="002060"/>
                </a:solidFill>
                <a:latin typeface="メイリオ" panose="020B0604030504040204" pitchFamily="50" charset="-128"/>
                <a:ea typeface="メイリオ" panose="020B0604030504040204" pitchFamily="50" charset="-128"/>
              </a:rPr>
              <a:t>types of storage used directly in </a:t>
            </a:r>
            <a:r>
              <a:rPr lang="en-US" altLang="ja-JP" sz="2400" dirty="0">
                <a:solidFill>
                  <a:srgbClr val="002060"/>
                </a:solidFill>
                <a:latin typeface="メイリオ" panose="020B0604030504040204" pitchFamily="50" charset="-128"/>
                <a:ea typeface="メイリオ" panose="020B0604030504040204" pitchFamily="50" charset="-128"/>
              </a:rPr>
              <a:t>EC2</a:t>
            </a:r>
            <a:r>
              <a:rPr lang="ja-JP" altLang="en-US" sz="2400" dirty="0">
                <a:solidFill>
                  <a:srgbClr val="002060"/>
                </a:solidFill>
                <a:latin typeface="メイリオ" panose="020B0604030504040204" pitchFamily="50" charset="-128"/>
                <a:ea typeface="メイリオ" panose="020B0604030504040204" pitchFamily="50" charset="-128"/>
              </a:rPr>
              <a:t>: inseparable instance stores and self-configuring </a:t>
            </a:r>
            <a:r>
              <a:rPr lang="en-US" altLang="ja-JP" sz="2400" dirty="0">
                <a:solidFill>
                  <a:srgbClr val="002060"/>
                </a:solidFill>
                <a:latin typeface="メイリオ" panose="020B0604030504040204" pitchFamily="50" charset="-128"/>
                <a:ea typeface="メイリオ" panose="020B0604030504040204" pitchFamily="50" charset="-128"/>
              </a:rPr>
              <a:t>EBS</a:t>
            </a:r>
            <a:endParaRPr lang="en-US" altLang="ja-JP" sz="2400" dirty="0">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4AC1A80F-5494-4348-A770-4768734C7525}"/>
              </a:ext>
            </a:extLst>
          </p:cNvPr>
          <p:cNvSpPr/>
          <p:nvPr/>
        </p:nvSpPr>
        <p:spPr bwMode="auto">
          <a:xfrm>
            <a:off x="1208584" y="2207481"/>
            <a:ext cx="2016224" cy="140284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Instance</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lang="ja-JP" altLang="en-US" dirty="0">
                <a:solidFill>
                  <a:schemeClr val="bg1"/>
                </a:solidFill>
                <a:latin typeface="メイリオ" panose="020B0604030504040204" pitchFamily="50" charset="-128"/>
                <a:ea typeface="メイリオ" panose="020B0604030504040204" pitchFamily="50" charset="-128"/>
              </a:rPr>
              <a:t>Store</a:t>
            </a:r>
          </a:p>
        </p:txBody>
      </p:sp>
      <p:sp>
        <p:nvSpPr>
          <p:cNvPr id="5" name="コンテンツ プレースホルダー 2">
            <a:extLst>
              <a:ext uri="{FF2B5EF4-FFF2-40B4-BE49-F238E27FC236}">
                <a16:creationId xmlns:a16="http://schemas.microsoft.com/office/drawing/2014/main" id="{0CBC44C7-3CDC-4AAF-87D8-358436DE792C}"/>
              </a:ext>
            </a:extLst>
          </p:cNvPr>
          <p:cNvSpPr txBox="1">
            <a:spLocks/>
          </p:cNvSpPr>
          <p:nvPr/>
        </p:nvSpPr>
        <p:spPr bwMode="auto">
          <a:xfrm>
            <a:off x="3332170" y="2207481"/>
            <a:ext cx="5221229" cy="1402848"/>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and inseparable block-level physical storage on the host computer's built-in disk</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Temporary data of </a:t>
            </a:r>
            <a:r>
              <a:rPr lang="en-US" altLang="ja-JP" sz="1400" dirty="0">
                <a:latin typeface="メイリオ" panose="020B0604030504040204" pitchFamily="50" charset="-128"/>
                <a:ea typeface="メイリオ" panose="020B0604030504040204" pitchFamily="50" charset="-128"/>
              </a:rPr>
              <a:t>EC2 is </a:t>
            </a:r>
            <a:r>
              <a:rPr lang="ja-JP" altLang="en-US" sz="1400" dirty="0">
                <a:latin typeface="メイリオ" panose="020B0604030504040204" pitchFamily="50" charset="-128"/>
                <a:ea typeface="メイリオ" panose="020B0604030504040204" pitchFamily="50" charset="-128"/>
              </a:rPr>
              <a:t>kept and cleared when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is stopped or terminated</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Free</a:t>
            </a:r>
            <a:endParaRPr lang="en-US" altLang="ja-JP" sz="1400" dirty="0">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B01F71C8-A1D7-4693-91CA-3FC9743D6B2F}"/>
              </a:ext>
            </a:extLst>
          </p:cNvPr>
          <p:cNvSpPr/>
          <p:nvPr/>
        </p:nvSpPr>
        <p:spPr bwMode="auto">
          <a:xfrm>
            <a:off x="1208584" y="3682336"/>
            <a:ext cx="2016224" cy="1402848"/>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Elastic Block Store</a:t>
            </a:r>
          </a:p>
          <a:p>
            <a:pPr algn="ctr"/>
            <a:r>
              <a:rPr lang="ja-JP" altLang="en-US" dirty="0">
                <a:solidFill>
                  <a:schemeClr val="bg1"/>
                </a:solidFill>
                <a:latin typeface="メイリオ" panose="020B0604030504040204" pitchFamily="50" charset="-128"/>
                <a:ea typeface="メイリオ" panose="020B0604030504040204" pitchFamily="50" charset="-128"/>
              </a:rPr>
              <a:t>(</a:t>
            </a:r>
            <a:r>
              <a:rPr lang="en-US" altLang="ja-JP" dirty="0">
                <a:solidFill>
                  <a:schemeClr val="bg1"/>
                </a:solidFill>
                <a:latin typeface="メイリオ" panose="020B0604030504040204" pitchFamily="50" charset="-128"/>
                <a:ea typeface="メイリオ" panose="020B0604030504040204" pitchFamily="50" charset="-128"/>
              </a:rPr>
              <a:t>EBS</a:t>
            </a:r>
            <a:r>
              <a:rPr lang="ja-JP" altLang="en-US" dirty="0">
                <a:solidFill>
                  <a:schemeClr val="bg1"/>
                </a:solidFill>
                <a:latin typeface="メイリオ" panose="020B0604030504040204" pitchFamily="50" charset="-128"/>
                <a:ea typeface="メイリオ" panose="020B0604030504040204" pitchFamily="50" charset="-128"/>
              </a:rPr>
              <a:t>)</a:t>
            </a:r>
          </a:p>
        </p:txBody>
      </p:sp>
      <p:sp>
        <p:nvSpPr>
          <p:cNvPr id="7" name="コンテンツ プレースホルダー 2">
            <a:extLst>
              <a:ext uri="{FF2B5EF4-FFF2-40B4-BE49-F238E27FC236}">
                <a16:creationId xmlns:a16="http://schemas.microsoft.com/office/drawing/2014/main" id="{720219AD-5154-484F-B698-885962A9150D}"/>
              </a:ext>
            </a:extLst>
          </p:cNvPr>
          <p:cNvSpPr txBox="1">
            <a:spLocks/>
          </p:cNvSpPr>
          <p:nvPr/>
        </p:nvSpPr>
        <p:spPr bwMode="auto">
          <a:xfrm>
            <a:off x="3332170" y="3682336"/>
            <a:ext cx="5221229" cy="1402848"/>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Managed independently of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 networked block-level storage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Terminate EC2 </a:t>
            </a:r>
            <a:r>
              <a:rPr lang="ja-JP" altLang="en-US" sz="1400" dirty="0">
                <a:latin typeface="メイリオ" panose="020B0604030504040204" pitchFamily="50" charset="-128"/>
                <a:ea typeface="メイリオ" panose="020B0604030504040204" pitchFamily="50" charset="-128"/>
              </a:rPr>
              <a:t>but retain </a:t>
            </a:r>
            <a:r>
              <a:rPr lang="en-US" altLang="ja-JP" sz="1400" dirty="0">
                <a:latin typeface="メイリオ" panose="020B0604030504040204" pitchFamily="50" charset="-128"/>
                <a:ea typeface="メイリオ" panose="020B0604030504040204" pitchFamily="50" charset="-128"/>
              </a:rPr>
              <a:t>EBS </a:t>
            </a:r>
            <a:r>
              <a:rPr lang="ja-JP" altLang="en-US" sz="1400" dirty="0">
                <a:latin typeface="メイリオ" panose="020B0604030504040204" pitchFamily="50" charset="-128"/>
                <a:ea typeface="メイリオ" panose="020B0604030504040204" pitchFamily="50" charset="-128"/>
              </a:rPr>
              <a:t>and retain </a:t>
            </a:r>
            <a:r>
              <a:rPr lang="en-US" altLang="ja-JP" sz="1400" dirty="0">
                <a:latin typeface="メイリオ" panose="020B0604030504040204" pitchFamily="50" charset="-128"/>
                <a:ea typeface="メイリオ" panose="020B0604030504040204" pitchFamily="50" charset="-128"/>
              </a:rPr>
              <a:t>Snapshot </a:t>
            </a:r>
            <a:r>
              <a:rPr lang="ja-JP" altLang="en-US" sz="1400" dirty="0">
                <a:latin typeface="メイリオ" panose="020B0604030504040204" pitchFamily="50" charset="-128"/>
                <a:ea typeface="メイリオ" panose="020B0604030504040204" pitchFamily="50" charset="-128"/>
              </a:rPr>
              <a:t>in </a:t>
            </a:r>
            <a:r>
              <a:rPr lang="en-US" altLang="ja-JP" sz="1400" dirty="0">
                <a:latin typeface="メイリオ" panose="020B0604030504040204" pitchFamily="50" charset="-128"/>
                <a:ea typeface="メイリオ" panose="020B0604030504040204" pitchFamily="50" charset="-128"/>
              </a:rPr>
              <a:t>S3</a:t>
            </a:r>
          </a:p>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EBS cost</a:t>
            </a:r>
            <a:r>
              <a:rPr lang="ja-JP" altLang="en-US" sz="1400" dirty="0">
                <a:latin typeface="メイリオ" panose="020B0604030504040204" pitchFamily="50" charset="-128"/>
                <a:ea typeface="メイリオ" panose="020B0604030504040204" pitchFamily="50" charset="-128"/>
              </a:rPr>
              <a:t> required </a:t>
            </a:r>
            <a:r>
              <a:rPr lang="en-US" altLang="ja-JP" sz="1400" dirty="0">
                <a:latin typeface="メイリオ" panose="020B0604030504040204" pitchFamily="50" charset="-128"/>
                <a:ea typeface="メイリオ" panose="020B0604030504040204" pitchFamily="50" charset="-128"/>
              </a:rPr>
              <a:t>separated from that of EC2</a:t>
            </a:r>
          </a:p>
        </p:txBody>
      </p:sp>
    </p:spTree>
    <p:extLst>
      <p:ext uri="{BB962C8B-B14F-4D97-AF65-F5344CB8AC3E}">
        <p14:creationId xmlns:p14="http://schemas.microsoft.com/office/powerpoint/2010/main" val="1139567398"/>
      </p:ext>
    </p:extLst>
  </p:cSld>
  <p:clrMapOvr>
    <a:masterClrMapping/>
  </p:clrMapOvr>
  <mc:AlternateContent xmlns:mc="http://schemas.openxmlformats.org/markup-compatibility/2006" xmlns:p14="http://schemas.microsoft.com/office/powerpoint/2010/main">
    <mc:Choice Requires="p14">
      <p:transition spd="slow" p14:dur="2000" advTm="33672"/>
    </mc:Choice>
    <mc:Fallback xmlns="">
      <p:transition spd="slow" advTm="33672"/>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Instance store </a:t>
            </a:r>
            <a:r>
              <a:rPr kumimoji="0" lang="en-US" altLang="ja-JP" sz="3000" dirty="0">
                <a:solidFill>
                  <a:srgbClr val="000000"/>
                </a:solidFill>
                <a:latin typeface="メイリオ" pitchFamily="50" charset="-128"/>
                <a:ea typeface="メイリオ" pitchFamily="50" charset="-128"/>
                <a:cs typeface="メイリオ" pitchFamily="50" charset="-128"/>
              </a:rPr>
              <a:t>features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754874"/>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plan to build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by launching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There has been a requirement for some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utilize high-performance ephemeral storage.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should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add a new instance store volume?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Start a new instance store and attach to the instance.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You can specify the instance store volume for the instance only when the instance is launched.</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Stop the instance and attach the instance store.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block device mapping to specify additional instance store volumes when the instance starts.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93734712"/>
      </p:ext>
    </p:extLst>
  </p:cSld>
  <p:clrMapOvr>
    <a:masterClrMapping/>
  </p:clrMapOvr>
  <mc:AlternateContent xmlns:mc="http://schemas.openxmlformats.org/markup-compatibility/2006" xmlns:p14="http://schemas.microsoft.com/office/powerpoint/2010/main">
    <mc:Choice Requires="p14">
      <p:transition spd="slow" p14:dur="2000" advTm="8488"/>
    </mc:Choice>
    <mc:Fallback xmlns="">
      <p:transition spd="slow" advTm="8488"/>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rPr>
              <a:t>Instance Store Features</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Instance store, which is inseparable storage available directly in </a:t>
            </a:r>
            <a:r>
              <a:rPr lang="en-US" altLang="ja-JP" sz="2400" dirty="0">
                <a:solidFill>
                  <a:srgbClr val="002060"/>
                </a:solidFill>
                <a:latin typeface="メイリオ" panose="020B0604030504040204" pitchFamily="50" charset="-128"/>
                <a:ea typeface="メイリオ" panose="020B0604030504040204" pitchFamily="50" charset="-128"/>
              </a:rPr>
              <a:t>EC2</a:t>
            </a:r>
            <a:endParaRPr lang="en-US" altLang="ja-JP" sz="2400" dirty="0">
              <a:latin typeface="メイリオ" panose="020B0604030504040204" pitchFamily="50" charset="-128"/>
              <a:ea typeface="メイリオ" panose="020B0604030504040204" pitchFamily="50" charset="-128"/>
            </a:endParaRPr>
          </a:p>
        </p:txBody>
      </p:sp>
      <p:sp>
        <p:nvSpPr>
          <p:cNvPr id="3" name="TextBox 2">
            <a:extLst>
              <a:ext uri="{FF2B5EF4-FFF2-40B4-BE49-F238E27FC236}">
                <a16:creationId xmlns:a16="http://schemas.microsoft.com/office/drawing/2014/main" id="{ECA41E86-49D7-4400-8DF9-9D2F9780230D}"/>
              </a:ext>
            </a:extLst>
          </p:cNvPr>
          <p:cNvSpPr txBox="1"/>
          <p:nvPr/>
        </p:nvSpPr>
        <p:spPr>
          <a:xfrm>
            <a:off x="926030" y="1625798"/>
            <a:ext cx="7920880" cy="52322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Instance store volume can be specified only if the instance is launched</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dirty="0">
                <a:solidFill>
                  <a:srgbClr val="16191F"/>
                </a:solidFill>
                <a:latin typeface="メイリオ" panose="020B0604030504040204" pitchFamily="50" charset="-128"/>
                <a:ea typeface="メイリオ" panose="020B0604030504040204" pitchFamily="50" charset="-128"/>
              </a:rPr>
              <a:t>Cannot detach from an instance and attach to another instance.</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Data on the instance store is maintained only during operation of the associated instance</a:t>
            </a:r>
            <a:endParaRPr lang="en-US" altLang="ja-JP" dirty="0">
              <a:solidFill>
                <a:srgbClr val="16191F"/>
              </a:solidFill>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Data is lost in the event of a failure in the underlying disk drive and when the instance is stopped, deactivated, or terminated.</a:t>
            </a:r>
            <a:endParaRPr lang="en-US" altLang="ja-JP" b="0" i="0" u="none" strike="noStrike" dirty="0">
              <a:solidFill>
                <a:srgbClr val="16191F"/>
              </a:solidFill>
              <a:effectLst/>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The instance type determines the size of the available instance store and the type of hardware used in the instance store volume.</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Some use</a:t>
            </a:r>
            <a:r>
              <a:rPr lang="en-US" altLang="ja-JP" b="0" i="0" dirty="0">
                <a:solidFill>
                  <a:srgbClr val="16191F"/>
                </a:solidFill>
                <a:effectLst/>
                <a:latin typeface="メイリオ" panose="020B0604030504040204" pitchFamily="50" charset="-128"/>
                <a:ea typeface="メイリオ" panose="020B0604030504040204" pitchFamily="50" charset="-128"/>
              </a:rPr>
              <a:t>s</a:t>
            </a:r>
            <a:r>
              <a:rPr lang="ja-JP" altLang="en-US" b="0" i="0" dirty="0">
                <a:solidFill>
                  <a:srgbClr val="16191F"/>
                </a:solidFill>
                <a:effectLst/>
                <a:latin typeface="メイリオ" panose="020B0604030504040204" pitchFamily="50" charset="-128"/>
                <a:ea typeface="メイリオ" panose="020B0604030504040204" pitchFamily="50" charset="-128"/>
              </a:rPr>
              <a:t> </a:t>
            </a:r>
            <a:r>
              <a:rPr lang="en-US" altLang="ja-JP" b="0" i="0" dirty="0" err="1">
                <a:solidFill>
                  <a:srgbClr val="16191F"/>
                </a:solidFill>
                <a:effectLst/>
                <a:latin typeface="メイリオ" panose="020B0604030504040204" pitchFamily="50" charset="-128"/>
                <a:ea typeface="メイリオ" panose="020B0604030504040204" pitchFamily="50" charset="-128"/>
              </a:rPr>
              <a:t>NVMe </a:t>
            </a:r>
            <a:r>
              <a:rPr lang="ja-JP" altLang="en-US" b="0" i="0" dirty="0">
                <a:solidFill>
                  <a:srgbClr val="16191F"/>
                </a:solidFill>
                <a:effectLst/>
                <a:latin typeface="メイリオ" panose="020B0604030504040204" pitchFamily="50" charset="-128"/>
                <a:ea typeface="メイリオ" panose="020B0604030504040204" pitchFamily="50" charset="-128"/>
              </a:rPr>
              <a:t>or SATA-based solid state drives </a:t>
            </a:r>
            <a:r>
              <a:rPr lang="en-US" altLang="ja-JP" b="0" i="0" dirty="0">
                <a:solidFill>
                  <a:srgbClr val="16191F"/>
                </a:solidFill>
                <a:effectLst/>
                <a:latin typeface="メイリオ" panose="020B0604030504040204" pitchFamily="50" charset="-128"/>
                <a:ea typeface="メイリオ" panose="020B0604030504040204" pitchFamily="50" charset="-128"/>
              </a:rPr>
              <a:t>(SSDs) to </a:t>
            </a:r>
            <a:r>
              <a:rPr lang="ja-JP" altLang="en-US" b="0" i="0" dirty="0">
                <a:solidFill>
                  <a:srgbClr val="16191F"/>
                </a:solidFill>
                <a:effectLst/>
                <a:latin typeface="メイリオ" panose="020B0604030504040204" pitchFamily="50" charset="-128"/>
                <a:ea typeface="メイリオ" panose="020B0604030504040204" pitchFamily="50" charset="-128"/>
              </a:rPr>
              <a:t>achieve high random </a:t>
            </a:r>
            <a:r>
              <a:rPr lang="en-US" altLang="ja-JP" b="0" i="0" dirty="0">
                <a:solidFill>
                  <a:srgbClr val="16191F"/>
                </a:solidFill>
                <a:effectLst/>
                <a:latin typeface="メイリオ" panose="020B0604030504040204" pitchFamily="50" charset="-128"/>
                <a:ea typeface="メイリオ" panose="020B0604030504040204" pitchFamily="50" charset="-128"/>
              </a:rPr>
              <a:t>I/O </a:t>
            </a:r>
            <a:r>
              <a:rPr lang="ja-JP" altLang="en-US" b="0" i="0" dirty="0">
                <a:solidFill>
                  <a:srgbClr val="16191F"/>
                </a:solidFill>
                <a:effectLst/>
                <a:latin typeface="メイリオ" panose="020B0604030504040204" pitchFamily="50" charset="-128"/>
                <a:ea typeface="メイリオ" panose="020B0604030504040204" pitchFamily="50" charset="-128"/>
              </a:rPr>
              <a:t>performance.</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b="0" i="0" dirty="0">
                <a:solidFill>
                  <a:srgbClr val="16191F"/>
                </a:solidFill>
                <a:effectLst/>
                <a:latin typeface="メイリオ" panose="020B0604030504040204" pitchFamily="50" charset="-128"/>
                <a:ea typeface="メイリオ" panose="020B0604030504040204" pitchFamily="50" charset="-128"/>
              </a:rPr>
              <a:t>Use block device mapping to specify the instance </a:t>
            </a:r>
            <a:r>
              <a:rPr lang="en-US" altLang="ja-JP" b="0" i="0" dirty="0">
                <a:solidFill>
                  <a:srgbClr val="16191F"/>
                </a:solidFill>
                <a:effectLst/>
                <a:latin typeface="メイリオ" panose="020B0604030504040204" pitchFamily="50" charset="-128"/>
                <a:ea typeface="メイリオ" panose="020B0604030504040204" pitchFamily="50" charset="-128"/>
              </a:rPr>
              <a:t>EBS </a:t>
            </a:r>
            <a:r>
              <a:rPr lang="ja-JP" altLang="en-US" b="0" i="0" dirty="0">
                <a:solidFill>
                  <a:srgbClr val="16191F"/>
                </a:solidFill>
                <a:effectLst/>
                <a:latin typeface="メイリオ" panose="020B0604030504040204" pitchFamily="50" charset="-128"/>
                <a:ea typeface="メイリオ" panose="020B0604030504040204" pitchFamily="50" charset="-128"/>
              </a:rPr>
              <a:t>volume and instance store volume</a:t>
            </a:r>
            <a:endParaRPr lang="en-US" altLang="ja-JP" b="0" i="0" dirty="0">
              <a:solidFill>
                <a:srgbClr val="16191F"/>
              </a:solidFill>
              <a:effectLst/>
              <a:latin typeface="メイリオ" panose="020B0604030504040204" pitchFamily="50" charset="-128"/>
              <a:ea typeface="メイリオ" panose="020B0604030504040204" pitchFamily="50" charset="-128"/>
            </a:endParaRPr>
          </a:p>
          <a:p>
            <a:pPr marL="285750" indent="-285750">
              <a:lnSpc>
                <a:spcPct val="150000"/>
              </a:lnSpc>
              <a:buFont typeface="Arial" panose="020B0604020202020204" pitchFamily="34" charset="0"/>
              <a:buChar char="•"/>
            </a:pP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Instance store volume virtual device </a:t>
            </a:r>
            <a:r>
              <a:rPr lang="en-US" altLang="ja-JP" b="0" i="0" u="none" strike="noStrike" dirty="0">
                <a:solidFill>
                  <a:srgbClr val="16191F"/>
                </a:solidFill>
                <a:effectLst/>
                <a:latin typeface="メイリオ" panose="020B0604030504040204" pitchFamily="50" charset="-128"/>
                <a:ea typeface="メイリオ" panose="020B0604030504040204" pitchFamily="50" charset="-128"/>
              </a:rPr>
              <a:t>ephemeral </a:t>
            </a: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disk</a:t>
            </a:r>
          </a:p>
          <a:p>
            <a:pPr algn="l">
              <a:lnSpc>
                <a:spcPct val="150000"/>
              </a:lnSpc>
            </a:pPr>
            <a:r>
              <a:rPr lang="ja-JP" altLang="en-US" b="0" i="0" u="none" strike="noStrike" dirty="0">
                <a:solidFill>
                  <a:srgbClr val="16191F"/>
                </a:solidFill>
                <a:effectLst/>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31027153"/>
      </p:ext>
    </p:extLst>
  </p:cSld>
  <p:clrMapOvr>
    <a:masterClrMapping/>
  </p:clrMapOvr>
  <mc:AlternateContent xmlns:mc="http://schemas.openxmlformats.org/markup-compatibility/2006" xmlns:p14="http://schemas.microsoft.com/office/powerpoint/2010/main">
    <mc:Choice Requires="p14">
      <p:transition spd="slow" p14:dur="2000" advTm="108988"/>
    </mc:Choice>
    <mc:Fallback xmlns="">
      <p:transition spd="slow" advTm="108988"/>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s</a:t>
            </a:r>
            <a:r>
              <a:rPr kumimoji="0" lang="ja-JP" altLang="en-US" sz="2600" dirty="0">
                <a:solidFill>
                  <a:srgbClr val="000000"/>
                </a:solidFill>
                <a:latin typeface="メイリオ" pitchFamily="50" charset="-128"/>
                <a:ea typeface="メイリオ" pitchFamily="50" charset="-128"/>
                <a:cs typeface="メイリオ" pitchFamily="50" charset="-128"/>
              </a:rPr>
              <a:t>cope of </a:t>
            </a:r>
            <a:r>
              <a:rPr kumimoji="0" lang="en-US" altLang="ja-JP" sz="2600" dirty="0">
                <a:solidFill>
                  <a:srgbClr val="000000"/>
                </a:solidFill>
                <a:latin typeface="メイリオ" pitchFamily="50" charset="-128"/>
                <a:ea typeface="メイリオ" pitchFamily="50" charset="-128"/>
                <a:cs typeface="メイリオ" pitchFamily="50" charset="-128"/>
              </a:rPr>
              <a:t>AWS KMS</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977790674"/>
      </p:ext>
    </p:extLst>
  </p:cSld>
  <p:clrMapOvr>
    <a:masterClrMapping/>
  </p:clrMapOvr>
  <mc:AlternateContent xmlns:mc="http://schemas.openxmlformats.org/markup-compatibility/2006" xmlns:p14="http://schemas.microsoft.com/office/powerpoint/2010/main">
    <mc:Choice Requires="p14">
      <p:transition spd="slow" p14:dur="2000" advTm="9742"/>
    </mc:Choice>
    <mc:Fallback xmlns="">
      <p:transition spd="slow" advTm="9742"/>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KMS?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KMS </a:t>
            </a:r>
            <a:r>
              <a:rPr lang="ja-JP" altLang="en-US" sz="2400">
                <a:solidFill>
                  <a:srgbClr val="002060"/>
                </a:solidFill>
                <a:latin typeface="メイリオ" panose="020B0604030504040204" pitchFamily="50" charset="-128"/>
                <a:ea typeface="メイリオ" panose="020B0604030504040204" pitchFamily="50" charset="-128"/>
              </a:rPr>
              <a:t>is a service to create and manage master keys used for encryption</a:t>
            </a:r>
            <a:endParaRPr lang="ja-JP" altLang="en-US" sz="2400" dirty="0">
              <a:solidFill>
                <a:srgbClr val="002060"/>
              </a:solidFill>
              <a:latin typeface="メイリオ" panose="020B0604030504040204" pitchFamily="50" charset="-128"/>
              <a:ea typeface="メイリオ" panose="020B0604030504040204" pitchFamily="50" charset="-128"/>
            </a:endParaRPr>
          </a:p>
        </p:txBody>
      </p:sp>
      <p:pic>
        <p:nvPicPr>
          <p:cNvPr id="1028" name="Picture 4" descr="AWS Key Management Service - AWS cryptography services">
            <a:extLst>
              <a:ext uri="{FF2B5EF4-FFF2-40B4-BE49-F238E27FC236}">
                <a16:creationId xmlns:a16="http://schemas.microsoft.com/office/drawing/2014/main" id="{E8CA0946-D8DE-4A10-8811-61C95B4EB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24" y="2492896"/>
            <a:ext cx="6950544" cy="24831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E04560-6D76-4758-BAD7-A25EBE2F0A63}"/>
              </a:ext>
            </a:extLst>
          </p:cNvPr>
          <p:cNvSpPr txBox="1"/>
          <p:nvPr/>
        </p:nvSpPr>
        <p:spPr>
          <a:xfrm>
            <a:off x="1712640" y="5445224"/>
            <a:ext cx="4952526" cy="215444"/>
          </a:xfrm>
          <a:prstGeom prst="rect">
            <a:avLst/>
          </a:prstGeom>
          <a:noFill/>
        </p:spPr>
        <p:txBody>
          <a:bodyPr wrap="square">
            <a:spAutoFit/>
          </a:bodyPr>
          <a:lstStyle/>
          <a:p>
            <a:r>
              <a:rPr lang="en-US" altLang="ja-JP" sz="800" dirty="0"/>
              <a:t>Reference: </a:t>
            </a:r>
            <a:r>
              <a:rPr lang="ja-JP" altLang="en-US" sz="800" dirty="0"/>
              <a:t>https://docs.aws.amazon.com/crypto/latest/userguide/awscryp-service-kms.html</a:t>
            </a:r>
          </a:p>
        </p:txBody>
      </p:sp>
    </p:spTree>
    <p:extLst>
      <p:ext uri="{BB962C8B-B14F-4D97-AF65-F5344CB8AC3E}">
        <p14:creationId xmlns:p14="http://schemas.microsoft.com/office/powerpoint/2010/main" val="1256474560"/>
      </p:ext>
    </p:extLst>
  </p:cSld>
  <p:clrMapOvr>
    <a:masterClrMapping/>
  </p:clrMapOvr>
  <mc:AlternateContent xmlns:mc="http://schemas.openxmlformats.org/markup-compatibility/2006" xmlns:p14="http://schemas.microsoft.com/office/powerpoint/2010/main">
    <mc:Choice Requires="p14">
      <p:transition spd="slow" p14:dur="2000" advTm="32306"/>
    </mc:Choice>
    <mc:Fallback xmlns="">
      <p:transition spd="slow" advTm="32306"/>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The </a:t>
            </a:r>
            <a:r>
              <a:rPr lang="ja-JP" altLang="en-US" sz="3000" dirty="0">
                <a:latin typeface="メイリオ" panose="020B0604030504040204" pitchFamily="50" charset="-128"/>
                <a:ea typeface="メイリオ" panose="020B0604030504040204" pitchFamily="50" charset="-128"/>
              </a:rPr>
              <a:t>Scope of </a:t>
            </a:r>
            <a:r>
              <a:rPr kumimoji="0" lang="en-US" altLang="ja-JP" sz="3000" dirty="0">
                <a:solidFill>
                  <a:srgbClr val="000000"/>
                </a:solidFill>
                <a:latin typeface="メイリオ" pitchFamily="50" charset="-128"/>
                <a:ea typeface="メイリオ" pitchFamily="50" charset="-128"/>
                <a:cs typeface="メイリオ" pitchFamily="50" charset="-128"/>
              </a:rPr>
              <a:t>KMS </a:t>
            </a:r>
            <a:r>
              <a:rPr lang="ja-JP" altLang="en-US" sz="30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to select a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KMS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 a means of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performing</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encryption</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Selecting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KMS</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about </a:t>
            </a:r>
            <a:r>
              <a:rPr lang="ja-JP" altLang="en-US" sz="1400" dirty="0">
                <a:latin typeface="メイリオ" panose="020B0604030504040204" pitchFamily="50" charset="-128"/>
                <a:ea typeface="メイリオ" panose="020B0604030504040204" pitchFamily="50" charset="-128"/>
              </a:rPr>
              <a:t>the management of </a:t>
            </a:r>
            <a:r>
              <a:rPr lang="en-US" altLang="ja-JP" sz="1400" dirty="0">
                <a:latin typeface="メイリオ" panose="020B0604030504040204" pitchFamily="50" charset="-128"/>
                <a:ea typeface="メイリオ" panose="020B0604030504040204" pitchFamily="50" charset="-128"/>
              </a:rPr>
              <a:t>CMKs </a:t>
            </a:r>
            <a:r>
              <a:rPr lang="ja-JP" altLang="en-US" sz="1400" dirty="0">
                <a:latin typeface="メイリオ" panose="020B0604030504040204" pitchFamily="50" charset="-128"/>
                <a:ea typeface="メイリオ" panose="020B0604030504040204" pitchFamily="50" charset="-128"/>
              </a:rPr>
              <a:t>created in </a:t>
            </a:r>
            <a:r>
              <a:rPr lang="en-US" altLang="ja-JP" sz="1400" dirty="0">
                <a:latin typeface="メイリオ" panose="020B0604030504040204" pitchFamily="50" charset="-128"/>
                <a:ea typeface="メイリオ" panose="020B0604030504040204" pitchFamily="50" charset="-128"/>
              </a:rPr>
              <a:t>KMS.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CMK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Management</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a:t>
            </a:r>
            <a:r>
              <a:rPr lang="en-US" altLang="ja-JP" sz="1400" dirty="0">
                <a:latin typeface="メイリオ" panose="020B0604030504040204" pitchFamily="50" charset="-128"/>
                <a:ea typeface="メイリオ" panose="020B0604030504040204" pitchFamily="50" charset="-128"/>
              </a:rPr>
              <a:t>about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configuration scheme tailored to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scenario</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like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when using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KMS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in an application.</a:t>
            </a: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KMS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Settings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67505088"/>
      </p:ext>
    </p:extLst>
  </p:cSld>
  <p:clrMapOvr>
    <a:masterClrMapping/>
  </p:clrMapOvr>
  <mc:AlternateContent xmlns:mc="http://schemas.openxmlformats.org/markup-compatibility/2006" xmlns:p14="http://schemas.microsoft.com/office/powerpoint/2010/main">
    <mc:Choice Requires="p14">
      <p:transition spd="slow" p14:dur="2000" advTm="28855"/>
    </mc:Choice>
    <mc:Fallback xmlns="">
      <p:transition spd="slow" advTm="2885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Streams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Kinesis Data Streams is made up of the </a:t>
            </a:r>
            <a:r>
              <a:rPr lang="ja-JP" altLang="en-US" sz="2400" kern="0" dirty="0">
                <a:solidFill>
                  <a:srgbClr val="002060"/>
                </a:solidFill>
                <a:latin typeface="メイリオ" panose="020B0604030504040204" pitchFamily="50" charset="-128"/>
                <a:ea typeface="メイリオ" panose="020B0604030504040204" pitchFamily="50" charset="-128"/>
              </a:rPr>
              <a:t>following elements</a:t>
            </a:r>
            <a:r>
              <a:rPr lang="en-US" altLang="ja-JP" sz="2400" kern="0" dirty="0">
                <a:solidFill>
                  <a:srgbClr val="002060"/>
                </a:solidFill>
                <a:latin typeface="メイリオ" panose="020B0604030504040204" pitchFamily="50" charset="-128"/>
                <a:ea typeface="メイリオ" panose="020B0604030504040204" pitchFamily="50" charset="-128"/>
              </a:rPr>
              <a:t>.</a:t>
            </a:r>
            <a:r>
              <a:rPr lang="ja-JP" altLang="en-US" sz="2400" kern="0" dirty="0">
                <a:solidFill>
                  <a:srgbClr val="002060"/>
                </a:solidFill>
                <a:latin typeface="メイリオ" panose="020B0604030504040204" pitchFamily="50" charset="-128"/>
                <a:ea typeface="メイリオ" panose="020B0604030504040204" pitchFamily="50" charset="-128"/>
              </a:rPr>
              <a:t> </a:t>
            </a:r>
            <a:r>
              <a:rPr lang="en-US" altLang="ja-JP" sz="2400" kern="0" dirty="0">
                <a:solidFill>
                  <a:srgbClr val="002060"/>
                </a:solidFill>
                <a:latin typeface="メイリオ" panose="020B0604030504040204" pitchFamily="50" charset="-128"/>
                <a:ea typeface="メイリオ" panose="020B0604030504040204" pitchFamily="50" charset="-128"/>
              </a:rPr>
              <a:t>Kinesis improves performance with shards.</a:t>
            </a:r>
          </a:p>
        </p:txBody>
      </p:sp>
      <p:sp>
        <p:nvSpPr>
          <p:cNvPr id="4" name="コンテンツ プレースホルダー 2">
            <a:extLst>
              <a:ext uri="{FF2B5EF4-FFF2-40B4-BE49-F238E27FC236}">
                <a16:creationId xmlns:a16="http://schemas.microsoft.com/office/drawing/2014/main" id="{346DB607-1CFA-41E3-838C-8882D963C7D1}"/>
              </a:ext>
            </a:extLst>
          </p:cNvPr>
          <p:cNvSpPr txBox="1">
            <a:spLocks/>
          </p:cNvSpPr>
          <p:nvPr/>
        </p:nvSpPr>
        <p:spPr>
          <a:xfrm>
            <a:off x="2936776" y="1772816"/>
            <a:ext cx="6264696" cy="859072"/>
          </a:xfrm>
          <a:prstGeom prst="rect">
            <a:avLst/>
          </a:prstGeom>
          <a:solidFill>
            <a:schemeClr val="bg1"/>
          </a:solidFill>
          <a:ln>
            <a:solidFill>
              <a:srgbClr val="0070C0"/>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b="0" i="0" dirty="0">
                <a:solidFill>
                  <a:srgbClr val="232F3E"/>
                </a:solidFill>
                <a:effectLst/>
                <a:latin typeface="メイリオ" panose="020B0604030504040204" pitchFamily="50" charset="-128"/>
                <a:ea typeface="メイリオ" panose="020B0604030504040204" pitchFamily="50" charset="-128"/>
              </a:rPr>
              <a:t>Shards are a basic unit of throughput for Amazon Kinesis data streams. 1 </a:t>
            </a:r>
            <a:r>
              <a:rPr lang="ja-JP" altLang="en-US" sz="1400" b="0" i="0" dirty="0">
                <a:solidFill>
                  <a:srgbClr val="232F3E"/>
                </a:solidFill>
                <a:effectLst/>
                <a:latin typeface="メイリオ" panose="020B0604030504040204" pitchFamily="50" charset="-128"/>
                <a:ea typeface="メイリオ" panose="020B0604030504040204" pitchFamily="50" charset="-128"/>
              </a:rPr>
              <a:t>shard provides </a:t>
            </a:r>
            <a:r>
              <a:rPr lang="en-US" altLang="ja-JP" sz="1400" b="0" i="0" dirty="0">
                <a:solidFill>
                  <a:srgbClr val="232F3E"/>
                </a:solidFill>
                <a:effectLst/>
                <a:latin typeface="メイリオ" panose="020B0604030504040204" pitchFamily="50" charset="-128"/>
                <a:ea typeface="メイリオ" panose="020B0604030504040204" pitchFamily="50" charset="-128"/>
              </a:rPr>
              <a:t>1 </a:t>
            </a:r>
            <a:r>
              <a:rPr lang="ja-JP" altLang="en-US" sz="1400" b="0" i="0" dirty="0">
                <a:solidFill>
                  <a:srgbClr val="232F3E"/>
                </a:solidFill>
                <a:effectLst/>
                <a:latin typeface="メイリオ" panose="020B0604030504040204" pitchFamily="50" charset="-128"/>
                <a:ea typeface="メイリオ" panose="020B0604030504040204" pitchFamily="50" charset="-128"/>
              </a:rPr>
              <a:t>MB/</a:t>
            </a:r>
            <a:r>
              <a:rPr lang="en-US" altLang="ja-JP" sz="1400" dirty="0">
                <a:solidFill>
                  <a:srgbClr val="232F3E"/>
                </a:solidFill>
                <a:latin typeface="メイリオ" panose="020B0604030504040204" pitchFamily="50" charset="-128"/>
                <a:ea typeface="メイリオ" panose="020B0604030504040204" pitchFamily="50" charset="-128"/>
              </a:rPr>
              <a:t>s</a:t>
            </a:r>
            <a:r>
              <a:rPr lang="ja-JP" altLang="en-US" sz="1400" b="0" i="0" dirty="0">
                <a:solidFill>
                  <a:srgbClr val="232F3E"/>
                </a:solidFill>
                <a:effectLst/>
                <a:latin typeface="メイリオ" panose="020B0604030504040204" pitchFamily="50" charset="-128"/>
                <a:ea typeface="メイリオ" panose="020B0604030504040204" pitchFamily="50" charset="-128"/>
              </a:rPr>
              <a:t> data input and </a:t>
            </a:r>
            <a:r>
              <a:rPr lang="en-US" altLang="ja-JP" sz="1400" b="0" i="0" dirty="0">
                <a:solidFill>
                  <a:srgbClr val="232F3E"/>
                </a:solidFill>
                <a:effectLst/>
                <a:latin typeface="メイリオ" panose="020B0604030504040204" pitchFamily="50" charset="-128"/>
                <a:ea typeface="メイリオ" panose="020B0604030504040204" pitchFamily="50" charset="-128"/>
              </a:rPr>
              <a:t>2 </a:t>
            </a:r>
            <a:r>
              <a:rPr lang="ja-JP" altLang="en-US" sz="1400" b="0" i="0" dirty="0">
                <a:solidFill>
                  <a:srgbClr val="232F3E"/>
                </a:solidFill>
                <a:effectLst/>
                <a:latin typeface="メイリオ" panose="020B0604030504040204" pitchFamily="50" charset="-128"/>
                <a:ea typeface="メイリオ" panose="020B0604030504040204" pitchFamily="50" charset="-128"/>
              </a:rPr>
              <a:t>MB/s data output capability</a:t>
            </a:r>
            <a:r>
              <a:rPr lang="en-US" altLang="ja-JP" sz="1400" b="0" i="0" dirty="0">
                <a:solidFill>
                  <a:srgbClr val="232F3E"/>
                </a:solidFill>
                <a:effectLst/>
                <a:latin typeface="メイリオ" panose="020B0604030504040204" pitchFamily="50" charset="-128"/>
                <a:ea typeface="メイリオ" panose="020B0604030504040204" pitchFamily="50" charset="-128"/>
              </a:rPr>
              <a:t>. 1 </a:t>
            </a:r>
            <a:r>
              <a:rPr lang="ja-JP" altLang="en-US" sz="1400" b="0" i="0" dirty="0">
                <a:solidFill>
                  <a:srgbClr val="232F3E"/>
                </a:solidFill>
                <a:effectLst/>
                <a:latin typeface="メイリオ" panose="020B0604030504040204" pitchFamily="50" charset="-128"/>
                <a:ea typeface="メイリオ" panose="020B0604030504040204" pitchFamily="50" charset="-128"/>
              </a:rPr>
              <a:t>shard supports up to </a:t>
            </a:r>
            <a:r>
              <a:rPr lang="en-US" altLang="ja-JP" sz="1400" b="0" i="0" dirty="0">
                <a:solidFill>
                  <a:srgbClr val="232F3E"/>
                </a:solidFill>
                <a:effectLst/>
                <a:latin typeface="メイリオ" panose="020B0604030504040204" pitchFamily="50" charset="-128"/>
                <a:ea typeface="メイリオ" panose="020B0604030504040204" pitchFamily="50" charset="-128"/>
              </a:rPr>
              <a:t>1,000 PUT </a:t>
            </a:r>
            <a:r>
              <a:rPr lang="ja-JP" altLang="en-US" sz="1400" b="0" i="0" dirty="0">
                <a:solidFill>
                  <a:srgbClr val="232F3E"/>
                </a:solidFill>
                <a:effectLst/>
                <a:latin typeface="メイリオ" panose="020B0604030504040204" pitchFamily="50" charset="-128"/>
                <a:ea typeface="メイリオ" panose="020B0604030504040204" pitchFamily="50" charset="-128"/>
              </a:rPr>
              <a:t>records </a:t>
            </a:r>
            <a:r>
              <a:rPr lang="en-US" altLang="ja-JP" sz="1400" b="0" i="0" dirty="0">
                <a:solidFill>
                  <a:srgbClr val="232F3E"/>
                </a:solidFill>
                <a:effectLst/>
                <a:latin typeface="メイリオ" panose="020B0604030504040204" pitchFamily="50" charset="-128"/>
                <a:ea typeface="メイリオ" panose="020B0604030504040204" pitchFamily="50" charset="-128"/>
              </a:rPr>
              <a:t>per </a:t>
            </a:r>
            <a:r>
              <a:rPr lang="ja-JP" altLang="en-US" sz="1400" b="0" i="0" dirty="0">
                <a:solidFill>
                  <a:srgbClr val="232F3E"/>
                </a:solidFill>
                <a:effectLst/>
                <a:latin typeface="メイリオ" panose="020B0604030504040204" pitchFamily="50" charset="-128"/>
                <a:ea typeface="メイリオ" panose="020B0604030504040204" pitchFamily="50" charset="-128"/>
              </a:rPr>
              <a:t>second</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27D1016-55C2-4733-B1AB-9A5F1B66DB8F}"/>
              </a:ext>
            </a:extLst>
          </p:cNvPr>
          <p:cNvSpPr txBox="1">
            <a:spLocks/>
          </p:cNvSpPr>
          <p:nvPr/>
        </p:nvSpPr>
        <p:spPr bwMode="auto">
          <a:xfrm>
            <a:off x="704528" y="1772816"/>
            <a:ext cx="2160240"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The Shard</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DB68DC8D-4B38-4346-968A-74AF66F0215E}"/>
              </a:ext>
            </a:extLst>
          </p:cNvPr>
          <p:cNvSpPr txBox="1">
            <a:spLocks/>
          </p:cNvSpPr>
          <p:nvPr/>
        </p:nvSpPr>
        <p:spPr bwMode="auto">
          <a:xfrm>
            <a:off x="2936776" y="2682128"/>
            <a:ext cx="6264696"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b="0" i="0" dirty="0">
                <a:solidFill>
                  <a:srgbClr val="232F3E"/>
                </a:solidFill>
                <a:effectLst/>
                <a:latin typeface="メイリオ" panose="020B0604030504040204" pitchFamily="50" charset="-128"/>
                <a:ea typeface="メイリオ" panose="020B0604030504040204" pitchFamily="50" charset="-128"/>
              </a:rPr>
              <a:t>A record is a unit of data stored in an </a:t>
            </a:r>
            <a:r>
              <a:rPr lang="en-US" altLang="ja-JP" sz="1400" b="0" i="0" dirty="0">
                <a:solidFill>
                  <a:srgbClr val="232F3E"/>
                </a:solidFill>
                <a:effectLst/>
                <a:latin typeface="メイリオ" panose="020B0604030504040204" pitchFamily="50" charset="-128"/>
                <a:ea typeface="メイリオ" panose="020B0604030504040204" pitchFamily="50" charset="-128"/>
              </a:rPr>
              <a:t>Amazon Kinesis </a:t>
            </a:r>
            <a:r>
              <a:rPr lang="ja-JP" altLang="en-US" sz="1400" b="0" i="0" dirty="0">
                <a:solidFill>
                  <a:srgbClr val="232F3E"/>
                </a:solidFill>
                <a:effectLst/>
                <a:latin typeface="メイリオ" panose="020B0604030504040204" pitchFamily="50" charset="-128"/>
                <a:ea typeface="メイリオ" panose="020B0604030504040204" pitchFamily="50" charset="-128"/>
              </a:rPr>
              <a:t>data stream</a:t>
            </a:r>
            <a:endParaRPr lang="en-US" altLang="ja-JP" sz="1400" b="0" i="0" dirty="0">
              <a:solidFill>
                <a:srgbClr val="232F3E"/>
              </a:solidFill>
              <a:effectLst/>
              <a:latin typeface="メイリオ" panose="020B0604030504040204" pitchFamily="50" charset="-128"/>
              <a:ea typeface="メイリオ" panose="020B0604030504040204" pitchFamily="50" charset="-128"/>
            </a:endParaRPr>
          </a:p>
          <a:p>
            <a:r>
              <a:rPr lang="ja-JP" altLang="en-US" sz="1400" b="0" i="0" dirty="0">
                <a:solidFill>
                  <a:srgbClr val="232F3E"/>
                </a:solidFill>
                <a:effectLst/>
                <a:latin typeface="メイリオ" panose="020B0604030504040204" pitchFamily="50" charset="-128"/>
                <a:ea typeface="メイリオ" panose="020B0604030504040204" pitchFamily="50" charset="-128"/>
              </a:rPr>
              <a:t>Records consist of sequence numbers, partition keys, data </a:t>
            </a:r>
            <a:r>
              <a:rPr lang="en-US" altLang="ja-JP" sz="1400" b="0" i="0" dirty="0">
                <a:solidFill>
                  <a:srgbClr val="232F3E"/>
                </a:solidFill>
                <a:effectLst/>
                <a:latin typeface="メイリオ" panose="020B0604030504040204" pitchFamily="50" charset="-128"/>
                <a:ea typeface="メイリオ" panose="020B0604030504040204" pitchFamily="50" charset="-128"/>
              </a:rPr>
              <a:t>BLOBs</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3832ABD0-18DC-45FE-AB9F-01A9D7098FD8}"/>
              </a:ext>
            </a:extLst>
          </p:cNvPr>
          <p:cNvSpPr txBox="1">
            <a:spLocks/>
          </p:cNvSpPr>
          <p:nvPr/>
        </p:nvSpPr>
        <p:spPr bwMode="auto">
          <a:xfrm>
            <a:off x="704528" y="2682128"/>
            <a:ext cx="2160240"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Records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F3C9BFFB-2E1C-4CDA-BB5D-E0E32326855E}"/>
              </a:ext>
            </a:extLst>
          </p:cNvPr>
          <p:cNvSpPr txBox="1">
            <a:spLocks/>
          </p:cNvSpPr>
          <p:nvPr/>
        </p:nvSpPr>
        <p:spPr bwMode="auto">
          <a:xfrm>
            <a:off x="2936776" y="3593112"/>
            <a:ext cx="6264696"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b="0" i="0" dirty="0">
                <a:solidFill>
                  <a:srgbClr val="232F3E"/>
                </a:solidFill>
                <a:effectLst/>
                <a:latin typeface="メイリオ" panose="020B0604030504040204" pitchFamily="50" charset="-128"/>
                <a:ea typeface="メイリオ" panose="020B0604030504040204" pitchFamily="50" charset="-128"/>
              </a:rPr>
              <a:t>Data </a:t>
            </a:r>
            <a:r>
              <a:rPr lang="en-US" altLang="ja-JP" sz="1400" b="0" i="0" dirty="0">
                <a:solidFill>
                  <a:srgbClr val="232F3E"/>
                </a:solidFill>
                <a:effectLst/>
                <a:latin typeface="メイリオ" panose="020B0604030504040204" pitchFamily="50" charset="-128"/>
                <a:ea typeface="メイリオ" panose="020B0604030504040204" pitchFamily="50" charset="-128"/>
              </a:rPr>
              <a:t>BLOBs are the </a:t>
            </a:r>
            <a:r>
              <a:rPr lang="ja-JP" altLang="en-US" sz="1400" b="0" i="0" dirty="0">
                <a:solidFill>
                  <a:srgbClr val="232F3E"/>
                </a:solidFill>
                <a:effectLst/>
                <a:latin typeface="メイリオ" panose="020B0604030504040204" pitchFamily="50" charset="-128"/>
                <a:ea typeface="メイリオ" panose="020B0604030504040204" pitchFamily="50" charset="-128"/>
              </a:rPr>
              <a:t>data to be processed, added to the data stream by the data producer</a:t>
            </a:r>
            <a:endParaRPr lang="en-US" altLang="ja-JP" sz="1400" b="0" i="0" dirty="0">
              <a:solidFill>
                <a:srgbClr val="232F3E"/>
              </a:solidFill>
              <a:effectLst/>
              <a:latin typeface="メイリオ" panose="020B0604030504040204" pitchFamily="50" charset="-128"/>
              <a:ea typeface="メイリオ" panose="020B0604030504040204" pitchFamily="50" charset="-128"/>
            </a:endParaRPr>
          </a:p>
          <a:p>
            <a:r>
              <a:rPr lang="ja-JP" altLang="en-US" sz="1400" b="0" i="0" dirty="0">
                <a:solidFill>
                  <a:srgbClr val="232F3E"/>
                </a:solidFill>
                <a:effectLst/>
                <a:latin typeface="メイリオ" panose="020B0604030504040204" pitchFamily="50" charset="-128"/>
                <a:ea typeface="メイリオ" panose="020B0604030504040204" pitchFamily="50" charset="-128"/>
              </a:rPr>
              <a:t>Maximum size is </a:t>
            </a:r>
            <a:r>
              <a:rPr lang="en-US" altLang="ja-JP" sz="1400" b="0" i="0" dirty="0">
                <a:solidFill>
                  <a:srgbClr val="232F3E"/>
                </a:solidFill>
                <a:effectLst/>
                <a:latin typeface="メイリオ" panose="020B0604030504040204" pitchFamily="50" charset="-128"/>
                <a:ea typeface="メイリオ" panose="020B0604030504040204" pitchFamily="50" charset="-128"/>
              </a:rPr>
              <a:t>1 </a:t>
            </a:r>
            <a:r>
              <a:rPr lang="ja-JP" altLang="en-US" sz="1400" b="0" i="0" dirty="0">
                <a:solidFill>
                  <a:srgbClr val="232F3E"/>
                </a:solidFill>
                <a:effectLst/>
                <a:latin typeface="メイリオ" panose="020B0604030504040204" pitchFamily="50" charset="-128"/>
                <a:ea typeface="メイリオ" panose="020B0604030504040204" pitchFamily="50" charset="-128"/>
              </a:rPr>
              <a:t>megabyte </a:t>
            </a:r>
            <a:r>
              <a:rPr lang="en-US" altLang="ja-JP" sz="1400" b="0" i="0" dirty="0">
                <a:solidFill>
                  <a:srgbClr val="232F3E"/>
                </a:solidFill>
                <a:effectLst/>
                <a:latin typeface="メイリオ" panose="020B0604030504040204" pitchFamily="50" charset="-128"/>
                <a:ea typeface="メイリオ" panose="020B0604030504040204" pitchFamily="50" charset="-128"/>
              </a:rPr>
              <a:t>(MB)</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BE7D833C-E89E-4D84-8D20-2882466857A2}"/>
              </a:ext>
            </a:extLst>
          </p:cNvPr>
          <p:cNvSpPr txBox="1">
            <a:spLocks/>
          </p:cNvSpPr>
          <p:nvPr/>
        </p:nvSpPr>
        <p:spPr bwMode="auto">
          <a:xfrm>
            <a:off x="704528" y="3593112"/>
            <a:ext cx="2160240"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Data </a:t>
            </a:r>
            <a:r>
              <a:rPr lang="en-US" altLang="ja-JP" b="1" dirty="0">
                <a:solidFill>
                  <a:schemeClr val="bg1"/>
                </a:solidFill>
                <a:latin typeface="メイリオ" panose="020B0604030504040204" pitchFamily="50" charset="-128"/>
                <a:ea typeface="メイリオ" panose="020B0604030504040204" pitchFamily="50" charset="-128"/>
              </a:rPr>
              <a:t>BLOB</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AB7BEF4-6DD9-4D48-8C41-0DC30450037E}"/>
              </a:ext>
            </a:extLst>
          </p:cNvPr>
          <p:cNvSpPr txBox="1">
            <a:spLocks/>
          </p:cNvSpPr>
          <p:nvPr/>
        </p:nvSpPr>
        <p:spPr bwMode="auto">
          <a:xfrm>
            <a:off x="2936776" y="4504096"/>
            <a:ext cx="6264696"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b="0" i="0" dirty="0">
                <a:solidFill>
                  <a:srgbClr val="232F3E"/>
                </a:solidFill>
                <a:effectLst/>
                <a:latin typeface="メイリオ" panose="020B0604030504040204" pitchFamily="50" charset="-128"/>
                <a:ea typeface="メイリオ" panose="020B0604030504040204" pitchFamily="50" charset="-128"/>
              </a:rPr>
              <a:t>Partition keys used to separate records and route them to different shards of the data stream</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0E8D0DE0-AAAD-4251-8FF5-8ED214B6A46F}"/>
              </a:ext>
            </a:extLst>
          </p:cNvPr>
          <p:cNvSpPr txBox="1">
            <a:spLocks/>
          </p:cNvSpPr>
          <p:nvPr/>
        </p:nvSpPr>
        <p:spPr bwMode="auto">
          <a:xfrm>
            <a:off x="704528" y="4504096"/>
            <a:ext cx="2160240"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Partition key</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16AAFEC5-945A-4930-8807-FDBA4D9CC439}"/>
              </a:ext>
            </a:extLst>
          </p:cNvPr>
          <p:cNvSpPr txBox="1">
            <a:spLocks/>
          </p:cNvSpPr>
          <p:nvPr/>
        </p:nvSpPr>
        <p:spPr bwMode="auto">
          <a:xfrm>
            <a:off x="2936776" y="5415080"/>
            <a:ext cx="6264696"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b="0" i="0" dirty="0">
                <a:solidFill>
                  <a:srgbClr val="232F3E"/>
                </a:solidFill>
                <a:effectLst/>
                <a:latin typeface="メイリオ" panose="020B0604030504040204" pitchFamily="50" charset="-128"/>
                <a:ea typeface="メイリオ" panose="020B0604030504040204" pitchFamily="50" charset="-128"/>
              </a:rPr>
              <a:t>Sequence number </a:t>
            </a:r>
            <a:r>
              <a:rPr lang="en-US" altLang="ja-JP" sz="1400" b="0" i="0" dirty="0">
                <a:solidFill>
                  <a:srgbClr val="232F3E"/>
                </a:solidFill>
                <a:effectLst/>
                <a:latin typeface="メイリオ" panose="020B0604030504040204" pitchFamily="50" charset="-128"/>
                <a:ea typeface="メイリオ" panose="020B0604030504040204" pitchFamily="50" charset="-128"/>
              </a:rPr>
              <a:t>is </a:t>
            </a:r>
            <a:r>
              <a:rPr lang="ja-JP" altLang="en-US" sz="1400" b="0" i="0" dirty="0">
                <a:solidFill>
                  <a:srgbClr val="232F3E"/>
                </a:solidFill>
                <a:effectLst/>
                <a:latin typeface="メイリオ" panose="020B0604030504040204" pitchFamily="50" charset="-128"/>
                <a:ea typeface="メイリオ" panose="020B0604030504040204" pitchFamily="50" charset="-128"/>
              </a:rPr>
              <a:t>a unique identifier for each record</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89181A7B-89A2-4EE1-9826-8E8F3BAA22ED}"/>
              </a:ext>
            </a:extLst>
          </p:cNvPr>
          <p:cNvSpPr txBox="1">
            <a:spLocks/>
          </p:cNvSpPr>
          <p:nvPr/>
        </p:nvSpPr>
        <p:spPr bwMode="auto">
          <a:xfrm>
            <a:off x="704528" y="5415080"/>
            <a:ext cx="2160240"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Sequence Number</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57436112"/>
      </p:ext>
    </p:extLst>
  </p:cSld>
  <p:clrMapOvr>
    <a:masterClrMapping/>
  </p:clrMapOvr>
  <mc:AlternateContent xmlns:mc="http://schemas.openxmlformats.org/markup-compatibility/2006" xmlns:p14="http://schemas.microsoft.com/office/powerpoint/2010/main">
    <mc:Choice Requires="p14">
      <p:transition spd="slow" p14:dur="2000" advTm="64864"/>
    </mc:Choice>
    <mc:Fallback xmlns="">
      <p:transition spd="slow" advTm="64864"/>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Select KMS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052736"/>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medical information sharing application using a large dedicated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with multiple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volumes. The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volumes must be encrypted to comply with </a:t>
            </a:r>
            <a:r>
              <a:rPr lang="en-US" altLang="ja-JP" dirty="0">
                <a:latin typeface="メイリオ" panose="020B0604030504040204" pitchFamily="50" charset="-128"/>
                <a:ea typeface="メイリオ" panose="020B0604030504040204" pitchFamily="50" charset="-128"/>
              </a:rPr>
              <a:t>HIPAA </a:t>
            </a:r>
            <a:r>
              <a:rPr lang="ja-JP" altLang="en-US" dirty="0">
                <a:latin typeface="メイリオ" panose="020B0604030504040204" pitchFamily="50" charset="-128"/>
                <a:ea typeface="メイリオ" panose="020B0604030504040204" pitchFamily="50" charset="-128"/>
              </a:rPr>
              <a:t>standards, considering the confidentiality of the data to be processed.</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In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encryption, which service does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use to protect the volume data being stored?</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Key Management with </a:t>
            </a:r>
            <a:r>
              <a:rPr lang="en-US" altLang="ja-JP" dirty="0">
                <a:latin typeface="メイリオ" panose="020B0604030504040204" pitchFamily="50" charset="-128"/>
                <a:ea typeface="メイリオ" panose="020B0604030504040204" pitchFamily="50" charset="-128"/>
              </a:rPr>
              <a:t>AWS Key Management Service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KMS</a:t>
            </a:r>
            <a:r>
              <a:rPr lang="ja-JP" altLang="en-US" dirty="0">
                <a:latin typeface="メイリオ" panose="020B0604030504040204" pitchFamily="50" charset="-128"/>
                <a:ea typeface="メイリオ" panose="020B0604030504040204" pitchFamily="50" charset="-128"/>
              </a:rPr>
              <a:t>)</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Amazon managed keys using </a:t>
            </a:r>
            <a:r>
              <a:rPr lang="en-US" altLang="ja-JP" dirty="0">
                <a:latin typeface="メイリオ" panose="020B0604030504040204" pitchFamily="50" charset="-128"/>
                <a:ea typeface="メイリオ" panose="020B0604030504040204" pitchFamily="50" charset="-128"/>
              </a:rPr>
              <a:t>SSE-EBS.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key management using the </a:t>
            </a:r>
            <a:r>
              <a:rPr lang="en-US" altLang="ja-JP" dirty="0">
                <a:latin typeface="メイリオ" panose="020B0604030504040204" pitchFamily="50" charset="-128"/>
                <a:ea typeface="メイリオ" panose="020B0604030504040204" pitchFamily="50" charset="-128"/>
              </a:rPr>
              <a:t>ACM.</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of </a:t>
            </a:r>
            <a:r>
              <a:rPr lang="en-US" altLang="ja-JP" dirty="0">
                <a:latin typeface="メイリオ" panose="020B0604030504040204" pitchFamily="50" charset="-128"/>
                <a:ea typeface="メイリオ" panose="020B0604030504040204" pitchFamily="50" charset="-128"/>
              </a:rPr>
              <a:t>SSL certificates </a:t>
            </a:r>
            <a:r>
              <a:rPr lang="ja-JP" altLang="en-US" dirty="0">
                <a:latin typeface="メイリオ" panose="020B0604030504040204" pitchFamily="50" charset="-128"/>
                <a:ea typeface="メイリオ" panose="020B0604030504040204" pitchFamily="50" charset="-128"/>
              </a:rPr>
              <a:t>provided by </a:t>
            </a:r>
            <a:r>
              <a:rPr lang="en-US" altLang="ja-JP" dirty="0">
                <a:latin typeface="メイリオ" panose="020B0604030504040204" pitchFamily="50" charset="-128"/>
                <a:ea typeface="メイリオ" panose="020B0604030504040204" pitchFamily="50" charset="-128"/>
              </a:rPr>
              <a:t>AWS Certificate Manager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ACM</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80653598"/>
      </p:ext>
    </p:extLst>
  </p:cSld>
  <p:clrMapOvr>
    <a:masterClrMapping/>
  </p:clrMapOvr>
  <mc:AlternateContent xmlns:mc="http://schemas.openxmlformats.org/markup-compatibility/2006" xmlns:p14="http://schemas.microsoft.com/office/powerpoint/2010/main">
    <mc:Choice Requires="p14">
      <p:transition spd="slow" p14:dur="2000" advTm="13389"/>
    </mc:Choice>
    <mc:Fallback xmlns="">
      <p:transition spd="slow" advTm="13389"/>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KMS</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KMS </a:t>
            </a:r>
            <a:r>
              <a:rPr lang="ja-JP" altLang="en-US" sz="2400" dirty="0">
                <a:solidFill>
                  <a:srgbClr val="002060"/>
                </a:solidFill>
                <a:latin typeface="メイリオ" panose="020B0604030504040204" pitchFamily="50" charset="-128"/>
                <a:ea typeface="メイリオ" panose="020B0604030504040204" pitchFamily="50" charset="-128"/>
              </a:rPr>
              <a:t>is a managed encryption key creation and management service for encrypting data</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57D3E990-0628-42AE-A52A-A50A59E907DB}"/>
              </a:ext>
            </a:extLst>
          </p:cNvPr>
          <p:cNvSpPr txBox="1"/>
          <p:nvPr/>
        </p:nvSpPr>
        <p:spPr>
          <a:xfrm>
            <a:off x="925256" y="1628800"/>
            <a:ext cx="8270213" cy="338554"/>
          </a:xfrm>
          <a:prstGeom prst="rect">
            <a:avLst/>
          </a:prstGeom>
          <a:noFill/>
        </p:spPr>
        <p:txBody>
          <a:bodyPr wrap="square" rtlCol="0">
            <a:noAutofit/>
          </a:bodyPr>
          <a:lstStyle/>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KMS is a managed service that creates, manages, and operates encryption keys. It can create, import, rotate, delete, and manage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CMK  using the AWS Management Console, AWS SDKs, or CLI.</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works with IAM to manage key access.</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invalidates / activates / deletes the customer master key (CMK) and automatically rotates the key every year.</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is also possible to install and manage an external CMK on the KMS</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KMS uses FIPS 140-2 validated or validated hardware security modules to protect keys</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integrates with AWS CloudTrail to show usage logs for all keys</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is applicable to many AWS services such as RDS and S3</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Encrypt in the application by using KMS SDK</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263979741"/>
      </p:ext>
    </p:extLst>
  </p:cSld>
  <p:clrMapOvr>
    <a:masterClrMapping/>
  </p:clrMapOvr>
  <mc:AlternateContent xmlns:mc="http://schemas.openxmlformats.org/markup-compatibility/2006" xmlns:p14="http://schemas.microsoft.com/office/powerpoint/2010/main">
    <mc:Choice Requires="p14">
      <p:transition spd="slow" p14:dur="2000" advTm="154717"/>
    </mc:Choice>
    <mc:Fallback xmlns="">
      <p:transition spd="slow" advTm="154717"/>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en-US" altLang="ja-JP" sz="3000" dirty="0">
                <a:latin typeface="メイリオ" panose="020B0604030504040204" pitchFamily="50" charset="-128"/>
                <a:ea typeface="メイリオ" panose="020B0604030504040204" pitchFamily="50" charset="-128"/>
              </a:rPr>
              <a:t>CMK </a:t>
            </a:r>
            <a:r>
              <a:rPr lang="ja-JP" altLang="en-US" sz="3000" dirty="0">
                <a:latin typeface="メイリオ" panose="020B0604030504040204" pitchFamily="50" charset="-128"/>
                <a:ea typeface="メイリオ" panose="020B0604030504040204" pitchFamily="50" charset="-128"/>
              </a:rPr>
              <a:t>management</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61664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using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that stores data in an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bucket. The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volumes are encrypted with a unique customer master key (</a:t>
            </a:r>
            <a:r>
              <a:rPr lang="en-US" altLang="ja-JP" dirty="0">
                <a:latin typeface="メイリオ" panose="020B0604030504040204" pitchFamily="50" charset="-128"/>
                <a:ea typeface="メイリオ" panose="020B0604030504040204" pitchFamily="50" charset="-128"/>
              </a:rPr>
              <a:t>CMK</a:t>
            </a:r>
            <a:r>
              <a:rPr lang="ja-JP" altLang="en-US" dirty="0">
                <a:latin typeface="メイリオ" panose="020B0604030504040204" pitchFamily="50" charset="-128"/>
                <a:ea typeface="メイリオ" panose="020B0604030504040204" pitchFamily="50" charset="-128"/>
              </a:rPr>
              <a:t>) to ensure data confidentiality. A member accidentally deleted the </a:t>
            </a:r>
            <a:r>
              <a:rPr lang="en-US" altLang="ja-JP" dirty="0">
                <a:latin typeface="メイリオ" panose="020B0604030504040204" pitchFamily="50" charset="-128"/>
                <a:ea typeface="メイリオ" panose="020B0604030504040204" pitchFamily="50" charset="-128"/>
              </a:rPr>
              <a:t>CMK and we are unable to </a:t>
            </a:r>
            <a:r>
              <a:rPr lang="ja-JP" altLang="en-US" dirty="0">
                <a:latin typeface="メイリオ" panose="020B0604030504040204" pitchFamily="50" charset="-128"/>
                <a:ea typeface="メイリオ" panose="020B0604030504040204" pitchFamily="50" charset="-128"/>
              </a:rPr>
              <a:t>recover user data.</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What to do to solve this problem?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Once the </a:t>
            </a:r>
            <a:r>
              <a:rPr lang="en-US" altLang="ja-JP" dirty="0">
                <a:latin typeface="メイリオ" panose="020B0604030504040204" pitchFamily="50" charset="-128"/>
                <a:ea typeface="メイリオ" panose="020B0604030504040204" pitchFamily="50" charset="-128"/>
              </a:rPr>
              <a:t>CMK is </a:t>
            </a:r>
            <a:r>
              <a:rPr lang="ja-JP" altLang="en-US" dirty="0">
                <a:latin typeface="メイリオ" panose="020B0604030504040204" pitchFamily="50" charset="-128"/>
                <a:ea typeface="メイリオ" panose="020B0604030504040204" pitchFamily="50" charset="-128"/>
              </a:rPr>
              <a:t>deleted, it is impossible to recover and you lose access to the data.</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You can restore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by contacting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support.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You can restore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from the root account user.</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Since the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is just after the </a:t>
            </a:r>
            <a:r>
              <a:rPr lang="en-US" altLang="ja-JP" dirty="0">
                <a:latin typeface="メイリオ" panose="020B0604030504040204" pitchFamily="50" charset="-128"/>
                <a:ea typeface="メイリオ" panose="020B0604030504040204" pitchFamily="50" charset="-128"/>
              </a:rPr>
              <a:t>CMK is </a:t>
            </a:r>
            <a:r>
              <a:rPr lang="ja-JP" altLang="en-US" dirty="0">
                <a:latin typeface="メイリオ" panose="020B0604030504040204" pitchFamily="50" charset="-128"/>
                <a:ea typeface="メイリオ" panose="020B0604030504040204" pitchFamily="50" charset="-128"/>
              </a:rPr>
              <a:t>deleted, you can cancel the deletion of the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and recover the key.</a:t>
            </a:r>
            <a:endParaRPr lang="en-US" altLang="ja-JP" dirty="0">
              <a:latin typeface="メイリオ" panose="020B0604030504040204" pitchFamily="50" charset="-128"/>
              <a:ea typeface="メイリオ" panose="020B0604030504040204" pitchFamily="50" charset="-128"/>
            </a:endParaRPr>
          </a:p>
          <a:p>
            <a:pPr>
              <a:lnSpc>
                <a:spcPct val="150000"/>
              </a:lnSpc>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74756994"/>
      </p:ext>
    </p:extLst>
  </p:cSld>
  <p:clrMapOvr>
    <a:masterClrMapping/>
  </p:clrMapOvr>
  <mc:AlternateContent xmlns:mc="http://schemas.openxmlformats.org/markup-compatibility/2006" xmlns:p14="http://schemas.microsoft.com/office/powerpoint/2010/main">
    <mc:Choice Requires="p14">
      <p:transition spd="slow" p14:dur="2000" advTm="9782"/>
    </mc:Choice>
    <mc:Fallback xmlns="">
      <p:transition spd="slow" advTm="9782"/>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KMS</a:t>
            </a:r>
          </a:p>
        </p:txBody>
      </p:sp>
      <p:sp>
        <p:nvSpPr>
          <p:cNvPr id="37" name="コンテンツ プレースホルダー 2">
            <a:extLst>
              <a:ext uri="{FF2B5EF4-FFF2-40B4-BE49-F238E27FC236}">
                <a16:creationId xmlns:a16="http://schemas.microsoft.com/office/drawing/2014/main" id="{2DC1489D-7AED-4EB8-B650-CDD4C4BDCEE3}"/>
              </a:ext>
            </a:extLst>
          </p:cNvPr>
          <p:cNvSpPr txBox="1">
            <a:spLocks/>
          </p:cNvSpPr>
          <p:nvPr/>
        </p:nvSpPr>
        <p:spPr>
          <a:xfrm>
            <a:off x="631222" y="692696"/>
            <a:ext cx="9002298"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KMS uses CMK and customer data key to perform encryption.</a:t>
            </a:r>
          </a:p>
        </p:txBody>
      </p:sp>
      <p:sp>
        <p:nvSpPr>
          <p:cNvPr id="5" name="正方形/長方形 4">
            <a:extLst>
              <a:ext uri="{FF2B5EF4-FFF2-40B4-BE49-F238E27FC236}">
                <a16:creationId xmlns:a16="http://schemas.microsoft.com/office/drawing/2014/main" id="{4FAEC070-B09E-4F1B-BEE2-55ABCE1D587B}"/>
              </a:ext>
            </a:extLst>
          </p:cNvPr>
          <p:cNvSpPr/>
          <p:nvPr/>
        </p:nvSpPr>
        <p:spPr bwMode="auto">
          <a:xfrm>
            <a:off x="1567974" y="1988841"/>
            <a:ext cx="2376264" cy="1296144"/>
          </a:xfrm>
          <a:prstGeom prst="rect">
            <a:avLst/>
          </a:prstGeom>
          <a:solidFill>
            <a:schemeClr val="bg2">
              <a:lumMod val="10000"/>
              <a:lumOff val="90000"/>
            </a:schemeClr>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rPr>
              <a:t>Customer</a:t>
            </a:r>
            <a:br>
              <a:rPr kumimoji="1" lang="en-US" altLang="ja-JP" sz="1800" i="0" u="none" strike="noStrike" cap="none" normalizeH="0" baseline="0" dirty="0">
                <a:ln>
                  <a:noFill/>
                </a:ln>
                <a:effectLst/>
                <a:latin typeface="メイリオ" panose="020B0604030504040204" pitchFamily="50" charset="-128"/>
                <a:ea typeface="メイリオ" panose="020B0604030504040204" pitchFamily="50" charset="-128"/>
              </a:rPr>
            </a:br>
            <a:r>
              <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rPr>
              <a:t> Master Key</a:t>
            </a:r>
            <a:endParaRPr kumimoji="1" lang="en-US" altLang="ja-JP" sz="1800" i="0" u="none" strike="noStrike" cap="none" normalizeH="0" baseline="0" dirty="0">
              <a:ln>
                <a:noFill/>
              </a:ln>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CMK</a:t>
            </a:r>
            <a:r>
              <a:rPr lang="ja-JP" altLang="en-US" sz="1800" dirty="0">
                <a:latin typeface="メイリオ" panose="020B0604030504040204" pitchFamily="50" charset="-128"/>
                <a:ea typeface="メイリオ" panose="020B0604030504040204" pitchFamily="50" charset="-128"/>
              </a:rPr>
              <a:t>)</a:t>
            </a:r>
            <a:endPar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4C01578-5B18-44A9-809F-D50A73E58B5A}"/>
              </a:ext>
            </a:extLst>
          </p:cNvPr>
          <p:cNvSpPr/>
          <p:nvPr/>
        </p:nvSpPr>
        <p:spPr bwMode="auto">
          <a:xfrm>
            <a:off x="4015596" y="1988841"/>
            <a:ext cx="4969852" cy="1296144"/>
          </a:xfrm>
          <a:prstGeom prst="rect">
            <a:avLst/>
          </a:prstGeom>
          <a:solidFill>
            <a:schemeClr val="bg1"/>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The CMK is the first master key created, and if lost, the encrypted data will be inaccessible.</a:t>
            </a:r>
          </a:p>
          <a:p>
            <a:pPr marL="285750" indent="-285750">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Used to encrypt the encryption key.</a:t>
            </a:r>
          </a:p>
          <a:p>
            <a:pPr marL="285750" indent="-285750">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will be rotated.</a:t>
            </a:r>
          </a:p>
        </p:txBody>
      </p:sp>
      <p:sp>
        <p:nvSpPr>
          <p:cNvPr id="8" name="正方形/長方形 7">
            <a:extLst>
              <a:ext uri="{FF2B5EF4-FFF2-40B4-BE49-F238E27FC236}">
                <a16:creationId xmlns:a16="http://schemas.microsoft.com/office/drawing/2014/main" id="{40A78798-50B4-41E3-AADB-864D0BAA2B7E}"/>
              </a:ext>
            </a:extLst>
          </p:cNvPr>
          <p:cNvSpPr/>
          <p:nvPr/>
        </p:nvSpPr>
        <p:spPr bwMode="auto">
          <a:xfrm>
            <a:off x="1567974" y="3356992"/>
            <a:ext cx="2376264" cy="1296144"/>
          </a:xfrm>
          <a:prstGeom prst="rect">
            <a:avLst/>
          </a:prstGeom>
          <a:solidFill>
            <a:schemeClr val="bg2">
              <a:lumMod val="10000"/>
              <a:lumOff val="90000"/>
            </a:schemeClr>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rPr>
              <a:t>Customer</a:t>
            </a:r>
            <a:endParaRPr kumimoji="1" lang="en-US" altLang="ja-JP" sz="1800" i="0" u="none" strike="noStrike" cap="none" normalizeH="0" baseline="0" dirty="0">
              <a:ln>
                <a:noFill/>
              </a:ln>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800" dirty="0">
                <a:latin typeface="メイリオ" panose="020B0604030504040204" pitchFamily="50" charset="-128"/>
                <a:ea typeface="メイリオ" panose="020B0604030504040204" pitchFamily="50" charset="-128"/>
              </a:rPr>
              <a:t>Data Key</a:t>
            </a:r>
            <a:endParaRPr lang="en-US" altLang="ja-JP" sz="1800" dirty="0">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rPr>
              <a:t>(Encryption key)</a:t>
            </a:r>
          </a:p>
        </p:txBody>
      </p:sp>
      <p:sp>
        <p:nvSpPr>
          <p:cNvPr id="9" name="正方形/長方形 8">
            <a:extLst>
              <a:ext uri="{FF2B5EF4-FFF2-40B4-BE49-F238E27FC236}">
                <a16:creationId xmlns:a16="http://schemas.microsoft.com/office/drawing/2014/main" id="{F07C1ECD-11DB-4674-B06B-CAB0CF3E5B7D}"/>
              </a:ext>
            </a:extLst>
          </p:cNvPr>
          <p:cNvSpPr/>
          <p:nvPr/>
        </p:nvSpPr>
        <p:spPr bwMode="auto">
          <a:xfrm>
            <a:off x="4015596" y="3356992"/>
            <a:ext cx="4969852" cy="1296144"/>
          </a:xfrm>
          <a:prstGeom prst="rect">
            <a:avLst/>
          </a:prstGeom>
          <a:solidFill>
            <a:schemeClr val="bg1"/>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Keys used for the actual data encryption</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Generated by </a:t>
            </a:r>
            <a:r>
              <a:rPr lang="en-US" altLang="ja-JP" dirty="0">
                <a:latin typeface="メイリオ" panose="020B0604030504040204" pitchFamily="50" charset="-128"/>
                <a:ea typeface="メイリオ" panose="020B0604030504040204" pitchFamily="50" charset="-128"/>
              </a:rPr>
              <a:t>KMS </a:t>
            </a:r>
            <a:r>
              <a:rPr lang="ja-JP" altLang="en-US" dirty="0">
                <a:latin typeface="メイリオ" panose="020B0604030504040204" pitchFamily="50" charset="-128"/>
                <a:ea typeface="メイリオ" panose="020B0604030504040204" pitchFamily="50" charset="-128"/>
              </a:rPr>
              <a:t>and encrypted by </a:t>
            </a:r>
            <a:r>
              <a:rPr lang="en-US" altLang="ja-JP" dirty="0">
                <a:latin typeface="メイリオ" panose="020B0604030504040204" pitchFamily="50" charset="-128"/>
                <a:ea typeface="メイリオ" panose="020B0604030504040204" pitchFamily="50" charset="-128"/>
              </a:rPr>
              <a:t>CMK</a:t>
            </a:r>
          </a:p>
        </p:txBody>
      </p:sp>
      <p:sp>
        <p:nvSpPr>
          <p:cNvPr id="10" name="正方形/長方形 9">
            <a:extLst>
              <a:ext uri="{FF2B5EF4-FFF2-40B4-BE49-F238E27FC236}">
                <a16:creationId xmlns:a16="http://schemas.microsoft.com/office/drawing/2014/main" id="{158C7F22-54BD-4EA9-8BAD-3B20CE99550B}"/>
              </a:ext>
            </a:extLst>
          </p:cNvPr>
          <p:cNvSpPr/>
          <p:nvPr/>
        </p:nvSpPr>
        <p:spPr bwMode="auto">
          <a:xfrm>
            <a:off x="1567974" y="4725144"/>
            <a:ext cx="2376264" cy="1296144"/>
          </a:xfrm>
          <a:prstGeom prst="rect">
            <a:avLst/>
          </a:prstGeom>
          <a:solidFill>
            <a:schemeClr val="bg2">
              <a:lumMod val="10000"/>
              <a:lumOff val="90000"/>
            </a:schemeClr>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800" dirty="0">
                <a:latin typeface="メイリオ" panose="020B0604030504040204" pitchFamily="50" charset="-128"/>
                <a:ea typeface="メイリオ" panose="020B0604030504040204" pitchFamily="50" charset="-128"/>
              </a:rPr>
              <a:t>Envelope</a:t>
            </a:r>
            <a:endParaRPr lang="en-US" altLang="ja-JP" sz="1800" dirty="0">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rPr>
              <a:t>Encryption</a:t>
            </a:r>
          </a:p>
        </p:txBody>
      </p:sp>
      <p:sp>
        <p:nvSpPr>
          <p:cNvPr id="11" name="正方形/長方形 10">
            <a:extLst>
              <a:ext uri="{FF2B5EF4-FFF2-40B4-BE49-F238E27FC236}">
                <a16:creationId xmlns:a16="http://schemas.microsoft.com/office/drawing/2014/main" id="{0927E83D-4166-497B-88CC-10972D533CDF}"/>
              </a:ext>
            </a:extLst>
          </p:cNvPr>
          <p:cNvSpPr/>
          <p:nvPr/>
        </p:nvSpPr>
        <p:spPr bwMode="auto">
          <a:xfrm>
            <a:off x="4015596" y="4725144"/>
            <a:ext cx="4969852" cy="1296144"/>
          </a:xfrm>
          <a:prstGeom prst="rect">
            <a:avLst/>
          </a:prstGeom>
          <a:solidFill>
            <a:schemeClr val="bg1"/>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Encryption method that uses an encryption key to encrypt without encrypting </a:t>
            </a:r>
            <a:r>
              <a:rPr lang="en-US" altLang="ja-JP" dirty="0">
                <a:latin typeface="メイリオ" panose="020B0604030504040204" pitchFamily="50" charset="-128"/>
                <a:ea typeface="メイリオ" panose="020B0604030504040204" pitchFamily="50" charset="-128"/>
              </a:rPr>
              <a:t>directly </a:t>
            </a:r>
            <a:r>
              <a:rPr lang="ja-JP" altLang="en-US" dirty="0">
                <a:latin typeface="メイリオ" panose="020B0604030504040204" pitchFamily="50" charset="-128"/>
                <a:ea typeface="メイリオ" panose="020B0604030504040204" pitchFamily="50" charset="-128"/>
              </a:rPr>
              <a:t>with a master key</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55877088"/>
      </p:ext>
    </p:extLst>
  </p:cSld>
  <p:clrMapOvr>
    <a:masterClrMapping/>
  </p:clrMapOvr>
  <mc:AlternateContent xmlns:mc="http://schemas.openxmlformats.org/markup-compatibility/2006" xmlns:p14="http://schemas.microsoft.com/office/powerpoint/2010/main">
    <mc:Choice Requires="p14">
      <p:transition spd="slow" p14:dur="2000" advTm="79502"/>
    </mc:Choice>
    <mc:Fallback xmlns="">
      <p:transition spd="slow" advTm="79502"/>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KMS </a:t>
            </a:r>
            <a:r>
              <a:rPr kumimoji="0" lang="ja-JP" altLang="en-US" sz="3000" dirty="0">
                <a:solidFill>
                  <a:srgbClr val="000000"/>
                </a:solidFill>
                <a:latin typeface="メイリオ" pitchFamily="50" charset="-128"/>
                <a:ea typeface="メイリオ" pitchFamily="50" charset="-128"/>
                <a:cs typeface="メイリオ" pitchFamily="50" charset="-128"/>
              </a:rPr>
              <a:t>Settings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298928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Solution Architect has developed an encryption solution. In this solution, the data key must be encrypted using envelope protection before it is written to disk.</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solutions can assist with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KMS API</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API Gateway with STS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IAM Access Key</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Certificate Manager</a:t>
            </a:r>
          </a:p>
        </p:txBody>
      </p:sp>
    </p:spTree>
    <p:extLst>
      <p:ext uri="{BB962C8B-B14F-4D97-AF65-F5344CB8AC3E}">
        <p14:creationId xmlns:p14="http://schemas.microsoft.com/office/powerpoint/2010/main" val="1797211689"/>
      </p:ext>
    </p:extLst>
  </p:cSld>
  <p:clrMapOvr>
    <a:masterClrMapping/>
  </p:clrMapOvr>
  <mc:AlternateContent xmlns:mc="http://schemas.openxmlformats.org/markup-compatibility/2006" xmlns:p14="http://schemas.microsoft.com/office/powerpoint/2010/main">
    <mc:Choice Requires="p14">
      <p:transition spd="slow" p14:dur="2000" advTm="11044"/>
    </mc:Choice>
    <mc:Fallback xmlns="">
      <p:transition spd="slow" advTm="11044"/>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solidFill>
                  <a:schemeClr val="tx1"/>
                </a:solidFill>
                <a:latin typeface="メイリオ" panose="020B0604030504040204" pitchFamily="50" charset="-128"/>
                <a:ea typeface="メイリオ" panose="020B0604030504040204" pitchFamily="50" charset="-128"/>
              </a:rPr>
              <a:t>Envelope Encryption</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KMS uses a technique called envelope encryption to perform encryption.</a:t>
            </a:r>
          </a:p>
        </p:txBody>
      </p:sp>
      <p:sp>
        <p:nvSpPr>
          <p:cNvPr id="29" name="コンテンツ プレースホルダー 2">
            <a:extLst>
              <a:ext uri="{FF2B5EF4-FFF2-40B4-BE49-F238E27FC236}">
                <a16:creationId xmlns:a16="http://schemas.microsoft.com/office/drawing/2014/main" id="{83A38B97-ADCF-4A55-9329-6D797C88664D}"/>
              </a:ext>
            </a:extLst>
          </p:cNvPr>
          <p:cNvSpPr txBox="1">
            <a:spLocks/>
          </p:cNvSpPr>
          <p:nvPr/>
        </p:nvSpPr>
        <p:spPr>
          <a:xfrm>
            <a:off x="1640632" y="2023537"/>
            <a:ext cx="712879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a:buFont typeface="Wingdings" panose="05000000000000000000" pitchFamily="2" charset="2"/>
              <a:buChar char="p"/>
            </a:pPr>
            <a:r>
              <a:rPr lang="en-US" altLang="ja-JP" sz="1600" dirty="0">
                <a:latin typeface="メイリオ" panose="020B0604030504040204" pitchFamily="50" charset="-128"/>
                <a:ea typeface="メイリオ" panose="020B0604030504040204" pitchFamily="50" charset="-128"/>
              </a:rPr>
              <a:t>Envelope encryption is a method of performing encryption by combining two keys, a data key and a customer master key.</a:t>
            </a:r>
          </a:p>
          <a:p>
            <a:pPr>
              <a:buFont typeface="Wingdings" panose="05000000000000000000" pitchFamily="2" charset="2"/>
              <a:buChar char="p"/>
            </a:pPr>
            <a:r>
              <a:rPr lang="en-US" altLang="ja-JP" sz="1600" dirty="0">
                <a:latin typeface="メイリオ" panose="020B0604030504040204" pitchFamily="50" charset="-128"/>
                <a:ea typeface="メイリオ" panose="020B0604030504040204" pitchFamily="50" charset="-128"/>
              </a:rPr>
              <a:t>First, encrypt the data key using the customer master key (CMK) (creation of encryption key)</a:t>
            </a:r>
          </a:p>
          <a:p>
            <a:pPr>
              <a:buFont typeface="Wingdings" panose="05000000000000000000" pitchFamily="2" charset="2"/>
              <a:buChar char="p"/>
            </a:pPr>
            <a:r>
              <a:rPr lang="en-US" altLang="ja-JP" sz="1600" dirty="0">
                <a:latin typeface="メイリオ" panose="020B0604030504040204" pitchFamily="50" charset="-128"/>
                <a:ea typeface="メイリオ" panose="020B0604030504040204" pitchFamily="50" charset="-128"/>
              </a:rPr>
              <a:t>The application then uses an encryption key to encrypt the data</a:t>
            </a:r>
          </a:p>
          <a:p>
            <a:pPr>
              <a:buFont typeface="Wingdings" panose="05000000000000000000" pitchFamily="2" charset="2"/>
              <a:buChar char="p"/>
            </a:pPr>
            <a:r>
              <a:rPr lang="en-US" altLang="ja-JP" sz="1600" dirty="0">
                <a:latin typeface="メイリオ" panose="020B0604030504040204" pitchFamily="50" charset="-128"/>
                <a:ea typeface="メイリオ" panose="020B0604030504040204" pitchFamily="50" charset="-128"/>
              </a:rPr>
              <a:t>The application then sends the encryption key and the encrypted data.</a:t>
            </a:r>
          </a:p>
        </p:txBody>
      </p:sp>
      <p:pic>
        <p:nvPicPr>
          <p:cNvPr id="5" name="グラフィックス 4">
            <a:extLst>
              <a:ext uri="{FF2B5EF4-FFF2-40B4-BE49-F238E27FC236}">
                <a16:creationId xmlns:a16="http://schemas.microsoft.com/office/drawing/2014/main" id="{9A441458-1ABE-4E18-BB26-BF5855CA0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48610" y="4466489"/>
            <a:ext cx="952500" cy="952500"/>
          </a:xfrm>
          <a:prstGeom prst="rect">
            <a:avLst/>
          </a:prstGeom>
        </p:spPr>
      </p:pic>
      <p:sp>
        <p:nvSpPr>
          <p:cNvPr id="30" name="四角形: 角を丸くする 29">
            <a:extLst>
              <a:ext uri="{FF2B5EF4-FFF2-40B4-BE49-F238E27FC236}">
                <a16:creationId xmlns:a16="http://schemas.microsoft.com/office/drawing/2014/main" id="{D8C2C5E8-8162-4CD0-8A49-EF12B101FDC6}"/>
              </a:ext>
            </a:extLst>
          </p:cNvPr>
          <p:cNvSpPr/>
          <p:nvPr/>
        </p:nvSpPr>
        <p:spPr bwMode="auto">
          <a:xfrm>
            <a:off x="2796560" y="4566620"/>
            <a:ext cx="952500" cy="84688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Apps</a:t>
            </a:r>
          </a:p>
        </p:txBody>
      </p:sp>
      <p:sp>
        <p:nvSpPr>
          <p:cNvPr id="8" name="矢印: 右 7">
            <a:extLst>
              <a:ext uri="{FF2B5EF4-FFF2-40B4-BE49-F238E27FC236}">
                <a16:creationId xmlns:a16="http://schemas.microsoft.com/office/drawing/2014/main" id="{787E2DCB-C15A-400D-9EF9-9CE3C9E20FC6}"/>
              </a:ext>
            </a:extLst>
          </p:cNvPr>
          <p:cNvSpPr/>
          <p:nvPr/>
        </p:nvSpPr>
        <p:spPr bwMode="auto">
          <a:xfrm>
            <a:off x="3804672" y="4710636"/>
            <a:ext cx="1743938" cy="21602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1" name="矢印: 右 30">
            <a:extLst>
              <a:ext uri="{FF2B5EF4-FFF2-40B4-BE49-F238E27FC236}">
                <a16:creationId xmlns:a16="http://schemas.microsoft.com/office/drawing/2014/main" id="{3A6F1BF2-8331-4D90-814F-B63F90946AFF}"/>
              </a:ext>
            </a:extLst>
          </p:cNvPr>
          <p:cNvSpPr/>
          <p:nvPr/>
        </p:nvSpPr>
        <p:spPr bwMode="auto">
          <a:xfrm rot="10800000">
            <a:off x="3796150" y="5102255"/>
            <a:ext cx="1743938" cy="21602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テキスト ボックス 10">
            <a:extLst>
              <a:ext uri="{FF2B5EF4-FFF2-40B4-BE49-F238E27FC236}">
                <a16:creationId xmlns:a16="http://schemas.microsoft.com/office/drawing/2014/main" id="{BACB8EDE-10CE-4591-B69E-DAC91BC0A672}"/>
              </a:ext>
            </a:extLst>
          </p:cNvPr>
          <p:cNvSpPr txBox="1"/>
          <p:nvPr/>
        </p:nvSpPr>
        <p:spPr>
          <a:xfrm>
            <a:off x="3719820" y="4433976"/>
            <a:ext cx="2031325"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Data Key Request</a:t>
            </a:r>
          </a:p>
        </p:txBody>
      </p:sp>
      <p:sp>
        <p:nvSpPr>
          <p:cNvPr id="33" name="AutoShape 2" descr="ãã­ã¼ãã¢ã¤ã³ã³ãã®ç»åæ¤ç´¢çµæ">
            <a:extLst>
              <a:ext uri="{FF2B5EF4-FFF2-40B4-BE49-F238E27FC236}">
                <a16:creationId xmlns:a16="http://schemas.microsoft.com/office/drawing/2014/main" id="{C2F95E1D-364A-4881-9B6D-A993B6F841F9}"/>
              </a:ext>
            </a:extLst>
          </p:cNvPr>
          <p:cNvSpPr>
            <a:spLocks noChangeAspect="1" noChangeArrowheads="1"/>
          </p:cNvSpPr>
          <p:nvPr/>
        </p:nvSpPr>
        <p:spPr bwMode="auto">
          <a:xfrm>
            <a:off x="4800600" y="4497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5" name="グラフィックス 34">
            <a:extLst>
              <a:ext uri="{FF2B5EF4-FFF2-40B4-BE49-F238E27FC236}">
                <a16:creationId xmlns:a16="http://schemas.microsoft.com/office/drawing/2014/main" id="{864050A6-527C-47DF-91DA-D9D56DB8509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6000" y="5552036"/>
            <a:ext cx="710208" cy="710208"/>
          </a:xfrm>
          <a:prstGeom prst="rect">
            <a:avLst/>
          </a:prstGeom>
        </p:spPr>
      </p:pic>
      <p:pic>
        <p:nvPicPr>
          <p:cNvPr id="36" name="グラフィックス 35">
            <a:extLst>
              <a:ext uri="{FF2B5EF4-FFF2-40B4-BE49-F238E27FC236}">
                <a16:creationId xmlns:a16="http://schemas.microsoft.com/office/drawing/2014/main" id="{FC46EE29-20F1-490E-A7B7-2AA7C7B69B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6800" y="5552036"/>
            <a:ext cx="710208" cy="710208"/>
          </a:xfrm>
          <a:prstGeom prst="rect">
            <a:avLst/>
          </a:prstGeom>
        </p:spPr>
      </p:pic>
      <p:sp>
        <p:nvSpPr>
          <p:cNvPr id="37" name="テキスト ボックス 36">
            <a:extLst>
              <a:ext uri="{FF2B5EF4-FFF2-40B4-BE49-F238E27FC236}">
                <a16:creationId xmlns:a16="http://schemas.microsoft.com/office/drawing/2014/main" id="{B9E2657A-DC87-44FF-A887-12D46BA20C3B}"/>
              </a:ext>
            </a:extLst>
          </p:cNvPr>
          <p:cNvSpPr txBox="1"/>
          <p:nvPr/>
        </p:nvSpPr>
        <p:spPr>
          <a:xfrm>
            <a:off x="3440832" y="6262244"/>
            <a:ext cx="95410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Data Key</a:t>
            </a:r>
          </a:p>
        </p:txBody>
      </p:sp>
      <p:pic>
        <p:nvPicPr>
          <p:cNvPr id="38" name="グラフィックス 37">
            <a:extLst>
              <a:ext uri="{FF2B5EF4-FFF2-40B4-BE49-F238E27FC236}">
                <a16:creationId xmlns:a16="http://schemas.microsoft.com/office/drawing/2014/main" id="{3DC4048B-CB36-4C0F-8E1F-19B52CC0E3F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2580" y="4466489"/>
            <a:ext cx="710208" cy="710208"/>
          </a:xfrm>
          <a:prstGeom prst="rect">
            <a:avLst/>
          </a:prstGeom>
        </p:spPr>
      </p:pic>
      <p:sp>
        <p:nvSpPr>
          <p:cNvPr id="39" name="テキスト ボックス 38">
            <a:extLst>
              <a:ext uri="{FF2B5EF4-FFF2-40B4-BE49-F238E27FC236}">
                <a16:creationId xmlns:a16="http://schemas.microsoft.com/office/drawing/2014/main" id="{2F80FE6F-BA02-465E-A878-1ED42EC23D05}"/>
              </a:ext>
            </a:extLst>
          </p:cNvPr>
          <p:cNvSpPr txBox="1"/>
          <p:nvPr/>
        </p:nvSpPr>
        <p:spPr>
          <a:xfrm>
            <a:off x="6509632" y="5172541"/>
            <a:ext cx="492443" cy="276999"/>
          </a:xfrm>
          <a:prstGeom prst="rect">
            <a:avLst/>
          </a:prstGeom>
          <a:noFill/>
        </p:spPr>
        <p:txBody>
          <a:bodyPr wrap="none" rtlCol="0">
            <a:spAutoFit/>
          </a:bodyPr>
          <a:lstStyle/>
          <a:p>
            <a:r>
              <a:rPr lang="en-US" altLang="ja-JP" sz="1200" dirty="0"/>
              <a:t>CMK </a:t>
            </a:r>
            <a:endParaRPr kumimoji="1" lang="ja-JP" altLang="en-US" sz="1200" dirty="0"/>
          </a:p>
        </p:txBody>
      </p:sp>
      <p:sp>
        <p:nvSpPr>
          <p:cNvPr id="41" name="テキスト ボックス 40">
            <a:extLst>
              <a:ext uri="{FF2B5EF4-FFF2-40B4-BE49-F238E27FC236}">
                <a16:creationId xmlns:a16="http://schemas.microsoft.com/office/drawing/2014/main" id="{FEA6FC1C-3FFC-4B99-A746-9F25AD8DC83C}"/>
              </a:ext>
            </a:extLst>
          </p:cNvPr>
          <p:cNvSpPr txBox="1"/>
          <p:nvPr/>
        </p:nvSpPr>
        <p:spPr>
          <a:xfrm>
            <a:off x="5100816" y="6171177"/>
            <a:ext cx="1107996" cy="461665"/>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Encrypted</a:t>
            </a:r>
            <a:endParaRPr kumimoji="1" lang="en-US" altLang="ja-JP" sz="1200" dirty="0">
              <a:latin typeface="メイリオ" panose="020B0604030504040204" pitchFamily="50" charset="-128"/>
              <a:ea typeface="メイリオ" panose="020B0604030504040204" pitchFamily="50" charset="-128"/>
            </a:endParaRPr>
          </a:p>
          <a:p>
            <a:r>
              <a:rPr kumimoji="1" lang="ja-JP" altLang="en-US" sz="1200" dirty="0">
                <a:latin typeface="メイリオ" panose="020B0604030504040204" pitchFamily="50" charset="-128"/>
                <a:ea typeface="メイリオ" panose="020B0604030504040204" pitchFamily="50" charset="-128"/>
              </a:rPr>
              <a:t>Data Key</a:t>
            </a:r>
          </a:p>
        </p:txBody>
      </p:sp>
      <p:sp>
        <p:nvSpPr>
          <p:cNvPr id="42" name="テキスト ボックス 41">
            <a:extLst>
              <a:ext uri="{FF2B5EF4-FFF2-40B4-BE49-F238E27FC236}">
                <a16:creationId xmlns:a16="http://schemas.microsoft.com/office/drawing/2014/main" id="{270B349C-EF04-433D-A749-D879A0BBD20A}"/>
              </a:ext>
            </a:extLst>
          </p:cNvPr>
          <p:cNvSpPr txBox="1"/>
          <p:nvPr/>
        </p:nvSpPr>
        <p:spPr>
          <a:xfrm>
            <a:off x="3653383" y="5252004"/>
            <a:ext cx="1819729"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a:t>
            </a:r>
            <a:r>
              <a:rPr lang="ja-JP" altLang="en-US" sz="1200" dirty="0">
                <a:latin typeface="メイリオ" panose="020B0604030504040204" pitchFamily="50" charset="-128"/>
                <a:ea typeface="メイリオ" panose="020B0604030504040204" pitchFamily="50" charset="-128"/>
              </a:rPr>
              <a:t>2) </a:t>
            </a:r>
            <a:r>
              <a:rPr kumimoji="1" lang="ja-JP" altLang="en-US" sz="1200" dirty="0">
                <a:latin typeface="メイリオ" panose="020B0604030504040204" pitchFamily="50" charset="-128"/>
                <a:ea typeface="メイリオ" panose="020B0604030504040204" pitchFamily="50" charset="-128"/>
              </a:rPr>
              <a:t>Provide </a:t>
            </a:r>
            <a:r>
              <a:rPr kumimoji="1" lang="en-US" altLang="ja-JP" sz="1200" dirty="0">
                <a:latin typeface="メイリオ" panose="020B0604030504040204" pitchFamily="50" charset="-128"/>
                <a:ea typeface="メイリオ" panose="020B0604030504040204" pitchFamily="50" charset="-128"/>
              </a:rPr>
              <a:t>two </a:t>
            </a:r>
            <a:r>
              <a:rPr kumimoji="1" lang="ja-JP" altLang="en-US" sz="1200" dirty="0">
                <a:latin typeface="メイリオ" panose="020B0604030504040204" pitchFamily="50" charset="-128"/>
                <a:ea typeface="メイリオ" panose="020B0604030504040204" pitchFamily="50" charset="-128"/>
              </a:rPr>
              <a:t>data keys</a:t>
            </a:r>
          </a:p>
        </p:txBody>
      </p:sp>
      <p:sp>
        <p:nvSpPr>
          <p:cNvPr id="18" name="矢印: 右 17">
            <a:extLst>
              <a:ext uri="{FF2B5EF4-FFF2-40B4-BE49-F238E27FC236}">
                <a16:creationId xmlns:a16="http://schemas.microsoft.com/office/drawing/2014/main" id="{7614FBAC-853A-4086-91B6-BF86A7E26084}"/>
              </a:ext>
            </a:extLst>
          </p:cNvPr>
          <p:cNvSpPr/>
          <p:nvPr/>
        </p:nvSpPr>
        <p:spPr bwMode="auto">
          <a:xfrm>
            <a:off x="4397889" y="6323219"/>
            <a:ext cx="661836" cy="21602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557341201"/>
      </p:ext>
    </p:extLst>
  </p:cSld>
  <p:clrMapOvr>
    <a:masterClrMapping/>
  </p:clrMapOvr>
  <mc:AlternateContent xmlns:mc="http://schemas.openxmlformats.org/markup-compatibility/2006" xmlns:p14="http://schemas.microsoft.com/office/powerpoint/2010/main">
    <mc:Choice Requires="p14">
      <p:transition spd="slow" p14:dur="2000" advTm="45774"/>
    </mc:Choice>
    <mc:Fallback xmlns="">
      <p:transition spd="slow" advTm="45774"/>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396956" y="2817072"/>
            <a:ext cx="5112088"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600" dirty="0">
                <a:solidFill>
                  <a:srgbClr val="000000"/>
                </a:solidFill>
                <a:latin typeface="メイリオ" pitchFamily="50" charset="-128"/>
                <a:ea typeface="メイリオ" pitchFamily="50" charset="-128"/>
                <a:cs typeface="メイリオ" pitchFamily="50" charset="-128"/>
              </a:rPr>
              <a:t>The scope of </a:t>
            </a:r>
            <a:r>
              <a:rPr kumimoji="0" lang="en-US" altLang="ja-JP" sz="2600" dirty="0">
                <a:solidFill>
                  <a:srgbClr val="000000"/>
                </a:solidFill>
                <a:latin typeface="メイリオ" pitchFamily="50" charset="-128"/>
                <a:ea typeface="メイリオ" pitchFamily="50" charset="-128"/>
                <a:cs typeface="メイリオ" pitchFamily="50" charset="-128"/>
              </a:rPr>
              <a:t>AWS Snow </a:t>
            </a:r>
            <a:r>
              <a:rPr kumimoji="0" lang="ja-JP" altLang="en-US" sz="2600" dirty="0">
                <a:solidFill>
                  <a:srgbClr val="000000"/>
                </a:solidFill>
                <a:latin typeface="メイリオ" pitchFamily="50" charset="-128"/>
                <a:ea typeface="メイリオ" pitchFamily="50" charset="-128"/>
                <a:cs typeface="メイリオ" pitchFamily="50" charset="-128"/>
              </a:rPr>
              <a:t>Family</a:t>
            </a:r>
          </a:p>
        </p:txBody>
      </p:sp>
    </p:spTree>
    <p:extLst>
      <p:ext uri="{BB962C8B-B14F-4D97-AF65-F5344CB8AC3E}">
        <p14:creationId xmlns:p14="http://schemas.microsoft.com/office/powerpoint/2010/main" val="1859774233"/>
      </p:ext>
    </p:extLst>
  </p:cSld>
  <p:clrMapOvr>
    <a:masterClrMapping/>
  </p:clrMapOvr>
  <mc:AlternateContent xmlns:mc="http://schemas.openxmlformats.org/markup-compatibility/2006" xmlns:p14="http://schemas.microsoft.com/office/powerpoint/2010/main">
    <mc:Choice Requires="p14">
      <p:transition spd="slow" p14:dur="2000" advTm="8537"/>
    </mc:Choice>
    <mc:Fallback xmlns="">
      <p:transition spd="slow" advTm="8537"/>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Snow </a:t>
            </a:r>
            <a:r>
              <a:rPr lang="ja-JP" altLang="en-US" sz="3000" dirty="0">
                <a:latin typeface="メイリオ" panose="020B0604030504040204" pitchFamily="50" charset="-128"/>
                <a:ea typeface="メイリオ" panose="020B0604030504040204" pitchFamily="50" charset="-128"/>
              </a:rPr>
              <a:t>Family</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service that uses a physical storage device to bypass the Internet and transfer large amounts of data directly to </a:t>
            </a:r>
            <a:r>
              <a:rPr lang="en-US" altLang="ja-JP" sz="2400" dirty="0">
                <a:solidFill>
                  <a:srgbClr val="002060"/>
                </a:solidFill>
                <a:latin typeface="メイリオ" panose="020B0604030504040204" pitchFamily="50" charset="-128"/>
                <a:ea typeface="メイリオ" panose="020B0604030504040204" pitchFamily="50" charset="-128"/>
              </a:rPr>
              <a:t>AWS</a:t>
            </a:r>
          </a:p>
        </p:txBody>
      </p:sp>
      <p:pic>
        <p:nvPicPr>
          <p:cNvPr id="10244" name="Picture 4" descr="&#10;               Snowball ã¯æ¬¡ã®ããã«è¡¨ç¤ºããã¾ãã   &#10;            ">
            <a:extLst>
              <a:ext uri="{FF2B5EF4-FFF2-40B4-BE49-F238E27FC236}">
                <a16:creationId xmlns:a16="http://schemas.microsoft.com/office/drawing/2014/main" id="{E0C45FA3-2E1E-4602-AF25-FBE19EC903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536" y="2852936"/>
            <a:ext cx="2305554" cy="243959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71BC4C3-42B3-4BD0-9B61-7FC383CE0A7F}"/>
              </a:ext>
            </a:extLst>
          </p:cNvPr>
          <p:cNvSpPr txBox="1"/>
          <p:nvPr/>
        </p:nvSpPr>
        <p:spPr>
          <a:xfrm>
            <a:off x="627882" y="2279598"/>
            <a:ext cx="2576736" cy="428917"/>
          </a:xfrm>
          <a:prstGeom prst="rect">
            <a:avLst/>
          </a:prstGeom>
          <a:noFill/>
        </p:spPr>
        <p:txBody>
          <a:bodyPr wrap="square" rtlCol="0">
            <a:noAutofit/>
          </a:bodyPr>
          <a:lstStyle/>
          <a:p>
            <a:pPr algn="ctr"/>
            <a:r>
              <a:rPr lang="en-US" altLang="ja-JP" sz="2000" b="1" dirty="0">
                <a:latin typeface="メイリオ" panose="020B0604030504040204" pitchFamily="50" charset="-128"/>
                <a:ea typeface="メイリオ" panose="020B0604030504040204" pitchFamily="50" charset="-128"/>
              </a:rPr>
              <a:t>Snowball</a:t>
            </a:r>
          </a:p>
        </p:txBody>
      </p:sp>
      <p:sp>
        <p:nvSpPr>
          <p:cNvPr id="11" name="テキスト ボックス 10">
            <a:extLst>
              <a:ext uri="{FF2B5EF4-FFF2-40B4-BE49-F238E27FC236}">
                <a16:creationId xmlns:a16="http://schemas.microsoft.com/office/drawing/2014/main" id="{4EB2EE96-2BDD-40DC-BD22-5B8285BF351B}"/>
              </a:ext>
            </a:extLst>
          </p:cNvPr>
          <p:cNvSpPr txBox="1"/>
          <p:nvPr/>
        </p:nvSpPr>
        <p:spPr>
          <a:xfrm>
            <a:off x="3663983" y="2279598"/>
            <a:ext cx="2576736" cy="428917"/>
          </a:xfrm>
          <a:prstGeom prst="rect">
            <a:avLst/>
          </a:prstGeom>
          <a:noFill/>
        </p:spPr>
        <p:txBody>
          <a:bodyPr wrap="square" rtlCol="0">
            <a:noAutofit/>
          </a:bodyPr>
          <a:lstStyle/>
          <a:p>
            <a:pPr algn="ctr"/>
            <a:r>
              <a:rPr lang="en-US" altLang="ja-JP" sz="2000" b="1" dirty="0">
                <a:latin typeface="メイリオ" panose="020B0604030504040204" pitchFamily="50" charset="-128"/>
                <a:ea typeface="メイリオ" panose="020B0604030504040204" pitchFamily="50" charset="-128"/>
              </a:rPr>
              <a:t>Snowball Edge</a:t>
            </a:r>
          </a:p>
        </p:txBody>
      </p:sp>
      <p:sp>
        <p:nvSpPr>
          <p:cNvPr id="12" name="テキスト ボックス 11">
            <a:extLst>
              <a:ext uri="{FF2B5EF4-FFF2-40B4-BE49-F238E27FC236}">
                <a16:creationId xmlns:a16="http://schemas.microsoft.com/office/drawing/2014/main" id="{18BEA9F6-A7DC-46CB-96E0-6018258DD8A5}"/>
              </a:ext>
            </a:extLst>
          </p:cNvPr>
          <p:cNvSpPr txBox="1"/>
          <p:nvPr/>
        </p:nvSpPr>
        <p:spPr>
          <a:xfrm>
            <a:off x="6537176" y="2279598"/>
            <a:ext cx="2576736" cy="428917"/>
          </a:xfrm>
          <a:prstGeom prst="rect">
            <a:avLst/>
          </a:prstGeom>
          <a:noFill/>
        </p:spPr>
        <p:txBody>
          <a:bodyPr wrap="square" rtlCol="0">
            <a:noAutofit/>
          </a:bodyPr>
          <a:lstStyle/>
          <a:p>
            <a:pPr algn="ctr"/>
            <a:r>
              <a:rPr lang="en-US" altLang="ja-JP" sz="2000" b="1" dirty="0">
                <a:latin typeface="メイリオ" panose="020B0604030504040204" pitchFamily="50" charset="-128"/>
                <a:ea typeface="メイリオ" panose="020B0604030504040204" pitchFamily="50" charset="-128"/>
              </a:rPr>
              <a:t>Snowmobile</a:t>
            </a:r>
          </a:p>
        </p:txBody>
      </p:sp>
      <p:sp>
        <p:nvSpPr>
          <p:cNvPr id="2" name="テキスト ボックス 1">
            <a:extLst>
              <a:ext uri="{FF2B5EF4-FFF2-40B4-BE49-F238E27FC236}">
                <a16:creationId xmlns:a16="http://schemas.microsoft.com/office/drawing/2014/main" id="{107B7866-8585-4130-B21A-04BC4DB80D77}"/>
              </a:ext>
            </a:extLst>
          </p:cNvPr>
          <p:cNvSpPr txBox="1"/>
          <p:nvPr/>
        </p:nvSpPr>
        <p:spPr>
          <a:xfrm>
            <a:off x="490218" y="5517232"/>
            <a:ext cx="2899320" cy="523220"/>
          </a:xfrm>
          <a:prstGeom prst="rect">
            <a:avLst/>
          </a:prstGeom>
          <a:noFill/>
        </p:spPr>
        <p:txBody>
          <a:bodyPr wrap="none" rtlCol="0">
            <a:spAutoFit/>
          </a:bodyPr>
          <a:lstStyle/>
          <a:p>
            <a:r>
              <a:rPr kumimoji="1" lang="ja-JP" altLang="en-US" sz="1400" dirty="0">
                <a:latin typeface="メイリオ" panose="020B0604030504040204" pitchFamily="50" charset="-128"/>
                <a:ea typeface="メイリオ" panose="020B0604030504040204" pitchFamily="50" charset="-128"/>
              </a:rPr>
              <a:t>Petabyte-scale data movement</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solidFill>
                  <a:srgbClr val="FF0000"/>
                </a:solidFill>
                <a:latin typeface="メイリオ" panose="020B0604030504040204" pitchFamily="50" charset="-128"/>
                <a:ea typeface="メイリオ" panose="020B0604030504040204" pitchFamily="50" charset="-128"/>
              </a:rPr>
              <a:t>(currently deprecated)</a:t>
            </a:r>
            <a:endParaRPr kumimoji="1" lang="ja-JP" altLang="en-US" sz="1400" dirty="0">
              <a:solidFill>
                <a:srgbClr val="FF0000"/>
              </a:solidFill>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A92E0CC4-EFED-43E1-99C4-8E41458120AF}"/>
              </a:ext>
            </a:extLst>
          </p:cNvPr>
          <p:cNvSpPr txBox="1"/>
          <p:nvPr/>
        </p:nvSpPr>
        <p:spPr>
          <a:xfrm>
            <a:off x="3403180" y="5466710"/>
            <a:ext cx="3314369" cy="738664"/>
          </a:xfrm>
          <a:prstGeom prst="rect">
            <a:avLst/>
          </a:prstGeom>
          <a:noFill/>
        </p:spPr>
        <p:txBody>
          <a:bodyPr wrap="none" rtlCol="0">
            <a:spAutoFit/>
          </a:bodyPr>
          <a:lstStyle/>
          <a:p>
            <a:pPr algn="ctr"/>
            <a:r>
              <a:rPr kumimoji="1" lang="ja-JP" altLang="en-US" sz="1400" dirty="0">
                <a:latin typeface="メイリオ" panose="020B0604030504040204" pitchFamily="50" charset="-128"/>
                <a:ea typeface="メイリオ" panose="020B0604030504040204" pitchFamily="50" charset="-128"/>
              </a:rPr>
              <a:t>Petabyte-scale data movement</a:t>
            </a:r>
            <a:endParaRPr kumimoji="1" lang="en-US" altLang="ja-JP" sz="1400" dirty="0">
              <a:latin typeface="メイリオ" panose="020B0604030504040204" pitchFamily="50" charset="-128"/>
              <a:ea typeface="メイリオ" panose="020B0604030504040204" pitchFamily="50" charset="-128"/>
            </a:endParaRPr>
          </a:p>
          <a:p>
            <a:pPr algn="ctr"/>
            <a:r>
              <a:rPr lang="ja-JP" altLang="en-US" sz="1400" dirty="0">
                <a:latin typeface="メイリオ" panose="020B0604030504040204" pitchFamily="50" charset="-128"/>
                <a:ea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Computing and storage capabilities</a:t>
            </a:r>
          </a:p>
        </p:txBody>
      </p:sp>
      <p:sp>
        <p:nvSpPr>
          <p:cNvPr id="14" name="テキスト ボックス 13">
            <a:extLst>
              <a:ext uri="{FF2B5EF4-FFF2-40B4-BE49-F238E27FC236}">
                <a16:creationId xmlns:a16="http://schemas.microsoft.com/office/drawing/2014/main" id="{137BAC26-4B21-45C2-8E4C-327581D4274C}"/>
              </a:ext>
            </a:extLst>
          </p:cNvPr>
          <p:cNvSpPr txBox="1"/>
          <p:nvPr/>
        </p:nvSpPr>
        <p:spPr>
          <a:xfrm>
            <a:off x="7364946" y="5466710"/>
            <a:ext cx="1375377" cy="523220"/>
          </a:xfrm>
          <a:prstGeom prst="rect">
            <a:avLst/>
          </a:prstGeom>
          <a:noFill/>
        </p:spPr>
        <p:txBody>
          <a:bodyPr wrap="none" rtlCol="0">
            <a:spAutoFit/>
          </a:bodyPr>
          <a:lstStyle/>
          <a:p>
            <a:pPr algn="ctr"/>
            <a:r>
              <a:rPr kumimoji="1" lang="ja-JP" altLang="en-US" sz="1400" dirty="0">
                <a:latin typeface="メイリオ" panose="020B0604030504040204" pitchFamily="50" charset="-128"/>
                <a:ea typeface="メイリオ" panose="020B0604030504040204" pitchFamily="50" charset="-128"/>
              </a:rPr>
              <a:t>Exabyte scale</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Data Transfer</a:t>
            </a:r>
            <a:endParaRPr kumimoji="1" lang="en-US" altLang="ja-JP" sz="1400" dirty="0">
              <a:latin typeface="メイリオ" panose="020B0604030504040204" pitchFamily="50" charset="-128"/>
              <a:ea typeface="メイリオ" panose="020B0604030504040204" pitchFamily="50" charset="-128"/>
            </a:endParaRPr>
          </a:p>
        </p:txBody>
      </p:sp>
      <p:pic>
        <p:nvPicPr>
          <p:cNvPr id="1026" name="Picture 2" descr="AWS Snowball デバイスの相違点 - AWS Snowball">
            <a:extLst>
              <a:ext uri="{FF2B5EF4-FFF2-40B4-BE49-F238E27FC236}">
                <a16:creationId xmlns:a16="http://schemas.microsoft.com/office/drawing/2014/main" id="{3583FF82-0CE1-44D3-A432-0E2FB71FE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163" y="2918799"/>
            <a:ext cx="1971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 Snowball ファミリー（AWS との間でデータを移行するための物理的 ...">
            <a:extLst>
              <a:ext uri="{FF2B5EF4-FFF2-40B4-BE49-F238E27FC236}">
                <a16:creationId xmlns:a16="http://schemas.microsoft.com/office/drawing/2014/main" id="{F35B1DD3-D820-42E9-A489-E07B9F934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980" y="3272635"/>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015720"/>
      </p:ext>
    </p:extLst>
  </p:cSld>
  <p:clrMapOvr>
    <a:masterClrMapping/>
  </p:clrMapOvr>
  <mc:AlternateContent xmlns:mc="http://schemas.openxmlformats.org/markup-compatibility/2006" xmlns:p14="http://schemas.microsoft.com/office/powerpoint/2010/main">
    <mc:Choice Requires="p14">
      <p:transition spd="slow" p14:dur="2000" advTm="45629"/>
    </mc:Choice>
    <mc:Fallback xmlns="">
      <p:transition spd="slow" advTm="45629"/>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a:t>
            </a:r>
            <a:r>
              <a:rPr lang="ja-JP" altLang="en-US" sz="3200" dirty="0">
                <a:latin typeface="メイリオ" panose="020B0604030504040204" pitchFamily="50" charset="-128"/>
                <a:ea typeface="メイリオ" panose="020B0604030504040204" pitchFamily="50" charset="-128"/>
              </a:rPr>
              <a:t>he </a:t>
            </a:r>
            <a:r>
              <a:rPr kumimoji="0" lang="en-US" altLang="ja-JP" sz="3200" dirty="0">
                <a:solidFill>
                  <a:srgbClr val="000000"/>
                </a:solidFill>
                <a:latin typeface="メイリオ" pitchFamily="50" charset="-128"/>
                <a:ea typeface="メイリオ" pitchFamily="50" charset="-128"/>
                <a:cs typeface="メイリオ" pitchFamily="50" charset="-128"/>
              </a:rPr>
              <a:t>Snow </a:t>
            </a:r>
            <a:r>
              <a:rPr kumimoji="0" lang="ja-JP" altLang="en-US" sz="3200" dirty="0">
                <a:solidFill>
                  <a:srgbClr val="000000"/>
                </a:solidFill>
                <a:latin typeface="メイリオ" pitchFamily="50" charset="-128"/>
                <a:ea typeface="メイリオ" pitchFamily="50" charset="-128"/>
                <a:cs typeface="メイリオ" pitchFamily="50" charset="-128"/>
              </a:rPr>
              <a:t>family </a:t>
            </a:r>
            <a:r>
              <a:rPr lang="ja-JP" altLang="en-US" sz="32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about data migration, </a:t>
            </a:r>
            <a:r>
              <a:rPr lang="en-US" altLang="ja-JP" sz="1400" dirty="0">
                <a:latin typeface="メイリオ" panose="020B0604030504040204" pitchFamily="50" charset="-128"/>
                <a:ea typeface="メイリオ" panose="020B0604030504040204" pitchFamily="50" charset="-128"/>
              </a:rPr>
              <a:t>you</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will</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be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asked</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to select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type and number of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Snowballs to meet requirements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Selecting Snowball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types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92165619"/>
      </p:ext>
    </p:extLst>
  </p:cSld>
  <p:clrMapOvr>
    <a:masterClrMapping/>
  </p:clrMapOvr>
  <mc:AlternateContent xmlns:mc="http://schemas.openxmlformats.org/markup-compatibility/2006" xmlns:p14="http://schemas.microsoft.com/office/powerpoint/2010/main">
    <mc:Choice Requires="p14">
      <p:transition spd="slow" p14:dur="2000" advTm="23005"/>
    </mc:Choice>
    <mc:Fallback xmlns="">
      <p:transition spd="slow" advTm="23005"/>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Select Snowball </a:t>
            </a:r>
            <a:r>
              <a:rPr kumimoji="0" lang="ja-JP" altLang="en-US" sz="3200" dirty="0">
                <a:solidFill>
                  <a:srgbClr val="000000"/>
                </a:solidFill>
                <a:latin typeface="メイリオ" pitchFamily="50" charset="-128"/>
                <a:ea typeface="メイリオ" pitchFamily="50" charset="-128"/>
                <a:cs typeface="メイリオ" pitchFamily="50" charset="-128"/>
              </a:rPr>
              <a:t>types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49353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C </a:t>
            </a:r>
            <a:r>
              <a:rPr lang="ja-JP" altLang="en-US" dirty="0">
                <a:latin typeface="メイリオ" panose="020B0604030504040204" pitchFamily="50" charset="-128"/>
                <a:ea typeface="メイリオ" panose="020B0604030504040204" pitchFamily="50" charset="-128"/>
              </a:rPr>
              <a:t>decided to migrate its entire infrastructure and applications, currently hosted on an on-premises network, to the </a:t>
            </a:r>
            <a:r>
              <a:rPr lang="en-US" altLang="ja-JP" dirty="0">
                <a:latin typeface="メイリオ" panose="020B0604030504040204" pitchFamily="50" charset="-128"/>
                <a:ea typeface="メイリオ" panose="020B0604030504040204" pitchFamily="50" charset="-128"/>
              </a:rPr>
              <a:t>AWS Cloud. </a:t>
            </a:r>
            <a:r>
              <a:rPr lang="ja-JP" altLang="en-US" dirty="0">
                <a:latin typeface="メイリオ" panose="020B0604030504040204" pitchFamily="50" charset="-128"/>
                <a:ea typeface="メイリオ" panose="020B0604030504040204" pitchFamily="50" charset="-128"/>
              </a:rPr>
              <a:t>Currently, there is a total of </a:t>
            </a:r>
            <a:r>
              <a:rPr lang="en-US" altLang="ja-JP" dirty="0">
                <a:latin typeface="メイリオ" panose="020B0604030504040204" pitchFamily="50" charset="-128"/>
                <a:ea typeface="メイリオ" panose="020B0604030504040204" pitchFamily="50" charset="-128"/>
              </a:rPr>
              <a:t>80TB </a:t>
            </a:r>
            <a:r>
              <a:rPr lang="ja-JP" altLang="en-US" dirty="0">
                <a:latin typeface="メイリオ" panose="020B0604030504040204" pitchFamily="50" charset="-128"/>
                <a:ea typeface="メイリオ" panose="020B0604030504040204" pitchFamily="50" charset="-128"/>
              </a:rPr>
              <a:t>of data that needs to be moved to the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bucket in a timely and cost-effective manner. We estimated that it would take more than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week to upload the data to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using the free capacity of our existing Internet connection.</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fastest, most feasible and cost-effective way to migrate your data.</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Conduct data migration using </a:t>
            </a:r>
            <a:r>
              <a:rPr lang="en-US" altLang="ja-JP" dirty="0">
                <a:latin typeface="メイリオ" panose="020B0604030504040204" pitchFamily="50" charset="-128"/>
                <a:ea typeface="メイリオ" panose="020B0604030504040204" pitchFamily="50" charset="-128"/>
              </a:rPr>
              <a:t>two Snowballs</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Conduct data migration using one of </a:t>
            </a:r>
            <a:r>
              <a:rPr lang="en-US" altLang="ja-JP" dirty="0">
                <a:latin typeface="メイリオ" panose="020B0604030504040204" pitchFamily="50" charset="-128"/>
                <a:ea typeface="メイリオ" panose="020B0604030504040204" pitchFamily="50" charset="-128"/>
              </a:rPr>
              <a:t>Snowball Edge Compute Optimized.</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Conduct data migration using one of the </a:t>
            </a:r>
            <a:r>
              <a:rPr lang="en-US" altLang="ja-JP" dirty="0">
                <a:latin typeface="メイリオ" panose="020B0604030504040204" pitchFamily="50" charset="-128"/>
                <a:ea typeface="メイリオ" panose="020B0604030504040204" pitchFamily="50" charset="-128"/>
              </a:rPr>
              <a:t>Snowball Edge Storage Optimized.</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Conduct </a:t>
            </a:r>
            <a:r>
              <a:rPr lang="en-US" altLang="ja-JP" dirty="0">
                <a:latin typeface="メイリオ" panose="020B0604030504040204" pitchFamily="50" charset="-128"/>
                <a:ea typeface="メイリオ" panose="020B0604030504040204" pitchFamily="50" charset="-128"/>
              </a:rPr>
              <a:t>data migration using </a:t>
            </a:r>
            <a:r>
              <a:rPr lang="ja-JP" altLang="en-US" dirty="0">
                <a:latin typeface="メイリオ" panose="020B0604030504040204" pitchFamily="50" charset="-128"/>
                <a:ea typeface="メイリオ" panose="020B0604030504040204" pitchFamily="50" charset="-128"/>
              </a:rPr>
              <a:t>Connect </a:t>
            </a:r>
            <a:r>
              <a:rPr lang="en-US" altLang="ja-JP" dirty="0">
                <a:latin typeface="メイリオ" panose="020B0604030504040204" pitchFamily="50" charset="-128"/>
                <a:ea typeface="メイリオ" panose="020B0604030504040204" pitchFamily="50" charset="-128"/>
              </a:rPr>
              <a:t>Direct Connect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Conduct</a:t>
            </a:r>
            <a:r>
              <a:rPr lang="ja-JP" altLang="en-US" dirty="0">
                <a:latin typeface="メイリオ" panose="020B0604030504040204" pitchFamily="50" charset="-128"/>
                <a:ea typeface="メイリオ" panose="020B0604030504040204" pitchFamily="50" charset="-128"/>
              </a:rPr>
              <a:t> data migration using two </a:t>
            </a:r>
            <a:r>
              <a:rPr lang="en-US" altLang="ja-JP" dirty="0">
                <a:latin typeface="メイリオ" panose="020B0604030504040204" pitchFamily="50" charset="-128"/>
                <a:ea typeface="メイリオ" panose="020B0604030504040204" pitchFamily="50" charset="-128"/>
              </a:rPr>
              <a:t>Snowball Edge Storage Optimized.</a:t>
            </a:r>
          </a:p>
        </p:txBody>
      </p:sp>
    </p:spTree>
    <p:extLst>
      <p:ext uri="{BB962C8B-B14F-4D97-AF65-F5344CB8AC3E}">
        <p14:creationId xmlns:p14="http://schemas.microsoft.com/office/powerpoint/2010/main" val="37828544"/>
      </p:ext>
    </p:extLst>
  </p:cSld>
  <p:clrMapOvr>
    <a:masterClrMapping/>
  </p:clrMapOvr>
  <mc:AlternateContent xmlns:mc="http://schemas.openxmlformats.org/markup-compatibility/2006" xmlns:p14="http://schemas.microsoft.com/office/powerpoint/2010/main">
    <mc:Choice Requires="p14">
      <p:transition spd="slow" p14:dur="2000" advTm="9917"/>
    </mc:Choice>
    <mc:Fallback xmlns="">
      <p:transition spd="slow" advTm="99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The scope of </a:t>
            </a:r>
            <a:r>
              <a:rPr lang="ja-JP" altLang="en-US" sz="3200" dirty="0">
                <a:latin typeface="メイリオ" panose="020B0604030504040204" pitchFamily="50" charset="-128"/>
                <a:ea typeface="メイリオ" panose="020B0604030504040204" pitchFamily="50" charset="-128"/>
              </a:rPr>
              <a:t>Security Group </a:t>
            </a:r>
            <a:r>
              <a:rPr lang="en-US" altLang="ja-JP" sz="3200" dirty="0">
                <a:latin typeface="メイリオ" panose="020B0604030504040204" pitchFamily="50" charset="-128"/>
                <a:ea typeface="メイリオ" panose="020B0604030504040204" pitchFamily="50" charset="-128"/>
              </a:rPr>
              <a:t>question</a:t>
            </a:r>
            <a:endParaRPr lang="ja-JP" altLang="en-US" sz="32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Frequent questions extracted from </a:t>
            </a:r>
            <a:r>
              <a:rPr lang="en-US" altLang="ja-JP" sz="2400" dirty="0">
                <a:solidFill>
                  <a:srgbClr val="002060"/>
                </a:solidFill>
                <a:latin typeface="メイリオ" panose="020B0604030504040204" pitchFamily="50" charset="-128"/>
                <a:ea typeface="メイリオ" panose="020B0604030504040204" pitchFamily="50" charset="-128"/>
              </a:rPr>
              <a:t>1625 </a:t>
            </a:r>
            <a:r>
              <a:rPr lang="ja-JP" altLang="en-US" sz="2400" dirty="0">
                <a:solidFill>
                  <a:srgbClr val="002060"/>
                </a:solidFill>
                <a:latin typeface="メイリオ" panose="020B0604030504040204" pitchFamily="50" charset="-128"/>
                <a:ea typeface="メイリオ" panose="020B0604030504040204" pitchFamily="50" charset="-128"/>
              </a:rPr>
              <a:t>questions are as follows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characteristics </a:t>
            </a:r>
            <a:r>
              <a:rPr lang="en-US" altLang="ja-JP" sz="1400" dirty="0">
                <a:latin typeface="メイリオ" panose="020B0604030504040204" pitchFamily="50" charset="-128"/>
                <a:ea typeface="メイリオ" panose="020B0604030504040204" pitchFamily="50" charset="-128"/>
              </a:rPr>
              <a:t>of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security groups </a:t>
            </a:r>
            <a:r>
              <a:rPr lang="ja-JP" altLang="en-US" sz="1400" dirty="0">
                <a:latin typeface="メイリオ" panose="020B0604030504040204" pitchFamily="50" charset="-128"/>
                <a:ea typeface="メイリオ" panose="020B0604030504040204" pitchFamily="50" charset="-128"/>
              </a:rPr>
              <a:t>control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with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traffic communications</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Security Group</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a:p>
            <a:pPr algn="ctr"/>
            <a:r>
              <a:rPr lang="en-US" altLang="ja-JP" dirty="0">
                <a:solidFill>
                  <a:schemeClr val="bg1"/>
                </a:solidFill>
                <a:latin typeface="メイリオ" panose="020B0604030504040204" pitchFamily="50" charset="-128"/>
                <a:ea typeface="メイリオ" panose="020B0604030504040204" pitchFamily="50" charset="-128"/>
              </a:rPr>
              <a:t>Features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t</a:t>
            </a:r>
            <a:r>
              <a:rPr lang="ja-JP" altLang="en-US" sz="1400" dirty="0">
                <a:latin typeface="メイリオ" panose="020B0604030504040204" pitchFamily="50" charset="-128"/>
                <a:ea typeface="メイリオ" panose="020B0604030504040204" pitchFamily="50" charset="-128"/>
              </a:rPr>
              <a:t>he </a:t>
            </a:r>
            <a:r>
              <a:rPr lang="en-US" altLang="ja-JP" sz="1400" dirty="0">
                <a:latin typeface="メイリオ" panose="020B0604030504040204" pitchFamily="50" charset="-128"/>
                <a:ea typeface="メイリオ" panose="020B0604030504040204" pitchFamily="50" charset="-128"/>
              </a:rPr>
              <a:t>settings </a:t>
            </a:r>
            <a:r>
              <a:rPr lang="ja-JP" altLang="en-US" sz="1400" dirty="0">
                <a:latin typeface="メイリオ" panose="020B0604030504040204" pitchFamily="50" charset="-128"/>
                <a:ea typeface="メイリオ" panose="020B0604030504040204" pitchFamily="50" charset="-128"/>
              </a:rPr>
              <a:t>of the default security group</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Default Settings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a:t>
            </a:r>
            <a:r>
              <a:rPr lang="ja-JP" altLang="en-US" sz="1400" dirty="0">
                <a:latin typeface="メイリオ" panose="020B0604030504040204" pitchFamily="50" charset="-128"/>
                <a:ea typeface="メイリオ" panose="020B0604030504040204" pitchFamily="50" charset="-128"/>
              </a:rPr>
              <a:t> about traffic control settings for </a:t>
            </a:r>
            <a:r>
              <a:rPr lang="en-US" altLang="ja-JP" sz="1400" dirty="0">
                <a:latin typeface="メイリオ" panose="020B0604030504040204" pitchFamily="50" charset="-128"/>
                <a:ea typeface="メイリオ" panose="020B0604030504040204" pitchFamily="50" charset="-128"/>
              </a:rPr>
              <a:t>SSH </a:t>
            </a:r>
            <a:r>
              <a:rPr lang="ja-JP" altLang="en-US" sz="1400" dirty="0">
                <a:latin typeface="メイリオ" panose="020B0604030504040204" pitchFamily="50" charset="-128"/>
                <a:ea typeface="メイリオ" panose="020B0604030504040204" pitchFamily="50" charset="-128"/>
              </a:rPr>
              <a:t>connections</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the basic configuration of an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SSH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Connection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a:t>
            </a:r>
            <a:r>
              <a:rPr lang="ja-JP" altLang="en-US" sz="1400" b="0" i="0" dirty="0">
                <a:solidFill>
                  <a:srgbClr val="333333"/>
                </a:solidFill>
                <a:effectLst/>
                <a:latin typeface="メイリオ" panose="020B0604030504040204" pitchFamily="50" charset="-128"/>
                <a:ea typeface="メイリオ" panose="020B0604030504040204" pitchFamily="50" charset="-128"/>
              </a:rPr>
              <a:t>How to set up a security group source.</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The use of custom sources</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h</a:t>
            </a:r>
            <a:r>
              <a:rPr lang="ja-JP" altLang="en-US" sz="1400" dirty="0">
                <a:latin typeface="メイリオ" panose="020B0604030504040204" pitchFamily="50" charset="-128"/>
                <a:ea typeface="メイリオ" panose="020B0604030504040204" pitchFamily="50" charset="-128"/>
              </a:rPr>
              <a:t>ow to set up security groups when configuring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ELB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ELB Security Group </a:t>
            </a:r>
            <a:r>
              <a:rPr lang="ja-JP" altLang="en-US" dirty="0">
                <a:solidFill>
                  <a:schemeClr val="bg1"/>
                </a:solidFill>
                <a:latin typeface="メイリオ" panose="020B0604030504040204" pitchFamily="50" charset="-128"/>
                <a:ea typeface="メイリオ" panose="020B0604030504040204" pitchFamily="50" charset="-128"/>
              </a:rPr>
              <a:t>Settings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07068389"/>
      </p:ext>
    </p:extLst>
  </p:cSld>
  <p:clrMapOvr>
    <a:masterClrMapping/>
  </p:clrMapOvr>
  <mc:AlternateContent xmlns:mc="http://schemas.openxmlformats.org/markup-compatibility/2006" xmlns:p14="http://schemas.microsoft.com/office/powerpoint/2010/main">
    <mc:Choice Requires="p14">
      <p:transition spd="slow" p14:dur="2000" advTm="53900"/>
    </mc:Choice>
    <mc:Fallback xmlns="">
      <p:transition spd="slow" advTm="539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矢印: 五方向 28">
            <a:extLst>
              <a:ext uri="{FF2B5EF4-FFF2-40B4-BE49-F238E27FC236}">
                <a16:creationId xmlns:a16="http://schemas.microsoft.com/office/drawing/2014/main" id="{0878F332-4135-436F-9C55-E9ABDD6993D8}"/>
              </a:ext>
            </a:extLst>
          </p:cNvPr>
          <p:cNvSpPr/>
          <p:nvPr/>
        </p:nvSpPr>
        <p:spPr bwMode="auto">
          <a:xfrm>
            <a:off x="6753200" y="1556792"/>
            <a:ext cx="1332291" cy="4896544"/>
          </a:xfrm>
          <a:prstGeom prst="homePlate">
            <a:avLst>
              <a:gd name="adj" fmla="val 100000"/>
            </a:avLst>
          </a:prstGeom>
          <a:solidFill>
            <a:schemeClr val="bg2">
              <a:lumMod val="10000"/>
              <a:lumOff val="9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8" name="矢印: 五方向 7">
            <a:extLst>
              <a:ext uri="{FF2B5EF4-FFF2-40B4-BE49-F238E27FC236}">
                <a16:creationId xmlns:a16="http://schemas.microsoft.com/office/drawing/2014/main" id="{D19DE675-53A5-40A3-B11B-C741EACC8621}"/>
              </a:ext>
            </a:extLst>
          </p:cNvPr>
          <p:cNvSpPr/>
          <p:nvPr/>
        </p:nvSpPr>
        <p:spPr bwMode="auto">
          <a:xfrm>
            <a:off x="632520" y="1556792"/>
            <a:ext cx="2422795" cy="4896544"/>
          </a:xfrm>
          <a:prstGeom prst="homePlate">
            <a:avLst>
              <a:gd name="adj" fmla="val 35310"/>
            </a:avLst>
          </a:prstGeom>
          <a:solidFill>
            <a:schemeClr val="bg2">
              <a:lumMod val="10000"/>
              <a:lumOff val="9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Streams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variety of services are available to the data provider (producer) and data user (consumer) of </a:t>
            </a:r>
            <a:r>
              <a:rPr lang="en-US" altLang="ja-JP" sz="2400" dirty="0">
                <a:solidFill>
                  <a:srgbClr val="002060"/>
                </a:solidFill>
                <a:latin typeface="メイリオ" panose="020B0604030504040204" pitchFamily="50" charset="-128"/>
                <a:ea typeface="メイリオ" panose="020B0604030504040204" pitchFamily="50" charset="-128"/>
              </a:rPr>
              <a:t>Kinesis Streams</a:t>
            </a:r>
          </a:p>
        </p:txBody>
      </p:sp>
      <p:sp>
        <p:nvSpPr>
          <p:cNvPr id="6" name="正方形/長方形 5">
            <a:extLst>
              <a:ext uri="{FF2B5EF4-FFF2-40B4-BE49-F238E27FC236}">
                <a16:creationId xmlns:a16="http://schemas.microsoft.com/office/drawing/2014/main" id="{C6C7E095-EEC1-417B-952E-72C8B98B68B6}"/>
              </a:ext>
            </a:extLst>
          </p:cNvPr>
          <p:cNvSpPr/>
          <p:nvPr/>
        </p:nvSpPr>
        <p:spPr>
          <a:xfrm>
            <a:off x="3080792" y="2204864"/>
            <a:ext cx="3624578" cy="3672408"/>
          </a:xfrm>
          <a:prstGeom prst="rect">
            <a:avLst/>
          </a:prstGeom>
          <a:noFill/>
          <a:ln>
            <a:solidFill>
              <a:srgbClr val="F0861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ja-JP" altLang="en-US" sz="2000" dirty="0">
                <a:solidFill>
                  <a:schemeClr val="bg1"/>
                </a:solidFill>
                <a:latin typeface="メイリオ" panose="020B0604030504040204" pitchFamily="50" charset="-128"/>
                <a:ea typeface="メイリオ" panose="020B0604030504040204" pitchFamily="50" charset="-128"/>
              </a:rPr>
              <a:t>(2)</a:t>
            </a:r>
            <a:endParaRPr lang="en-US" altLang="ja-JP" sz="2000" dirty="0">
              <a:solidFill>
                <a:schemeClr val="bg1"/>
              </a:solidFill>
              <a:latin typeface="メイリオ" panose="020B0604030504040204" pitchFamily="50" charset="-128"/>
              <a:ea typeface="メイリオ" panose="020B0604030504040204" pitchFamily="50" charset="-128"/>
            </a:endParaRPr>
          </a:p>
          <a:p>
            <a:pPr algn="ctr"/>
            <a:r>
              <a:rPr lang="ja-JP" altLang="en-US" sz="2000" dirty="0">
                <a:solidFill>
                  <a:schemeClr val="bg1"/>
                </a:solidFill>
                <a:latin typeface="メイリオ" panose="020B0604030504040204" pitchFamily="50" charset="-128"/>
                <a:ea typeface="メイリオ" panose="020B0604030504040204" pitchFamily="50" charset="-128"/>
              </a:rPr>
              <a:t>Streams</a:t>
            </a:r>
            <a:endParaRPr lang="en-US" altLang="ja-JP" sz="2000" dirty="0">
              <a:solidFill>
                <a:schemeClr val="bg1"/>
              </a:solidFill>
              <a:latin typeface="メイリオ" panose="020B0604030504040204" pitchFamily="50" charset="-128"/>
              <a:ea typeface="メイリオ" panose="020B0604030504040204" pitchFamily="50" charset="-128"/>
            </a:endParaRPr>
          </a:p>
          <a:p>
            <a:pPr algn="ctr"/>
            <a:r>
              <a:rPr lang="ja-JP" altLang="en-US" sz="2000" dirty="0">
                <a:solidFill>
                  <a:schemeClr val="bg1"/>
                </a:solidFill>
                <a:latin typeface="メイリオ" panose="020B0604030504040204" pitchFamily="50" charset="-128"/>
                <a:ea typeface="メイリオ" panose="020B0604030504040204" pitchFamily="50" charset="-128"/>
              </a:rPr>
              <a:t>Data Processing</a:t>
            </a:r>
          </a:p>
        </p:txBody>
      </p:sp>
      <p:pic>
        <p:nvPicPr>
          <p:cNvPr id="7" name="図 6" descr="クリップアート が含まれている画像&#10;&#10;自動的に生成された説明">
            <a:extLst>
              <a:ext uri="{FF2B5EF4-FFF2-40B4-BE49-F238E27FC236}">
                <a16:creationId xmlns:a16="http://schemas.microsoft.com/office/drawing/2014/main" id="{5E406995-380D-4E9C-A858-83D75B6C8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913" y="1784069"/>
            <a:ext cx="766851" cy="809454"/>
          </a:xfrm>
          <a:prstGeom prst="rect">
            <a:avLst/>
          </a:prstGeom>
        </p:spPr>
      </p:pic>
      <p:sp>
        <p:nvSpPr>
          <p:cNvPr id="9" name="フローチャート: 直接アクセス記憶 8">
            <a:extLst>
              <a:ext uri="{FF2B5EF4-FFF2-40B4-BE49-F238E27FC236}">
                <a16:creationId xmlns:a16="http://schemas.microsoft.com/office/drawing/2014/main" id="{FB0618F4-1FC2-4C79-B122-95E7C76DB006}"/>
              </a:ext>
            </a:extLst>
          </p:cNvPr>
          <p:cNvSpPr/>
          <p:nvPr/>
        </p:nvSpPr>
        <p:spPr bwMode="auto">
          <a:xfrm>
            <a:off x="3080792" y="3075849"/>
            <a:ext cx="3528392" cy="2016224"/>
          </a:xfrm>
          <a:prstGeom prst="flowChartMagneticDrum">
            <a:avLst/>
          </a:prstGeom>
          <a:solidFill>
            <a:srgbClr val="FFC000">
              <a:alpha val="35000"/>
            </a:srgbClr>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1F729683-D016-4614-B480-9FD34DF81163}"/>
              </a:ext>
            </a:extLst>
          </p:cNvPr>
          <p:cNvSpPr txBox="1"/>
          <p:nvPr/>
        </p:nvSpPr>
        <p:spPr>
          <a:xfrm>
            <a:off x="4160912" y="3040859"/>
            <a:ext cx="1210588" cy="338554"/>
          </a:xfrm>
          <a:prstGeom prst="rect">
            <a:avLst/>
          </a:prstGeom>
          <a:noFill/>
        </p:spPr>
        <p:txBody>
          <a:bodyPr wrap="none" rtlCol="0">
            <a:spAutoFit/>
          </a:bodyPr>
          <a:lstStyle/>
          <a:p>
            <a:r>
              <a:rPr lang="ja-JP" altLang="en-US" b="1" dirty="0">
                <a:latin typeface="メイリオ" panose="020B0604030504040204" pitchFamily="50" charset="-128"/>
                <a:ea typeface="メイリオ" panose="020B0604030504040204" pitchFamily="50" charset="-128"/>
              </a:rPr>
              <a:t>Streams</a:t>
            </a:r>
            <a:endParaRPr kumimoji="1" lang="ja-JP" altLang="en-US" b="1" dirty="0">
              <a:latin typeface="メイリオ" panose="020B0604030504040204" pitchFamily="50" charset="-128"/>
              <a:ea typeface="メイリオ" panose="020B0604030504040204" pitchFamily="50" charset="-128"/>
            </a:endParaRPr>
          </a:p>
        </p:txBody>
      </p:sp>
      <p:sp>
        <p:nvSpPr>
          <p:cNvPr id="3" name="矢印: 五方向 2">
            <a:extLst>
              <a:ext uri="{FF2B5EF4-FFF2-40B4-BE49-F238E27FC236}">
                <a16:creationId xmlns:a16="http://schemas.microsoft.com/office/drawing/2014/main" id="{123370FB-7CC5-4A53-8CFF-A642522791A6}"/>
              </a:ext>
            </a:extLst>
          </p:cNvPr>
          <p:cNvSpPr/>
          <p:nvPr/>
        </p:nvSpPr>
        <p:spPr bwMode="auto">
          <a:xfrm>
            <a:off x="3512840" y="3366404"/>
            <a:ext cx="2520280" cy="432048"/>
          </a:xfrm>
          <a:prstGeom prst="homePlate">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Shard1</a:t>
            </a:r>
          </a:p>
        </p:txBody>
      </p:sp>
      <p:sp>
        <p:nvSpPr>
          <p:cNvPr id="13" name="矢印: 五方向 12">
            <a:extLst>
              <a:ext uri="{FF2B5EF4-FFF2-40B4-BE49-F238E27FC236}">
                <a16:creationId xmlns:a16="http://schemas.microsoft.com/office/drawing/2014/main" id="{EFE16452-FDAA-40B8-AF6A-207B962E61C2}"/>
              </a:ext>
            </a:extLst>
          </p:cNvPr>
          <p:cNvSpPr/>
          <p:nvPr/>
        </p:nvSpPr>
        <p:spPr bwMode="auto">
          <a:xfrm>
            <a:off x="3512840" y="3898956"/>
            <a:ext cx="2520280" cy="432048"/>
          </a:xfrm>
          <a:prstGeom prst="homePlate">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Shard2</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4" name="矢印: 五方向 13">
            <a:extLst>
              <a:ext uri="{FF2B5EF4-FFF2-40B4-BE49-F238E27FC236}">
                <a16:creationId xmlns:a16="http://schemas.microsoft.com/office/drawing/2014/main" id="{CE2C3DBD-62EC-493D-8CB3-9E9D06407181}"/>
              </a:ext>
            </a:extLst>
          </p:cNvPr>
          <p:cNvSpPr/>
          <p:nvPr/>
        </p:nvSpPr>
        <p:spPr bwMode="auto">
          <a:xfrm>
            <a:off x="3512840" y="4439016"/>
            <a:ext cx="2520280" cy="432048"/>
          </a:xfrm>
          <a:prstGeom prst="homePlate">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Shard3</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四角形: 角を丸くする 11">
            <a:extLst>
              <a:ext uri="{FF2B5EF4-FFF2-40B4-BE49-F238E27FC236}">
                <a16:creationId xmlns:a16="http://schemas.microsoft.com/office/drawing/2014/main" id="{C1376A41-588B-40E3-8119-46702B2F79AF}"/>
              </a:ext>
            </a:extLst>
          </p:cNvPr>
          <p:cNvSpPr/>
          <p:nvPr/>
        </p:nvSpPr>
        <p:spPr bwMode="auto">
          <a:xfrm>
            <a:off x="955114" y="3160325"/>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Kinesis</a:t>
            </a:r>
          </a:p>
          <a:p>
            <a:pPr algn="ctr"/>
            <a:r>
              <a:rPr lang="en-US" altLang="ja-JP" sz="1400" b="1" dirty="0">
                <a:solidFill>
                  <a:schemeClr val="bg1"/>
                </a:solidFill>
                <a:latin typeface="メイリオ" panose="020B0604030504040204" pitchFamily="50" charset="-128"/>
                <a:ea typeface="メイリオ" panose="020B0604030504040204" pitchFamily="50" charset="-128"/>
              </a:rPr>
              <a:t>Agent</a:t>
            </a:r>
          </a:p>
        </p:txBody>
      </p:sp>
      <p:sp>
        <p:nvSpPr>
          <p:cNvPr id="15" name="四角形: 角を丸くする 14">
            <a:extLst>
              <a:ext uri="{FF2B5EF4-FFF2-40B4-BE49-F238E27FC236}">
                <a16:creationId xmlns:a16="http://schemas.microsoft.com/office/drawing/2014/main" id="{714051BD-35FC-4C24-B114-C22F63BA4B0C}"/>
              </a:ext>
            </a:extLst>
          </p:cNvPr>
          <p:cNvSpPr/>
          <p:nvPr/>
        </p:nvSpPr>
        <p:spPr bwMode="auto">
          <a:xfrm>
            <a:off x="955114" y="2483837"/>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Kinesis</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Producer</a:t>
            </a:r>
          </a:p>
        </p:txBody>
      </p:sp>
      <p:sp>
        <p:nvSpPr>
          <p:cNvPr id="16" name="四角形: 角を丸くする 15">
            <a:extLst>
              <a:ext uri="{FF2B5EF4-FFF2-40B4-BE49-F238E27FC236}">
                <a16:creationId xmlns:a16="http://schemas.microsoft.com/office/drawing/2014/main" id="{9133BB47-238D-420E-A35D-43B0B8B53660}"/>
              </a:ext>
            </a:extLst>
          </p:cNvPr>
          <p:cNvSpPr/>
          <p:nvPr/>
        </p:nvSpPr>
        <p:spPr bwMode="auto">
          <a:xfrm>
            <a:off x="955114" y="3836813"/>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SDK</a:t>
            </a:r>
          </a:p>
        </p:txBody>
      </p:sp>
      <p:sp>
        <p:nvSpPr>
          <p:cNvPr id="17" name="四角形: 角を丸くする 16">
            <a:extLst>
              <a:ext uri="{FF2B5EF4-FFF2-40B4-BE49-F238E27FC236}">
                <a16:creationId xmlns:a16="http://schemas.microsoft.com/office/drawing/2014/main" id="{17D048B8-B5B7-4F48-8AB0-9C4BA6CF60B1}"/>
              </a:ext>
            </a:extLst>
          </p:cNvPr>
          <p:cNvSpPr/>
          <p:nvPr/>
        </p:nvSpPr>
        <p:spPr bwMode="auto">
          <a:xfrm>
            <a:off x="955114" y="4513301"/>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Cloud</a:t>
            </a:r>
            <a:b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b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Watch</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8" name="四角形: 角を丸くする 17">
            <a:extLst>
              <a:ext uri="{FF2B5EF4-FFF2-40B4-BE49-F238E27FC236}">
                <a16:creationId xmlns:a16="http://schemas.microsoft.com/office/drawing/2014/main" id="{2D8F9D9B-077A-47B6-94D4-15BB754750C0}"/>
              </a:ext>
            </a:extLst>
          </p:cNvPr>
          <p:cNvSpPr/>
          <p:nvPr/>
        </p:nvSpPr>
        <p:spPr bwMode="auto">
          <a:xfrm>
            <a:off x="955114" y="5189789"/>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Fluent</a:t>
            </a:r>
          </a:p>
        </p:txBody>
      </p:sp>
      <p:sp>
        <p:nvSpPr>
          <p:cNvPr id="19" name="四角形: 角を丸くする 18">
            <a:extLst>
              <a:ext uri="{FF2B5EF4-FFF2-40B4-BE49-F238E27FC236}">
                <a16:creationId xmlns:a16="http://schemas.microsoft.com/office/drawing/2014/main" id="{062BF964-541F-40BF-9F34-20BCE7C551F9}"/>
              </a:ext>
            </a:extLst>
          </p:cNvPr>
          <p:cNvSpPr/>
          <p:nvPr/>
        </p:nvSpPr>
        <p:spPr bwMode="auto">
          <a:xfrm>
            <a:off x="955114" y="5866277"/>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AWS</a:t>
            </a:r>
          </a:p>
          <a:p>
            <a:pPr algn="ctr"/>
            <a:r>
              <a:rPr lang="en-US" altLang="ja-JP" sz="1400" b="1" dirty="0">
                <a:solidFill>
                  <a:schemeClr val="bg1"/>
                </a:solidFill>
                <a:latin typeface="メイリオ" panose="020B0604030504040204" pitchFamily="50" charset="-128"/>
                <a:ea typeface="メイリオ" panose="020B0604030504040204" pitchFamily="50" charset="-128"/>
              </a:rPr>
              <a:t>IoT</a:t>
            </a:r>
            <a:endParaRPr lang="ja-JP" altLang="en-US" sz="1400" b="1" dirty="0">
              <a:solidFill>
                <a:schemeClr val="bg1"/>
              </a:solidFill>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53BA1D9F-5F0C-4214-8C08-764A93BAEFFA}"/>
              </a:ext>
            </a:extLst>
          </p:cNvPr>
          <p:cNvSpPr/>
          <p:nvPr/>
        </p:nvSpPr>
        <p:spPr bwMode="auto">
          <a:xfrm>
            <a:off x="955114" y="1807349"/>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Kinesis</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Appender</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四角形: 角を丸くする 20">
            <a:extLst>
              <a:ext uri="{FF2B5EF4-FFF2-40B4-BE49-F238E27FC236}">
                <a16:creationId xmlns:a16="http://schemas.microsoft.com/office/drawing/2014/main" id="{4A64E91D-7184-4AD0-8496-2F12A57EFBCF}"/>
              </a:ext>
            </a:extLst>
          </p:cNvPr>
          <p:cNvSpPr/>
          <p:nvPr/>
        </p:nvSpPr>
        <p:spPr bwMode="auto">
          <a:xfrm>
            <a:off x="8193360" y="3404765"/>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400" b="1" dirty="0">
                <a:solidFill>
                  <a:schemeClr val="bg1"/>
                </a:solidFill>
                <a:latin typeface="メイリオ" panose="020B0604030504040204" pitchFamily="50" charset="-128"/>
                <a:ea typeface="メイリオ" panose="020B0604030504040204" pitchFamily="50" charset="-128"/>
              </a:rPr>
              <a:t>Kinesis</a:t>
            </a:r>
          </a:p>
          <a:p>
            <a:pPr algn="ctr"/>
            <a:r>
              <a:rPr lang="en-US" altLang="ja-JP" sz="1400" b="1" dirty="0">
                <a:solidFill>
                  <a:schemeClr val="bg1"/>
                </a:solidFill>
                <a:latin typeface="メイリオ" panose="020B0604030504040204" pitchFamily="50" charset="-128"/>
                <a:ea typeface="メイリオ" panose="020B0604030504040204" pitchFamily="50" charset="-128"/>
              </a:rPr>
              <a:t>Analytics</a:t>
            </a:r>
          </a:p>
        </p:txBody>
      </p:sp>
      <p:sp>
        <p:nvSpPr>
          <p:cNvPr id="22" name="四角形: 角を丸くする 21">
            <a:extLst>
              <a:ext uri="{FF2B5EF4-FFF2-40B4-BE49-F238E27FC236}">
                <a16:creationId xmlns:a16="http://schemas.microsoft.com/office/drawing/2014/main" id="{0E7D2D4B-0C9D-48BA-B88D-2EAAA7351A63}"/>
              </a:ext>
            </a:extLst>
          </p:cNvPr>
          <p:cNvSpPr/>
          <p:nvPr/>
        </p:nvSpPr>
        <p:spPr bwMode="auto">
          <a:xfrm>
            <a:off x="8193360" y="2728277"/>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Kinesis</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Client</a:t>
            </a:r>
          </a:p>
        </p:txBody>
      </p:sp>
      <p:sp>
        <p:nvSpPr>
          <p:cNvPr id="23" name="四角形: 角を丸くする 22">
            <a:extLst>
              <a:ext uri="{FF2B5EF4-FFF2-40B4-BE49-F238E27FC236}">
                <a16:creationId xmlns:a16="http://schemas.microsoft.com/office/drawing/2014/main" id="{425AE96A-039B-41FE-8996-6C9AB5E578FE}"/>
              </a:ext>
            </a:extLst>
          </p:cNvPr>
          <p:cNvSpPr/>
          <p:nvPr/>
        </p:nvSpPr>
        <p:spPr bwMode="auto">
          <a:xfrm>
            <a:off x="8193360" y="4081253"/>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Lambda</a:t>
            </a:r>
          </a:p>
        </p:txBody>
      </p:sp>
      <p:sp>
        <p:nvSpPr>
          <p:cNvPr id="24" name="四角形: 角を丸くする 23">
            <a:extLst>
              <a:ext uri="{FF2B5EF4-FFF2-40B4-BE49-F238E27FC236}">
                <a16:creationId xmlns:a16="http://schemas.microsoft.com/office/drawing/2014/main" id="{EDD6BB87-D89A-47AC-B7F0-3B550B0FE0C1}"/>
              </a:ext>
            </a:extLst>
          </p:cNvPr>
          <p:cNvSpPr/>
          <p:nvPr/>
        </p:nvSpPr>
        <p:spPr bwMode="auto">
          <a:xfrm>
            <a:off x="8193360" y="4757741"/>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EMR</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9A391A28-2AB0-4A7F-8760-E29E200F63DD}"/>
              </a:ext>
            </a:extLst>
          </p:cNvPr>
          <p:cNvSpPr/>
          <p:nvPr/>
        </p:nvSpPr>
        <p:spPr bwMode="auto">
          <a:xfrm>
            <a:off x="8193360" y="5434229"/>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Apache</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Storm</a:t>
            </a:r>
          </a:p>
        </p:txBody>
      </p:sp>
      <p:sp>
        <p:nvSpPr>
          <p:cNvPr id="28" name="四角形: 角を丸くする 27">
            <a:extLst>
              <a:ext uri="{FF2B5EF4-FFF2-40B4-BE49-F238E27FC236}">
                <a16:creationId xmlns:a16="http://schemas.microsoft.com/office/drawing/2014/main" id="{28B64449-9795-4089-B94F-1E94F7B35FA5}"/>
              </a:ext>
            </a:extLst>
          </p:cNvPr>
          <p:cNvSpPr/>
          <p:nvPr/>
        </p:nvSpPr>
        <p:spPr bwMode="auto">
          <a:xfrm>
            <a:off x="8193360" y="2051789"/>
            <a:ext cx="1045558" cy="515051"/>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Kinesis</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Firehose</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73980601"/>
      </p:ext>
    </p:extLst>
  </p:cSld>
  <p:clrMapOvr>
    <a:masterClrMapping/>
  </p:clrMapOvr>
  <mc:AlternateContent xmlns:mc="http://schemas.openxmlformats.org/markup-compatibility/2006" xmlns:p14="http://schemas.microsoft.com/office/powerpoint/2010/main">
    <mc:Choice Requires="p14">
      <p:transition spd="slow" p14:dur="2000" advTm="20726"/>
    </mc:Choice>
    <mc:Fallback xmlns="">
      <p:transition spd="slow" advTm="20726"/>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Snowball</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Old type </a:t>
            </a:r>
            <a:r>
              <a:rPr lang="ja-JP" altLang="en-US" sz="2400" dirty="0">
                <a:solidFill>
                  <a:srgbClr val="002060"/>
                </a:solidFill>
                <a:latin typeface="メイリオ" panose="020B0604030504040204" pitchFamily="50" charset="-128"/>
                <a:ea typeface="メイリオ" panose="020B0604030504040204" pitchFamily="50" charset="-128"/>
              </a:rPr>
              <a:t>Appliance used </a:t>
            </a:r>
            <a:r>
              <a:rPr lang="en-US" altLang="ja-JP" sz="2400" dirty="0">
                <a:solidFill>
                  <a:srgbClr val="002060"/>
                </a:solidFill>
                <a:latin typeface="メイリオ" panose="020B0604030504040204" pitchFamily="50" charset="-128"/>
                <a:ea typeface="メイリオ" panose="020B0604030504040204" pitchFamily="50" charset="-128"/>
              </a:rPr>
              <a:t>for </a:t>
            </a:r>
            <a:r>
              <a:rPr lang="ja-JP" altLang="en-US" sz="2400" dirty="0">
                <a:solidFill>
                  <a:srgbClr val="002060"/>
                </a:solidFill>
                <a:latin typeface="メイリオ" panose="020B0604030504040204" pitchFamily="50" charset="-128"/>
                <a:ea typeface="メイリオ" panose="020B0604030504040204" pitchFamily="50" charset="-128"/>
              </a:rPr>
              <a:t>petabyte-scale data migration, now replaced by </a:t>
            </a:r>
            <a:r>
              <a:rPr lang="en-US" altLang="ja-JP" sz="2400" dirty="0">
                <a:solidFill>
                  <a:srgbClr val="002060"/>
                </a:solidFill>
                <a:latin typeface="メイリオ" panose="020B0604030504040204" pitchFamily="50" charset="-128"/>
                <a:ea typeface="メイリオ" panose="020B0604030504040204" pitchFamily="50" charset="-128"/>
              </a:rPr>
              <a:t>Snowball Edge</a:t>
            </a:r>
          </a:p>
        </p:txBody>
      </p:sp>
      <p:sp>
        <p:nvSpPr>
          <p:cNvPr id="3" name="正方形/長方形 2">
            <a:extLst>
              <a:ext uri="{FF2B5EF4-FFF2-40B4-BE49-F238E27FC236}">
                <a16:creationId xmlns:a16="http://schemas.microsoft.com/office/drawing/2014/main" id="{5F4DF984-D10B-49AF-BBD2-3D5DC22CB460}"/>
              </a:ext>
            </a:extLst>
          </p:cNvPr>
          <p:cNvSpPr/>
          <p:nvPr/>
        </p:nvSpPr>
        <p:spPr>
          <a:xfrm>
            <a:off x="704528" y="5772316"/>
            <a:ext cx="4667225" cy="215444"/>
          </a:xfrm>
          <a:prstGeom prst="rect">
            <a:avLst/>
          </a:prstGeom>
        </p:spPr>
        <p:txBody>
          <a:bodyPr wrap="square">
            <a:spAutoFit/>
          </a:bodyPr>
          <a:lstStyle/>
          <a:p>
            <a:r>
              <a:rPr lang="ja-JP" altLang="en-US" sz="800" dirty="0"/>
              <a:t>参照：https://docs.aws.amazon.com/ja_jp/snowball/latest/ug/receive-device.html</a:t>
            </a:r>
          </a:p>
        </p:txBody>
      </p:sp>
      <p:sp>
        <p:nvSpPr>
          <p:cNvPr id="4" name="正方形/長方形 3">
            <a:extLst>
              <a:ext uri="{FF2B5EF4-FFF2-40B4-BE49-F238E27FC236}">
                <a16:creationId xmlns:a16="http://schemas.microsoft.com/office/drawing/2014/main" id="{91E29367-2946-44BC-82DA-16DE9E9979E0}"/>
              </a:ext>
            </a:extLst>
          </p:cNvPr>
          <p:cNvSpPr/>
          <p:nvPr/>
        </p:nvSpPr>
        <p:spPr>
          <a:xfrm>
            <a:off x="4253044" y="2191731"/>
            <a:ext cx="5260333" cy="3785652"/>
          </a:xfrm>
          <a:prstGeom prst="rect">
            <a:avLst/>
          </a:prstGeom>
        </p:spPr>
        <p:txBody>
          <a:bodyPr wrap="square">
            <a:spAutoFit/>
          </a:bodyPr>
          <a:lstStyle/>
          <a:p>
            <a:pPr marL="285750" indent="-285750">
              <a:buFont typeface="Wingdings" panose="05000000000000000000" pitchFamily="2" charset="2"/>
              <a:buChar char="p"/>
            </a:pPr>
            <a:r>
              <a:rPr lang="ja-JP" altLang="en-US" dirty="0">
                <a:solidFill>
                  <a:srgbClr val="444444"/>
                </a:solidFill>
                <a:latin typeface="メイリオ" panose="020B0604030504040204" pitchFamily="50" charset="-128"/>
                <a:ea typeface="メイリオ" panose="020B0604030504040204" pitchFamily="50" charset="-128"/>
              </a:rPr>
              <a:t>You can import and export data between on-premises data storage locations and </a:t>
            </a:r>
            <a:r>
              <a:rPr lang="en-US" altLang="ja-JP" dirty="0">
                <a:solidFill>
                  <a:srgbClr val="444444"/>
                </a:solidFill>
                <a:latin typeface="メイリオ" panose="020B0604030504040204" pitchFamily="50" charset="-128"/>
                <a:ea typeface="メイリオ" panose="020B0604030504040204" pitchFamily="50" charset="-128"/>
              </a:rPr>
              <a:t>Amazon S3.</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Snowball available with 80 TB </a:t>
            </a:r>
            <a:r>
              <a:rPr lang="ja-JP" altLang="en-US" dirty="0">
                <a:latin typeface="メイリオ" panose="020B0604030504040204" pitchFamily="50" charset="-128"/>
                <a:ea typeface="メイリオ" panose="020B0604030504040204" pitchFamily="50" charset="-128"/>
              </a:rPr>
              <a:t>models in all regions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Encryption enforces and protects data in storage and in transit</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AWS Snowball </a:t>
            </a:r>
            <a:r>
              <a:rPr lang="ja-JP" altLang="en-US" dirty="0">
                <a:latin typeface="メイリオ" panose="020B0604030504040204" pitchFamily="50" charset="-128"/>
                <a:ea typeface="メイリオ" panose="020B0604030504040204" pitchFamily="50" charset="-128"/>
              </a:rPr>
              <a:t>Management Console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Perform local data transfer between on-premises data centers and </a:t>
            </a:r>
            <a:r>
              <a:rPr lang="en-US" altLang="ja-JP" dirty="0">
                <a:latin typeface="メイリオ" panose="020B0604030504040204" pitchFamily="50" charset="-128"/>
                <a:ea typeface="メイリオ" panose="020B0604030504040204" pitchFamily="50" charset="-128"/>
              </a:rPr>
              <a:t>Snowball</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Snowball </a:t>
            </a:r>
            <a:r>
              <a:rPr lang="ja-JP" altLang="en-US" dirty="0">
                <a:latin typeface="メイリオ" panose="020B0604030504040204" pitchFamily="50" charset="-128"/>
                <a:ea typeface="メイリオ" panose="020B0604030504040204" pitchFamily="50" charset="-128"/>
              </a:rPr>
              <a:t>is a shipping container in itself</a:t>
            </a:r>
            <a:endParaRPr lang="en-US" altLang="ja-JP" dirty="0">
              <a:latin typeface="メイリオ" panose="020B0604030504040204" pitchFamily="50" charset="-128"/>
              <a:ea typeface="メイリオ" panose="020B0604030504040204" pitchFamily="50" charset="-128"/>
            </a:endParaRPr>
          </a:p>
          <a:p>
            <a:endParaRPr lang="en-US" altLang="ja-JP" b="1" dirty="0">
              <a:latin typeface="メイリオ" panose="020B0604030504040204" pitchFamily="50" charset="-128"/>
              <a:ea typeface="メイリオ" panose="020B0604030504040204" pitchFamily="50" charset="-128"/>
            </a:endParaRPr>
          </a:p>
          <a:p>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Use Case</a:t>
            </a:r>
            <a:r>
              <a:rPr lang="en-US" altLang="ja-JP" b="1" dirty="0">
                <a:latin typeface="メイリオ" panose="020B0604030504040204" pitchFamily="50" charset="-128"/>
                <a:ea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Migration/Disaster Preparedness Data Migration/Data Center Consolidation/Data Migration for Content Delivery</a:t>
            </a:r>
          </a:p>
        </p:txBody>
      </p:sp>
      <p:pic>
        <p:nvPicPr>
          <p:cNvPr id="6" name="Picture 4" descr="&#10;               Snowball ã¯æ¬¡ã®ããã«è¡¨ç¤ºããã¾ãã   &#10;            ">
            <a:extLst>
              <a:ext uri="{FF2B5EF4-FFF2-40B4-BE49-F238E27FC236}">
                <a16:creationId xmlns:a16="http://schemas.microsoft.com/office/drawing/2014/main" id="{5998139B-CAAC-404A-B26A-9E4A5C5A3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22" y="2021325"/>
            <a:ext cx="3443089" cy="3643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365568"/>
      </p:ext>
    </p:extLst>
  </p:cSld>
  <p:clrMapOvr>
    <a:masterClrMapping/>
  </p:clrMapOvr>
  <mc:AlternateContent xmlns:mc="http://schemas.openxmlformats.org/markup-compatibility/2006" xmlns:p14="http://schemas.microsoft.com/office/powerpoint/2010/main">
    <mc:Choice Requires="p14">
      <p:transition spd="slow" p14:dur="2000" advTm="111570"/>
    </mc:Choice>
    <mc:Fallback xmlns="">
      <p:transition spd="slow" advTm="111570"/>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Snowball </a:t>
            </a:r>
            <a:r>
              <a:rPr lang="ja-JP" altLang="en-US" sz="3000" dirty="0">
                <a:latin typeface="メイリオ" panose="020B0604030504040204" pitchFamily="50" charset="-128"/>
                <a:ea typeface="メイリオ" panose="020B0604030504040204" pitchFamily="50" charset="-128"/>
              </a:rPr>
              <a:t>and </a:t>
            </a:r>
            <a:r>
              <a:rPr lang="en-US" altLang="ja-JP" sz="3000" dirty="0">
                <a:latin typeface="メイリオ" panose="020B0604030504040204" pitchFamily="50" charset="-128"/>
                <a:ea typeface="メイリオ" panose="020B0604030504040204" pitchFamily="50" charset="-128"/>
              </a:rPr>
              <a:t>Snowball Edge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Snowball Edge </a:t>
            </a:r>
            <a:r>
              <a:rPr lang="ja-JP" altLang="en-US" sz="2400" dirty="0">
                <a:solidFill>
                  <a:srgbClr val="002060"/>
                </a:solidFill>
                <a:latin typeface="メイリオ" panose="020B0604030504040204" pitchFamily="50" charset="-128"/>
                <a:ea typeface="メイリオ" panose="020B0604030504040204" pitchFamily="50" charset="-128"/>
              </a:rPr>
              <a:t>has the high-performance capabilities of Snowball+Computing, and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now recommends </a:t>
            </a:r>
            <a:r>
              <a:rPr lang="en-US" altLang="ja-JP" sz="2400" dirty="0">
                <a:solidFill>
                  <a:srgbClr val="002060"/>
                </a:solidFill>
                <a:latin typeface="メイリオ" panose="020B0604030504040204" pitchFamily="50" charset="-128"/>
                <a:ea typeface="メイリオ" panose="020B0604030504040204" pitchFamily="50" charset="-128"/>
              </a:rPr>
              <a:t>Snowball Edge instead of Snowball</a:t>
            </a:r>
          </a:p>
        </p:txBody>
      </p:sp>
      <p:sp>
        <p:nvSpPr>
          <p:cNvPr id="6" name="コンテンツ プレースホルダー 2">
            <a:extLst>
              <a:ext uri="{FF2B5EF4-FFF2-40B4-BE49-F238E27FC236}">
                <a16:creationId xmlns:a16="http://schemas.microsoft.com/office/drawing/2014/main" id="{C3D504D8-D84B-43B3-8762-C89A6B7AFCE7}"/>
              </a:ext>
            </a:extLst>
          </p:cNvPr>
          <p:cNvSpPr txBox="1">
            <a:spLocks/>
          </p:cNvSpPr>
          <p:nvPr/>
        </p:nvSpPr>
        <p:spPr>
          <a:xfrm>
            <a:off x="992560" y="2019442"/>
            <a:ext cx="3960440" cy="352504"/>
          </a:xfrm>
          <a:prstGeom prst="rect">
            <a:avLst/>
          </a:prstGeom>
          <a:solidFill>
            <a:srgbClr val="F0861E"/>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400" b="1" kern="0" dirty="0">
                <a:solidFill>
                  <a:schemeClr val="bg1"/>
                </a:solidFill>
                <a:latin typeface="メイリオ" panose="020B0604030504040204" pitchFamily="50" charset="-128"/>
                <a:ea typeface="メイリオ" panose="020B0604030504040204" pitchFamily="50" charset="-128"/>
              </a:rPr>
              <a:t>Snowball</a:t>
            </a:r>
          </a:p>
        </p:txBody>
      </p:sp>
      <p:sp>
        <p:nvSpPr>
          <p:cNvPr id="9" name="コンテンツ プレースホルダー 2">
            <a:extLst>
              <a:ext uri="{FF2B5EF4-FFF2-40B4-BE49-F238E27FC236}">
                <a16:creationId xmlns:a16="http://schemas.microsoft.com/office/drawing/2014/main" id="{C722B381-A6DB-42D8-AABE-14C621477CAC}"/>
              </a:ext>
            </a:extLst>
          </p:cNvPr>
          <p:cNvSpPr txBox="1">
            <a:spLocks/>
          </p:cNvSpPr>
          <p:nvPr/>
        </p:nvSpPr>
        <p:spPr>
          <a:xfrm>
            <a:off x="992560" y="2448978"/>
            <a:ext cx="3960440" cy="3428294"/>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Implement encryption on the client side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Require rich resources on the client side and conduct data transfer by client-side software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Capacity: </a:t>
            </a:r>
            <a:r>
              <a:rPr lang="en-US" altLang="ja-JP" sz="1300" kern="0" dirty="0">
                <a:solidFill>
                  <a:schemeClr val="bg2"/>
                </a:solidFill>
                <a:latin typeface="メイリオ" panose="020B0604030504040204" pitchFamily="50" charset="-128"/>
                <a:ea typeface="メイリオ" panose="020B0604030504040204" pitchFamily="50" charset="-128"/>
              </a:rPr>
              <a:t>80TB </a:t>
            </a:r>
            <a:r>
              <a:rPr lang="ja-JP" altLang="en-US" sz="1300" kern="0" dirty="0">
                <a:solidFill>
                  <a:schemeClr val="bg2"/>
                </a:solidFill>
                <a:latin typeface="メイリオ" panose="020B0604030504040204" pitchFamily="50" charset="-128"/>
                <a:ea typeface="メイリオ" panose="020B0604030504040204" pitchFamily="50" charset="-128"/>
              </a:rPr>
              <a:t>/ Appliance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Use: Data Migration</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Clustering: Impossible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Rack Mount: Not possible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Maximum retention time: </a:t>
            </a:r>
            <a:r>
              <a:rPr lang="en-US" altLang="ja-JP" sz="1300" kern="0" dirty="0">
                <a:solidFill>
                  <a:schemeClr val="bg2"/>
                </a:solidFill>
                <a:latin typeface="メイリオ" panose="020B0604030504040204" pitchFamily="50" charset="-128"/>
                <a:ea typeface="メイリオ" panose="020B0604030504040204" pitchFamily="50" charset="-128"/>
              </a:rPr>
              <a:t>90 </a:t>
            </a:r>
            <a:r>
              <a:rPr lang="ja-JP" altLang="en-US" sz="1300" kern="0" dirty="0">
                <a:solidFill>
                  <a:schemeClr val="bg2"/>
                </a:solidFill>
                <a:latin typeface="メイリオ" panose="020B0604030504040204" pitchFamily="50" charset="-128"/>
                <a:ea typeface="メイリオ" panose="020B0604030504040204" pitchFamily="50" charset="-128"/>
              </a:rPr>
              <a:t>days</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endParaRPr lang="en-US" altLang="ja-JP" sz="1300" kern="0" dirty="0">
              <a:solidFill>
                <a:schemeClr val="bg2"/>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68524814-B5B5-4D02-BEBA-7A134077FCAB}"/>
              </a:ext>
            </a:extLst>
          </p:cNvPr>
          <p:cNvSpPr txBox="1">
            <a:spLocks/>
          </p:cNvSpPr>
          <p:nvPr/>
        </p:nvSpPr>
        <p:spPr>
          <a:xfrm>
            <a:off x="5169024" y="2019442"/>
            <a:ext cx="3960440" cy="352504"/>
          </a:xfrm>
          <a:prstGeom prst="rect">
            <a:avLst/>
          </a:prstGeom>
          <a:solidFill>
            <a:srgbClr val="F0861E"/>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400" b="1" kern="0" dirty="0">
                <a:solidFill>
                  <a:schemeClr val="bg1"/>
                </a:solidFill>
                <a:latin typeface="メイリオ" panose="020B0604030504040204" pitchFamily="50" charset="-128"/>
                <a:ea typeface="メイリオ" panose="020B0604030504040204" pitchFamily="50" charset="-128"/>
              </a:rPr>
              <a:t>Snowball Edge</a:t>
            </a:r>
          </a:p>
        </p:txBody>
      </p:sp>
      <p:sp>
        <p:nvSpPr>
          <p:cNvPr id="17" name="コンテンツ プレースホルダー 2">
            <a:extLst>
              <a:ext uri="{FF2B5EF4-FFF2-40B4-BE49-F238E27FC236}">
                <a16:creationId xmlns:a16="http://schemas.microsoft.com/office/drawing/2014/main" id="{B208193E-8E1F-4F92-8643-F54BB5DA519D}"/>
              </a:ext>
            </a:extLst>
          </p:cNvPr>
          <p:cNvSpPr txBox="1">
            <a:spLocks/>
          </p:cNvSpPr>
          <p:nvPr/>
        </p:nvSpPr>
        <p:spPr>
          <a:xfrm>
            <a:off x="5169024" y="2448978"/>
            <a:ext cx="3960440" cy="3428294"/>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Encryption on the </a:t>
            </a:r>
            <a:r>
              <a:rPr lang="en-US" altLang="ja-JP" sz="1300" kern="0" dirty="0">
                <a:solidFill>
                  <a:schemeClr val="bg2"/>
                </a:solidFill>
                <a:latin typeface="メイリオ" panose="020B0604030504040204" pitchFamily="50" charset="-128"/>
                <a:ea typeface="メイリオ" panose="020B0604030504040204" pitchFamily="50" charset="-128"/>
              </a:rPr>
              <a:t>Edge </a:t>
            </a:r>
            <a:r>
              <a:rPr lang="ja-JP" altLang="en-US" sz="1300" kern="0" dirty="0">
                <a:solidFill>
                  <a:schemeClr val="bg2"/>
                </a:solidFill>
                <a:latin typeface="メイリオ" panose="020B0604030504040204" pitchFamily="50" charset="-128"/>
                <a:ea typeface="メイリオ" panose="020B0604030504040204" pitchFamily="50" charset="-128"/>
              </a:rPr>
              <a:t>side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Data processing available at write time using </a:t>
            </a:r>
            <a:r>
              <a:rPr lang="en-US" altLang="ja-JP" sz="1300" kern="0" dirty="0">
                <a:solidFill>
                  <a:schemeClr val="bg2"/>
                </a:solidFill>
                <a:latin typeface="メイリオ" panose="020B0604030504040204" pitchFamily="50" charset="-128"/>
                <a:ea typeface="メイリオ" panose="020B0604030504040204" pitchFamily="50" charset="-128"/>
              </a:rPr>
              <a:t>Lambda </a:t>
            </a:r>
            <a:r>
              <a:rPr lang="ja-JP" altLang="en-US" sz="1300" kern="0" dirty="0">
                <a:solidFill>
                  <a:schemeClr val="bg2"/>
                </a:solidFill>
                <a:latin typeface="メイリオ" panose="020B0604030504040204" pitchFamily="50" charset="-128"/>
                <a:ea typeface="メイリオ" panose="020B0604030504040204" pitchFamily="50" charset="-128"/>
              </a:rPr>
              <a:t>functions</a:t>
            </a:r>
            <a:br>
              <a:rPr lang="en-US" altLang="ja-JP" sz="1300" kern="0" dirty="0">
                <a:solidFill>
                  <a:schemeClr val="bg2"/>
                </a:solidFill>
                <a:latin typeface="メイリオ" panose="020B0604030504040204" pitchFamily="50" charset="-128"/>
                <a:ea typeface="メイリオ" panose="020B0604030504040204" pitchFamily="50" charset="-128"/>
              </a:rPr>
            </a:br>
            <a:r>
              <a:rPr lang="ja-JP" altLang="en-US" sz="1300" kern="0" dirty="0">
                <a:solidFill>
                  <a:schemeClr val="bg2"/>
                </a:solidFill>
                <a:latin typeface="メイリオ" panose="020B0604030504040204" pitchFamily="50" charset="-128"/>
                <a:ea typeface="メイリオ" panose="020B0604030504040204" pitchFamily="50" charset="-128"/>
              </a:rPr>
              <a:t> Data transfer by </a:t>
            </a:r>
            <a:r>
              <a:rPr lang="en-US" altLang="ja-JP" sz="1300" kern="0" dirty="0">
                <a:solidFill>
                  <a:schemeClr val="bg2"/>
                </a:solidFill>
                <a:latin typeface="メイリオ" panose="020B0604030504040204" pitchFamily="50" charset="-128"/>
                <a:ea typeface="メイリオ" panose="020B0604030504040204" pitchFamily="50" charset="-128"/>
              </a:rPr>
              <a:t>S3 Adapter For Snowball </a:t>
            </a:r>
            <a:r>
              <a:rPr lang="ja-JP" altLang="en-US" sz="1300" kern="0" dirty="0">
                <a:solidFill>
                  <a:schemeClr val="bg2"/>
                </a:solidFill>
                <a:latin typeface="メイリオ" panose="020B0604030504040204" pitchFamily="50" charset="-128"/>
                <a:ea typeface="メイリオ" panose="020B0604030504040204" pitchFamily="50" charset="-128"/>
              </a:rPr>
              <a:t>built into the appliance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Capacity: </a:t>
            </a:r>
            <a:r>
              <a:rPr lang="en-US" altLang="ja-JP" sz="1300" kern="0" dirty="0">
                <a:solidFill>
                  <a:schemeClr val="bg2"/>
                </a:solidFill>
                <a:latin typeface="メイリオ" panose="020B0604030504040204" pitchFamily="50" charset="-128"/>
                <a:ea typeface="メイリオ" panose="020B0604030504040204" pitchFamily="50" charset="-128"/>
              </a:rPr>
              <a:t>100TB </a:t>
            </a:r>
            <a:r>
              <a:rPr lang="ja-JP" altLang="en-US" sz="1300" kern="0" dirty="0">
                <a:solidFill>
                  <a:schemeClr val="bg2"/>
                </a:solidFill>
                <a:latin typeface="メイリオ" panose="020B0604030504040204" pitchFamily="50" charset="-128"/>
                <a:ea typeface="メイリオ" panose="020B0604030504040204" pitchFamily="50" charset="-128"/>
              </a:rPr>
              <a:t>(</a:t>
            </a:r>
            <a:r>
              <a:rPr lang="en-US" altLang="ja-JP" sz="1300" kern="0" dirty="0">
                <a:solidFill>
                  <a:schemeClr val="bg2"/>
                </a:solidFill>
                <a:latin typeface="メイリオ" panose="020B0604030504040204" pitchFamily="50" charset="-128"/>
                <a:ea typeface="メイリオ" panose="020B0604030504040204" pitchFamily="50" charset="-128"/>
              </a:rPr>
              <a:t>80TB </a:t>
            </a:r>
            <a:r>
              <a:rPr lang="ja-JP" altLang="en-US" sz="1300" kern="0" dirty="0">
                <a:solidFill>
                  <a:schemeClr val="bg2"/>
                </a:solidFill>
                <a:latin typeface="メイリオ" panose="020B0604030504040204" pitchFamily="50" charset="-128"/>
                <a:ea typeface="メイリオ" panose="020B0604030504040204" pitchFamily="50" charset="-128"/>
              </a:rPr>
              <a:t>available) / Appliance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Usage: used as data migration + local processing storage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Clustering: possible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Rack mount: possible</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ja-JP" altLang="en-US" sz="1300" kern="0" dirty="0">
                <a:solidFill>
                  <a:schemeClr val="bg2"/>
                </a:solidFill>
                <a:latin typeface="メイリオ" panose="020B0604030504040204" pitchFamily="50" charset="-128"/>
                <a:ea typeface="メイリオ" panose="020B0604030504040204" pitchFamily="50" charset="-128"/>
              </a:rPr>
              <a:t>Maximum retention time </a:t>
            </a:r>
            <a:r>
              <a:rPr lang="en-US" altLang="ja-JP" sz="1300" kern="0" dirty="0">
                <a:solidFill>
                  <a:schemeClr val="bg2"/>
                </a:solidFill>
                <a:latin typeface="メイリオ" panose="020B0604030504040204" pitchFamily="50" charset="-128"/>
                <a:ea typeface="メイリオ" panose="020B0604030504040204" pitchFamily="50" charset="-128"/>
              </a:rPr>
              <a:t>360 </a:t>
            </a:r>
            <a:r>
              <a:rPr lang="ja-JP" altLang="en-US" sz="1300" kern="0" dirty="0">
                <a:solidFill>
                  <a:schemeClr val="bg2"/>
                </a:solidFill>
                <a:latin typeface="メイリオ" panose="020B0604030504040204" pitchFamily="50" charset="-128"/>
                <a:ea typeface="メイリオ" panose="020B0604030504040204" pitchFamily="50" charset="-128"/>
              </a:rPr>
              <a:t>days</a:t>
            </a:r>
            <a:endParaRPr lang="en-US" altLang="ja-JP" sz="1300" kern="0" dirty="0">
              <a:solidFill>
                <a:schemeClr val="bg2"/>
              </a:solidFill>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300" b="0" i="0" dirty="0">
                <a:solidFill>
                  <a:srgbClr val="333333"/>
                </a:solidFill>
                <a:effectLst/>
                <a:latin typeface="メイリオ" panose="020B0604030504040204" pitchFamily="50" charset="-128"/>
                <a:ea typeface="メイリオ" panose="020B0604030504040204" pitchFamily="50" charset="-128"/>
              </a:rPr>
              <a:t>Snowball Edge Storage Optimized </a:t>
            </a:r>
            <a:r>
              <a:rPr lang="ja-JP" altLang="en-US" sz="1300" b="0" i="0" dirty="0">
                <a:solidFill>
                  <a:srgbClr val="333333"/>
                </a:solidFill>
                <a:effectLst/>
                <a:latin typeface="メイリオ" panose="020B0604030504040204" pitchFamily="50" charset="-128"/>
                <a:ea typeface="メイリオ" panose="020B0604030504040204" pitchFamily="50" charset="-128"/>
              </a:rPr>
              <a:t>(</a:t>
            </a:r>
            <a:r>
              <a:rPr lang="en-US" altLang="ja-JP" sz="1300" b="0" i="0" dirty="0">
                <a:solidFill>
                  <a:srgbClr val="333333"/>
                </a:solidFill>
                <a:effectLst/>
                <a:latin typeface="メイリオ" panose="020B0604030504040204" pitchFamily="50" charset="-128"/>
                <a:ea typeface="メイリオ" panose="020B0604030504040204" pitchFamily="50" charset="-128"/>
              </a:rPr>
              <a:t>80TB</a:t>
            </a:r>
            <a:r>
              <a:rPr lang="ja-JP" altLang="en-US" sz="1300" b="0" i="0" dirty="0">
                <a:solidFill>
                  <a:srgbClr val="333333"/>
                </a:solidFill>
                <a:effectLst/>
                <a:latin typeface="メイリオ" panose="020B0604030504040204" pitchFamily="50" charset="-128"/>
                <a:ea typeface="メイリオ" panose="020B0604030504040204" pitchFamily="50" charset="-128"/>
              </a:rPr>
              <a:t>)</a:t>
            </a:r>
            <a:endParaRPr lang="en-US" altLang="ja-JP" sz="1300" b="0" i="0" dirty="0">
              <a:solidFill>
                <a:srgbClr val="333333"/>
              </a:solidFill>
              <a:effectLst/>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lang="en-US" altLang="ja-JP" sz="1300" b="0" i="0" dirty="0">
                <a:solidFill>
                  <a:srgbClr val="333333"/>
                </a:solidFill>
                <a:effectLst/>
                <a:latin typeface="メイリオ" panose="020B0604030504040204" pitchFamily="50" charset="-128"/>
                <a:ea typeface="メイリオ" panose="020B0604030504040204" pitchFamily="50" charset="-128"/>
              </a:rPr>
              <a:t>Snowball Edge Compute Optimized </a:t>
            </a:r>
            <a:r>
              <a:rPr lang="ja-JP" altLang="en-US" sz="1300" b="0" i="0" dirty="0">
                <a:solidFill>
                  <a:srgbClr val="333333"/>
                </a:solidFill>
                <a:effectLst/>
                <a:latin typeface="メイリオ" panose="020B0604030504040204" pitchFamily="50" charset="-128"/>
                <a:ea typeface="メイリオ" panose="020B0604030504040204" pitchFamily="50" charset="-128"/>
              </a:rPr>
              <a:t>(</a:t>
            </a:r>
            <a:r>
              <a:rPr lang="en-US" altLang="ja-JP" sz="1300" b="0" i="0" dirty="0">
                <a:solidFill>
                  <a:srgbClr val="333333"/>
                </a:solidFill>
                <a:effectLst/>
                <a:latin typeface="メイリオ" panose="020B0604030504040204" pitchFamily="50" charset="-128"/>
                <a:ea typeface="メイリオ" panose="020B0604030504040204" pitchFamily="50" charset="-128"/>
              </a:rPr>
              <a:t>42TB)</a:t>
            </a:r>
            <a:endParaRPr lang="en-US" altLang="ja-JP" sz="1300" kern="0" dirty="0">
              <a:solidFill>
                <a:schemeClr val="bg2"/>
              </a:solidFill>
              <a:latin typeface="メイリオ" panose="020B0604030504040204" pitchFamily="50" charset="-128"/>
              <a:ea typeface="メイリオ" panose="020B0604030504040204" pitchFamily="50" charset="-128"/>
            </a:endParaRPr>
          </a:p>
          <a:p>
            <a:endParaRPr lang="en-US" altLang="ja-JP" sz="1300" kern="0" dirty="0">
              <a:solidFill>
                <a:schemeClr val="bg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7229127"/>
      </p:ext>
    </p:extLst>
  </p:cSld>
  <p:clrMapOvr>
    <a:masterClrMapping/>
  </p:clrMapOvr>
  <mc:AlternateContent xmlns:mc="http://schemas.openxmlformats.org/markup-compatibility/2006" xmlns:p14="http://schemas.microsoft.com/office/powerpoint/2010/main">
    <mc:Choice Requires="p14">
      <p:transition spd="slow" p14:dur="2000" advTm="130567"/>
    </mc:Choice>
    <mc:Fallback xmlns="">
      <p:transition spd="slow" advTm="130567"/>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AWS Snowball ファミリー（AWS との間でデータを移行するための物理的 ...">
            <a:extLst>
              <a:ext uri="{FF2B5EF4-FFF2-40B4-BE49-F238E27FC236}">
                <a16:creationId xmlns:a16="http://schemas.microsoft.com/office/drawing/2014/main" id="{C819AC76-3C36-40E8-9169-22DF83CAC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472" y="2210734"/>
            <a:ext cx="4520595" cy="2531533"/>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rgbClr val="000000"/>
                </a:solidFill>
                <a:latin typeface="メイリオ" pitchFamily="50" charset="-128"/>
                <a:ea typeface="メイリオ" pitchFamily="50" charset="-128"/>
                <a:cs typeface="メイリオ" pitchFamily="50" charset="-128"/>
              </a:rPr>
              <a:t>Snowmobile</a:t>
            </a:r>
            <a:endParaRPr lang="en-US" altLang="ja-JP" sz="28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b="0" i="0" dirty="0">
                <a:solidFill>
                  <a:srgbClr val="002060"/>
                </a:solidFill>
                <a:effectLst/>
                <a:latin typeface="メイリオ" panose="020B0604030504040204" pitchFamily="50" charset="-128"/>
                <a:ea typeface="メイリオ" panose="020B0604030504040204" pitchFamily="50" charset="-128"/>
              </a:rPr>
              <a:t>An exabyte-scale data transfer service that can be used to move very large amounts of data to </a:t>
            </a:r>
            <a:r>
              <a:rPr lang="en-US" altLang="ja-JP" sz="2400" b="0" i="0" dirty="0">
                <a:solidFill>
                  <a:srgbClr val="002060"/>
                </a:solidFill>
                <a:effectLst/>
                <a:latin typeface="メイリオ" panose="020B0604030504040204" pitchFamily="50" charset="-128"/>
                <a:ea typeface="メイリオ" panose="020B0604030504040204" pitchFamily="50" charset="-128"/>
              </a:rPr>
              <a:t>AWS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2">
            <a:extLst>
              <a:ext uri="{FF2B5EF4-FFF2-40B4-BE49-F238E27FC236}">
                <a16:creationId xmlns:a16="http://schemas.microsoft.com/office/drawing/2014/main" id="{5F4DF984-D10B-49AF-BBD2-3D5DC22CB460}"/>
              </a:ext>
            </a:extLst>
          </p:cNvPr>
          <p:cNvSpPr/>
          <p:nvPr/>
        </p:nvSpPr>
        <p:spPr>
          <a:xfrm>
            <a:off x="488504" y="4581128"/>
            <a:ext cx="4122239" cy="215444"/>
          </a:xfrm>
          <a:prstGeom prst="rect">
            <a:avLst/>
          </a:prstGeom>
        </p:spPr>
        <p:txBody>
          <a:bodyPr wrap="square">
            <a:spAutoFit/>
          </a:bodyPr>
          <a:lstStyle/>
          <a:p>
            <a:r>
              <a:rPr lang="ja-JP" altLang="en-US" sz="800" dirty="0"/>
              <a:t>参照：https://docs.aws.amazon.com/ja_jp/snowbal/latest/ug/receive-device.html</a:t>
            </a:r>
          </a:p>
        </p:txBody>
      </p:sp>
      <p:sp>
        <p:nvSpPr>
          <p:cNvPr id="4" name="正方形/長方形 3">
            <a:extLst>
              <a:ext uri="{FF2B5EF4-FFF2-40B4-BE49-F238E27FC236}">
                <a16:creationId xmlns:a16="http://schemas.microsoft.com/office/drawing/2014/main" id="{91E29367-2946-44BC-82DA-16DE9E9979E0}"/>
              </a:ext>
            </a:extLst>
          </p:cNvPr>
          <p:cNvSpPr/>
          <p:nvPr/>
        </p:nvSpPr>
        <p:spPr>
          <a:xfrm>
            <a:off x="4253044" y="1810577"/>
            <a:ext cx="5260333" cy="4770537"/>
          </a:xfrm>
          <a:prstGeom prst="rect">
            <a:avLst/>
          </a:prstGeom>
        </p:spPr>
        <p:txBody>
          <a:bodyPr wrap="square">
            <a:spAutoFit/>
          </a:bodyPr>
          <a:lstStyle/>
          <a:p>
            <a:pPr marL="285750" indent="-285750">
              <a:buFont typeface="Wingdings" panose="05000000000000000000" pitchFamily="2" charset="2"/>
              <a:buChar char="p"/>
            </a:pPr>
            <a:r>
              <a:rPr lang="en-US" altLang="ja-JP" b="0" i="0" dirty="0">
                <a:solidFill>
                  <a:srgbClr val="232F3E"/>
                </a:solidFill>
                <a:effectLst/>
                <a:latin typeface="メイリオ" panose="020B0604030504040204" pitchFamily="50" charset="-128"/>
                <a:ea typeface="メイリオ" panose="020B0604030504040204" pitchFamily="50" charset="-128"/>
              </a:rPr>
              <a:t>14 m </a:t>
            </a:r>
            <a:r>
              <a:rPr lang="ja-JP" altLang="en-US" b="0" i="0" dirty="0">
                <a:solidFill>
                  <a:srgbClr val="232F3E"/>
                </a:solidFill>
                <a:effectLst/>
                <a:latin typeface="メイリオ" panose="020B0604030504040204" pitchFamily="50" charset="-128"/>
                <a:ea typeface="メイリオ" panose="020B0604030504040204" pitchFamily="50" charset="-128"/>
              </a:rPr>
              <a:t>long sturdy shipping container towed by a semi-trailer truck</a:t>
            </a:r>
            <a:endParaRPr lang="en-US" altLang="ja-JP"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b="0" i="0" dirty="0">
                <a:solidFill>
                  <a:srgbClr val="232F3E"/>
                </a:solidFill>
                <a:effectLst/>
                <a:latin typeface="メイリオ" panose="020B0604030504040204" pitchFamily="50" charset="-128"/>
                <a:ea typeface="メイリオ" panose="020B0604030504040204" pitchFamily="50" charset="-128"/>
              </a:rPr>
              <a:t>Snowmobile </a:t>
            </a:r>
            <a:r>
              <a:rPr lang="ja-JP" altLang="en-US" dirty="0">
                <a:solidFill>
                  <a:srgbClr val="232F3E"/>
                </a:solidFill>
                <a:latin typeface="メイリオ" panose="020B0604030504040204" pitchFamily="50" charset="-128"/>
                <a:ea typeface="メイリオ" panose="020B0604030504040204" pitchFamily="50" charset="-128"/>
              </a:rPr>
              <a:t>can </a:t>
            </a:r>
            <a:r>
              <a:rPr lang="ja-JP" altLang="en-US" b="0" i="0" dirty="0">
                <a:solidFill>
                  <a:srgbClr val="232F3E"/>
                </a:solidFill>
                <a:effectLst/>
                <a:latin typeface="メイリオ" panose="020B0604030504040204" pitchFamily="50" charset="-128"/>
                <a:ea typeface="メイリオ" panose="020B0604030504040204" pitchFamily="50" charset="-128"/>
              </a:rPr>
              <a:t>transfer up to </a:t>
            </a:r>
            <a:r>
              <a:rPr lang="en-US" altLang="ja-JP" b="0" i="0" dirty="0">
                <a:solidFill>
                  <a:srgbClr val="232F3E"/>
                </a:solidFill>
                <a:effectLst/>
                <a:latin typeface="メイリオ" panose="020B0604030504040204" pitchFamily="50" charset="-128"/>
                <a:ea typeface="メイリオ" panose="020B0604030504040204" pitchFamily="50" charset="-128"/>
              </a:rPr>
              <a:t>100 PB per </a:t>
            </a:r>
            <a:r>
              <a:rPr lang="ja-JP" altLang="en-US" b="0" i="0" dirty="0">
                <a:solidFill>
                  <a:srgbClr val="232F3E"/>
                </a:solidFill>
                <a:effectLst/>
                <a:latin typeface="メイリオ" panose="020B0604030504040204" pitchFamily="50" charset="-128"/>
                <a:ea typeface="メイリオ" panose="020B0604030504040204" pitchFamily="50" charset="-128"/>
              </a:rPr>
              <a:t>unit</a:t>
            </a:r>
            <a:endParaRPr lang="en-US" altLang="ja-JP" dirty="0">
              <a:solidFill>
                <a:srgbClr val="232F3E"/>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b="0" i="0" dirty="0">
                <a:solidFill>
                  <a:srgbClr val="232F3E"/>
                </a:solidFill>
                <a:effectLst/>
                <a:latin typeface="メイリオ" panose="020B0604030504040204" pitchFamily="50" charset="-128"/>
                <a:ea typeface="メイリオ" panose="020B0604030504040204" pitchFamily="50" charset="-128"/>
              </a:rPr>
              <a:t>Snowmobile </a:t>
            </a:r>
            <a:r>
              <a:rPr lang="ja-JP" altLang="en-US" b="0" i="0" dirty="0">
                <a:solidFill>
                  <a:srgbClr val="232F3E"/>
                </a:solidFill>
                <a:effectLst/>
                <a:latin typeface="メイリオ" panose="020B0604030504040204" pitchFamily="50" charset="-128"/>
                <a:ea typeface="メイリオ" panose="020B0604030504040204" pitchFamily="50" charset="-128"/>
              </a:rPr>
              <a:t>gets the data directly transported to the data center</a:t>
            </a:r>
            <a:endParaRPr lang="en-US" altLang="ja-JP" dirty="0">
              <a:solidFill>
                <a:srgbClr val="232F3E"/>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b="0" i="0" dirty="0">
                <a:solidFill>
                  <a:srgbClr val="232F3E"/>
                </a:solidFill>
                <a:effectLst/>
                <a:latin typeface="メイリオ" panose="020B0604030504040204" pitchFamily="50" charset="-128"/>
                <a:ea typeface="メイリオ" panose="020B0604030504040204" pitchFamily="50" charset="-128"/>
              </a:rPr>
              <a:t>Once the data is loaded, </a:t>
            </a:r>
            <a:r>
              <a:rPr lang="en-US" altLang="ja-JP" b="0" i="0" dirty="0">
                <a:solidFill>
                  <a:srgbClr val="232F3E"/>
                </a:solidFill>
                <a:effectLst/>
                <a:latin typeface="メイリオ" panose="020B0604030504040204" pitchFamily="50" charset="-128"/>
                <a:ea typeface="メイリオ" panose="020B0604030504040204" pitchFamily="50" charset="-128"/>
              </a:rPr>
              <a:t>Snowmobile </a:t>
            </a:r>
            <a:r>
              <a:rPr lang="ja-JP" altLang="en-US" b="0" i="0" dirty="0">
                <a:solidFill>
                  <a:srgbClr val="232F3E"/>
                </a:solidFill>
                <a:effectLst/>
                <a:latin typeface="メイリオ" panose="020B0604030504040204" pitchFamily="50" charset="-128"/>
                <a:ea typeface="メイリオ" panose="020B0604030504040204" pitchFamily="50" charset="-128"/>
              </a:rPr>
              <a:t>is sent back to </a:t>
            </a:r>
            <a:r>
              <a:rPr lang="en-US" altLang="ja-JP" b="0" i="0" dirty="0">
                <a:solidFill>
                  <a:srgbClr val="232F3E"/>
                </a:solidFill>
                <a:effectLst/>
                <a:latin typeface="メイリオ" panose="020B0604030504040204" pitchFamily="50" charset="-128"/>
                <a:ea typeface="メイリオ" panose="020B0604030504040204" pitchFamily="50" charset="-128"/>
              </a:rPr>
              <a:t>AWS </a:t>
            </a:r>
            <a:r>
              <a:rPr lang="ja-JP" altLang="en-US" b="0" i="0" dirty="0">
                <a:solidFill>
                  <a:srgbClr val="232F3E"/>
                </a:solidFill>
                <a:effectLst/>
                <a:latin typeface="メイリオ" panose="020B0604030504040204" pitchFamily="50" charset="-128"/>
                <a:ea typeface="メイリオ" panose="020B0604030504040204" pitchFamily="50" charset="-128"/>
              </a:rPr>
              <a:t>and the data </a:t>
            </a:r>
            <a:r>
              <a:rPr lang="ja-JP" altLang="en-US" dirty="0">
                <a:solidFill>
                  <a:srgbClr val="232F3E"/>
                </a:solidFill>
                <a:latin typeface="メイリオ" panose="020B0604030504040204" pitchFamily="50" charset="-128"/>
                <a:ea typeface="メイリオ" panose="020B0604030504040204" pitchFamily="50" charset="-128"/>
              </a:rPr>
              <a:t>is </a:t>
            </a:r>
            <a:r>
              <a:rPr lang="ja-JP" altLang="en-US" b="0" i="0" dirty="0">
                <a:solidFill>
                  <a:srgbClr val="232F3E"/>
                </a:solidFill>
                <a:effectLst/>
                <a:latin typeface="メイリオ" panose="020B0604030504040204" pitchFamily="50" charset="-128"/>
                <a:ea typeface="メイリオ" panose="020B0604030504040204" pitchFamily="50" charset="-128"/>
              </a:rPr>
              <a:t>imported to </a:t>
            </a:r>
            <a:r>
              <a:rPr lang="en-US" altLang="ja-JP" b="0" i="0" dirty="0">
                <a:solidFill>
                  <a:srgbClr val="232F3E"/>
                </a:solidFill>
                <a:effectLst/>
                <a:latin typeface="メイリオ" panose="020B0604030504040204" pitchFamily="50" charset="-128"/>
                <a:ea typeface="メイリオ" panose="020B0604030504040204" pitchFamily="50" charset="-128"/>
              </a:rPr>
              <a:t>Amazon S3</a:t>
            </a:r>
            <a:endParaRPr lang="en-US" altLang="ja-JP" dirty="0">
              <a:solidFill>
                <a:srgbClr val="232F3E"/>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b="0" i="0" dirty="0">
                <a:solidFill>
                  <a:srgbClr val="333333"/>
                </a:solidFill>
                <a:effectLst/>
                <a:latin typeface="メイリオ" panose="020B0604030504040204" pitchFamily="50" charset="-128"/>
                <a:ea typeface="メイリオ" panose="020B0604030504040204" pitchFamily="50" charset="-128"/>
              </a:rPr>
              <a:t>Data encrypted with a 256-bit encryption key</a:t>
            </a:r>
            <a:endParaRPr lang="en-US" altLang="ja-JP" dirty="0">
              <a:solidFill>
                <a:srgbClr val="232F3E"/>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b="0" i="0" dirty="0">
                <a:solidFill>
                  <a:srgbClr val="232F3E"/>
                </a:solidFill>
                <a:effectLst/>
                <a:latin typeface="メイリオ" panose="020B0604030504040204" pitchFamily="50" charset="-128"/>
                <a:ea typeface="メイリオ" panose="020B0604030504040204" pitchFamily="50" charset="-128"/>
              </a:rPr>
              <a:t>Use multiple layers of security to protect your data, including dedicated security personnel, </a:t>
            </a:r>
            <a:r>
              <a:rPr lang="en-US" altLang="ja-JP" b="0" i="0" dirty="0">
                <a:solidFill>
                  <a:srgbClr val="232F3E"/>
                </a:solidFill>
                <a:effectLst/>
                <a:latin typeface="メイリオ" panose="020B0604030504040204" pitchFamily="50" charset="-128"/>
                <a:ea typeface="メイリオ" panose="020B0604030504040204" pitchFamily="50" charset="-128"/>
              </a:rPr>
              <a:t>GPS </a:t>
            </a:r>
            <a:r>
              <a:rPr lang="ja-JP" altLang="en-US" b="0" i="0" dirty="0">
                <a:solidFill>
                  <a:srgbClr val="232F3E"/>
                </a:solidFill>
                <a:effectLst/>
                <a:latin typeface="メイリオ" panose="020B0604030504040204" pitchFamily="50" charset="-128"/>
                <a:ea typeface="メイリオ" panose="020B0604030504040204" pitchFamily="50" charset="-128"/>
              </a:rPr>
              <a:t>tracking, alarm monitoring, 24/7 surveillance cameras, and optional security vehicles to guard you in transit</a:t>
            </a:r>
            <a:endParaRPr lang="en-US" altLang="ja-JP" dirty="0">
              <a:solidFill>
                <a:srgbClr val="232F3E"/>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endParaRPr lang="en-US" altLang="ja-JP" b="1" dirty="0">
              <a:latin typeface="メイリオ" panose="020B0604030504040204" pitchFamily="50" charset="-128"/>
              <a:ea typeface="メイリオ" panose="020B0604030504040204" pitchFamily="50" charset="-128"/>
            </a:endParaRPr>
          </a:p>
          <a:p>
            <a:r>
              <a:rPr lang="en-US" altLang="ja-JP" b="1" dirty="0">
                <a:latin typeface="メイリオ" panose="020B0604030504040204" pitchFamily="50" charset="-128"/>
                <a:ea typeface="メイリオ" panose="020B0604030504040204" pitchFamily="50" charset="-128"/>
              </a:rPr>
              <a:t>[</a:t>
            </a:r>
            <a:r>
              <a:rPr lang="ja-JP" altLang="en-US" b="1" dirty="0">
                <a:latin typeface="メイリオ" panose="020B0604030504040204" pitchFamily="50" charset="-128"/>
                <a:ea typeface="メイリオ" panose="020B0604030504040204" pitchFamily="50" charset="-128"/>
              </a:rPr>
              <a:t>Use Case</a:t>
            </a:r>
            <a:r>
              <a:rPr lang="en-US" altLang="ja-JP" b="1" dirty="0">
                <a:latin typeface="メイリオ" panose="020B0604030504040204" pitchFamily="50" charset="-128"/>
                <a:ea typeface="メイリオ" panose="020B0604030504040204" pitchFamily="50" charset="-128"/>
              </a:rPr>
              <a:t>]</a:t>
            </a:r>
            <a:br>
              <a:rPr lang="en-US" altLang="ja-JP" dirty="0">
                <a:latin typeface="メイリオ" panose="020B0604030504040204" pitchFamily="50" charset="-128"/>
                <a:ea typeface="メイリオ" panose="020B0604030504040204" pitchFamily="50" charset="-128"/>
              </a:rPr>
            </a:br>
            <a:r>
              <a:rPr lang="ja-JP" altLang="en-US" b="0" i="0" dirty="0">
                <a:solidFill>
                  <a:srgbClr val="232F3E"/>
                </a:solidFill>
                <a:effectLst/>
                <a:latin typeface="メイリオ" panose="020B0604030504040204" pitchFamily="50" charset="-128"/>
                <a:ea typeface="メイリオ" panose="020B0604030504040204" pitchFamily="50" charset="-128"/>
              </a:rPr>
              <a:t>Migrate huge amounts of data, up to video libraries, image repositories, or even entire data centers</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07741210"/>
      </p:ext>
    </p:extLst>
  </p:cSld>
  <p:clrMapOvr>
    <a:masterClrMapping/>
  </p:clrMapOvr>
  <mc:AlternateContent xmlns:mc="http://schemas.openxmlformats.org/markup-compatibility/2006" xmlns:p14="http://schemas.microsoft.com/office/powerpoint/2010/main">
    <mc:Choice Requires="p14">
      <p:transition spd="slow" p14:dur="2000" advTm="61003"/>
    </mc:Choice>
    <mc:Fallback xmlns="">
      <p:transition spd="slow" advTm="61003"/>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scope of Glacier</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687843177"/>
      </p:ext>
    </p:extLst>
  </p:cSld>
  <p:clrMapOvr>
    <a:masterClrMapping/>
  </p:clrMapOvr>
  <mc:AlternateContent xmlns:mc="http://schemas.openxmlformats.org/markup-compatibility/2006" xmlns:p14="http://schemas.microsoft.com/office/powerpoint/2010/main">
    <mc:Choice Requires="p14">
      <p:transition spd="slow" p14:dur="2000" advTm="8699"/>
    </mc:Choice>
    <mc:Fallback xmlns="">
      <p:transition spd="slow" advTm="8699"/>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Amazon </a:t>
            </a:r>
            <a:r>
              <a:rPr lang="en-US" altLang="ja-JP" sz="3000" kern="0" dirty="0">
                <a:latin typeface="メイリオ" panose="020B0604030504040204" pitchFamily="50" charset="-128"/>
                <a:ea typeface="メイリオ" panose="020B0604030504040204" pitchFamily="50" charset="-128"/>
              </a:rPr>
              <a:t>S3 </a:t>
            </a:r>
            <a:r>
              <a:rPr lang="en-US" altLang="ja-JP" sz="3000" dirty="0">
                <a:latin typeface="メイリオ" panose="020B0604030504040204" pitchFamily="50" charset="-128"/>
                <a:ea typeface="メイリオ" panose="020B0604030504040204" pitchFamily="50" charset="-128"/>
              </a:rPr>
              <a:t>Glacier</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Glacier is c</a:t>
            </a:r>
            <a:r>
              <a:rPr lang="ja-JP" altLang="en-US" sz="2400" dirty="0">
                <a:solidFill>
                  <a:srgbClr val="002060"/>
                </a:solidFill>
                <a:latin typeface="メイリオ" panose="020B0604030504040204" pitchFamily="50" charset="-128"/>
                <a:ea typeface="メイリオ" panose="020B0604030504040204" pitchFamily="50" charset="-128"/>
              </a:rPr>
              <a:t>heaper storage than </a:t>
            </a: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for medium and long term storage </a:t>
            </a:r>
            <a:r>
              <a:rPr lang="en-US" altLang="ja-JP" sz="2400" dirty="0">
                <a:solidFill>
                  <a:srgbClr val="002060"/>
                </a:solidFill>
                <a:latin typeface="メイリオ" panose="020B0604030504040204" pitchFamily="50" charset="-128"/>
                <a:ea typeface="メイリオ" panose="020B0604030504040204" pitchFamily="50" charset="-128"/>
              </a:rPr>
              <a:t>used for archiving</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data</a:t>
            </a:r>
          </a:p>
        </p:txBody>
      </p:sp>
      <p:sp>
        <p:nvSpPr>
          <p:cNvPr id="12" name="コンテンツ プレースホルダー 2">
            <a:extLst>
              <a:ext uri="{FF2B5EF4-FFF2-40B4-BE49-F238E27FC236}">
                <a16:creationId xmlns:a16="http://schemas.microsoft.com/office/drawing/2014/main" id="{F927F833-4C89-42F7-AA42-0E8A3575CC29}"/>
              </a:ext>
            </a:extLst>
          </p:cNvPr>
          <p:cNvSpPr txBox="1">
            <a:spLocks/>
          </p:cNvSpPr>
          <p:nvPr/>
        </p:nvSpPr>
        <p:spPr bwMode="auto">
          <a:xfrm>
            <a:off x="1603979" y="2392661"/>
            <a:ext cx="3109644" cy="296393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solidFill>
                  <a:schemeClr val="bg1"/>
                </a:solidFill>
                <a:latin typeface="メイリオ" panose="020B0604030504040204" pitchFamily="50" charset="-128"/>
                <a:ea typeface="メイリオ" panose="020B0604030504040204" pitchFamily="50" charset="-128"/>
              </a:rPr>
              <a:t>It retains the same durability as S3, but at a lower price!</a:t>
            </a:r>
          </a:p>
        </p:txBody>
      </p:sp>
      <p:sp>
        <p:nvSpPr>
          <p:cNvPr id="13" name="コンテンツ プレースホルダー 2">
            <a:extLst>
              <a:ext uri="{FF2B5EF4-FFF2-40B4-BE49-F238E27FC236}">
                <a16:creationId xmlns:a16="http://schemas.microsoft.com/office/drawing/2014/main" id="{AC1AF097-25E1-407C-8B61-556153B0000C}"/>
              </a:ext>
            </a:extLst>
          </p:cNvPr>
          <p:cNvSpPr txBox="1">
            <a:spLocks/>
          </p:cNvSpPr>
          <p:nvPr/>
        </p:nvSpPr>
        <p:spPr bwMode="auto">
          <a:xfrm>
            <a:off x="5060363" y="2392661"/>
            <a:ext cx="3109644" cy="296393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solidFill>
                  <a:schemeClr val="bg1"/>
                </a:solidFill>
                <a:latin typeface="メイリオ" panose="020B0604030504040204" pitchFamily="50" charset="-128"/>
                <a:ea typeface="メイリオ" panose="020B0604030504040204" pitchFamily="50" charset="-128"/>
              </a:rPr>
              <a:t>It cannot get data quickly</a:t>
            </a:r>
          </a:p>
        </p:txBody>
      </p:sp>
    </p:spTree>
    <p:extLst>
      <p:ext uri="{BB962C8B-B14F-4D97-AF65-F5344CB8AC3E}">
        <p14:creationId xmlns:p14="http://schemas.microsoft.com/office/powerpoint/2010/main" val="1087134304"/>
      </p:ext>
    </p:extLst>
  </p:cSld>
  <p:clrMapOvr>
    <a:masterClrMapping/>
  </p:clrMapOvr>
  <mc:AlternateContent xmlns:mc="http://schemas.openxmlformats.org/markup-compatibility/2006" xmlns:p14="http://schemas.microsoft.com/office/powerpoint/2010/main">
    <mc:Choice Requires="p14">
      <p:transition spd="slow" p14:dur="2000" advTm="37240"/>
    </mc:Choice>
    <mc:Fallback xmlns="">
      <p:transition spd="slow" advTm="37240"/>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The</a:t>
            </a:r>
            <a:r>
              <a:rPr kumimoji="0" lang="ja-JP" altLang="en-US" sz="3000" dirty="0">
                <a:solidFill>
                  <a:srgbClr val="000000"/>
                </a:solidFill>
                <a:latin typeface="メイリオ" pitchFamily="50" charset="-128"/>
                <a:ea typeface="メイリオ" pitchFamily="50" charset="-128"/>
                <a:cs typeface="メイリオ" pitchFamily="50" charset="-128"/>
              </a:rPr>
              <a:t> </a:t>
            </a:r>
            <a:r>
              <a:rPr kumimoji="0" lang="en-US" altLang="ja-JP" sz="3000" dirty="0">
                <a:solidFill>
                  <a:srgbClr val="000000"/>
                </a:solidFill>
                <a:latin typeface="メイリオ" pitchFamily="50" charset="-128"/>
                <a:ea typeface="メイリオ" pitchFamily="50" charset="-128"/>
                <a:cs typeface="メイリオ" pitchFamily="50" charset="-128"/>
              </a:rPr>
              <a:t>scope of Glacier</a:t>
            </a:r>
            <a:r>
              <a:rPr kumimoji="0" lang="ja-JP" altLang="en-US" sz="3000" dirty="0">
                <a:solidFill>
                  <a:srgbClr val="000000"/>
                </a:solidFill>
                <a:latin typeface="メイリオ" pitchFamily="50" charset="-128"/>
                <a:ea typeface="メイリオ" pitchFamily="50" charset="-128"/>
                <a:cs typeface="メイリオ" pitchFamily="50" charset="-128"/>
              </a:rPr>
              <a:t> 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 be asked</a:t>
            </a:r>
            <a:r>
              <a:rPr lang="ja-JP" altLang="en-US" sz="1400" dirty="0">
                <a:latin typeface="メイリオ" panose="020B0604030504040204" pitchFamily="50" charset="-128"/>
                <a:ea typeface="メイリオ" panose="020B0604030504040204" pitchFamily="50" charset="-128"/>
              </a:rPr>
              <a: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 choose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Glacier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The same thing as the </a:t>
            </a:r>
            <a:r>
              <a:rPr lang="en-US" altLang="ja-JP" sz="1400" dirty="0">
                <a:latin typeface="メイリオ" panose="020B0604030504040204" pitchFamily="50" charset="-128"/>
                <a:ea typeface="メイリオ" panose="020B0604030504040204" pitchFamily="50" charset="-128"/>
              </a:rPr>
              <a:t>S3 </a:t>
            </a:r>
            <a:r>
              <a:rPr lang="ja-JP" altLang="en-US" sz="1400" dirty="0">
                <a:latin typeface="メイリオ" panose="020B0604030504040204" pitchFamily="50" charset="-128"/>
                <a:ea typeface="メイリオ" panose="020B0604030504040204" pitchFamily="50" charset="-128"/>
              </a:rPr>
              <a:t>problem</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Glacier</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 be asked</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about </a:t>
            </a:r>
            <a:r>
              <a:rPr lang="ja-JP" altLang="en-US" sz="1400" dirty="0">
                <a:latin typeface="メイリオ" panose="020B0604030504040204" pitchFamily="50" charset="-128"/>
                <a:ea typeface="メイリオ" panose="020B0604030504040204" pitchFamily="50" charset="-128"/>
              </a:rPr>
              <a:t>the characteristics of </a:t>
            </a:r>
            <a:r>
              <a:rPr lang="en-US" altLang="ja-JP" sz="1400" dirty="0">
                <a:latin typeface="メイリオ" panose="020B0604030504040204" pitchFamily="50" charset="-128"/>
                <a:ea typeface="メイリオ" panose="020B0604030504040204" pitchFamily="50" charset="-128"/>
              </a:rPr>
              <a:t>Glacier </a:t>
            </a:r>
            <a:r>
              <a:rPr lang="ja-JP" altLang="en-US" sz="1400" dirty="0">
                <a:latin typeface="メイリオ" panose="020B0604030504040204" pitchFamily="50" charset="-128"/>
                <a:ea typeface="メイリオ" panose="020B0604030504040204" pitchFamily="50" charset="-128"/>
              </a:rPr>
              <a:t>during storage selection.</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Glacier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Features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 be asked</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to select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type of data extraction method you can choose when retrieving data in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Glacier</a:t>
            </a:r>
          </a:p>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 be asked</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how to </a:t>
            </a:r>
            <a:r>
              <a:rPr lang="ja-JP" altLang="en-US" sz="1400" dirty="0">
                <a:latin typeface="メイリオ" panose="020B0604030504040204" pitchFamily="50" charset="-128"/>
                <a:ea typeface="メイリオ" panose="020B0604030504040204" pitchFamily="50" charset="-128"/>
              </a:rPr>
              <a:t>use of provisioned capacity</a:t>
            </a:r>
            <a:r>
              <a:rPr lang="en-US" altLang="ja-JP"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Data Retrieval</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0" name="正方形/長方形 1">
            <a:extLst>
              <a:ext uri="{FF2B5EF4-FFF2-40B4-BE49-F238E27FC236}">
                <a16:creationId xmlns:a16="http://schemas.microsoft.com/office/drawing/2014/main" id="{E2B4822B-C97C-477E-9914-5DC65F50B4D4}"/>
              </a:ext>
            </a:extLst>
          </p:cNvPr>
          <p:cNvSpPr/>
          <p:nvPr/>
        </p:nvSpPr>
        <p:spPr bwMode="auto">
          <a:xfrm>
            <a:off x="3436810" y="4471299"/>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will be asked</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about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that require the use of vault locks presented with the requirements for enhanced compliance.</a:t>
            </a:r>
          </a:p>
        </p:txBody>
      </p:sp>
      <p:sp>
        <p:nvSpPr>
          <p:cNvPr id="11" name="正方形/長方形 14">
            <a:extLst>
              <a:ext uri="{FF2B5EF4-FFF2-40B4-BE49-F238E27FC236}">
                <a16:creationId xmlns:a16="http://schemas.microsoft.com/office/drawing/2014/main" id="{2D1E91AF-E557-4638-A81A-9B4BFC7EE32D}"/>
              </a:ext>
            </a:extLst>
          </p:cNvPr>
          <p:cNvSpPr/>
          <p:nvPr/>
        </p:nvSpPr>
        <p:spPr bwMode="auto">
          <a:xfrm>
            <a:off x="1064568" y="4471299"/>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V</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ault locks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37865667"/>
      </p:ext>
    </p:extLst>
  </p:cSld>
  <p:clrMapOvr>
    <a:masterClrMapping/>
  </p:clrMapOvr>
  <mc:AlternateContent xmlns:mc="http://schemas.openxmlformats.org/markup-compatibility/2006" xmlns:p14="http://schemas.microsoft.com/office/powerpoint/2010/main">
    <mc:Choice Requires="p14">
      <p:transition spd="slow" p14:dur="2000" advTm="40869"/>
    </mc:Choice>
    <mc:Fallback xmlns="">
      <p:transition spd="slow" advTm="40869"/>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Glacier features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00109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plan to archive to </a:t>
            </a:r>
            <a:r>
              <a:rPr lang="en-US" altLang="ja-JP" dirty="0">
                <a:latin typeface="メイリオ" panose="020B0604030504040204" pitchFamily="50" charset="-128"/>
                <a:ea typeface="メイリオ" panose="020B0604030504040204" pitchFamily="50" charset="-128"/>
              </a:rPr>
              <a:t>Amazon Glacier using </a:t>
            </a:r>
            <a:r>
              <a:rPr lang="ja-JP" altLang="en-US" dirty="0">
                <a:latin typeface="メイリオ" panose="020B0604030504040204" pitchFamily="50" charset="-128"/>
                <a:ea typeface="メイリオ" panose="020B0604030504040204" pitchFamily="50" charset="-128"/>
              </a:rPr>
              <a:t>lifecycle management using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You need to make sure your supervisor understands the resiliency of your data.</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is the correct description of </a:t>
            </a:r>
            <a:r>
              <a:rPr lang="en-US" altLang="ja-JP" dirty="0">
                <a:latin typeface="メイリオ" panose="020B0604030504040204" pitchFamily="50" charset="-128"/>
                <a:ea typeface="メイリオ" panose="020B0604030504040204" pitchFamily="50" charset="-128"/>
              </a:rPr>
              <a:t>Amazon Glacier </a:t>
            </a:r>
            <a:r>
              <a:rPr lang="ja-JP" altLang="en-US" dirty="0">
                <a:latin typeface="メイリオ" panose="020B0604030504040204" pitchFamily="50" charset="-128"/>
                <a:ea typeface="メイリオ" panose="020B0604030504040204" pitchFamily="50" charset="-128"/>
              </a:rPr>
              <a:t>Storage? (Please select </a:t>
            </a:r>
            <a:r>
              <a:rPr lang="en-US" altLang="ja-JP" dirty="0">
                <a:latin typeface="メイリオ" panose="020B0604030504040204" pitchFamily="50" charset="-128"/>
                <a:ea typeface="メイリオ" panose="020B0604030504040204" pitchFamily="50" charset="-128"/>
              </a:rPr>
              <a:t>two</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Archive provides </a:t>
            </a:r>
            <a:r>
              <a:rPr lang="en-US" altLang="ja-JP" dirty="0">
                <a:latin typeface="メイリオ" panose="020B0604030504040204" pitchFamily="50" charset="-128"/>
                <a:ea typeface="メイリオ" panose="020B0604030504040204" pitchFamily="50" charset="-128"/>
              </a:rPr>
              <a:t>99.</a:t>
            </a:r>
            <a:r>
              <a:rPr lang="ja-JP" altLang="en-US" dirty="0">
                <a:latin typeface="メイリオ" panose="020B0604030504040204" pitchFamily="50" charset="-128"/>
                <a:ea typeface="メイリオ" panose="020B0604030504040204" pitchFamily="50" charset="-128"/>
              </a:rPr>
              <a:t>9999999999% durability.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Archive provides </a:t>
            </a:r>
            <a:r>
              <a:rPr lang="en-US" altLang="ja-JP" dirty="0">
                <a:latin typeface="メイリオ" panose="020B0604030504040204" pitchFamily="50" charset="-128"/>
                <a:ea typeface="メイリオ" panose="020B0604030504040204" pitchFamily="50" charset="-128"/>
              </a:rPr>
              <a:t>99.</a:t>
            </a:r>
            <a:r>
              <a:rPr lang="ja-JP" altLang="en-US" dirty="0">
                <a:latin typeface="メイリオ" panose="020B0604030504040204" pitchFamily="50" charset="-128"/>
                <a:ea typeface="メイリオ" panose="020B0604030504040204" pitchFamily="50" charset="-128"/>
              </a:rPr>
              <a:t>999% durability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the "vault" as a container to store the archive.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 "bucket" as a container to store the archive.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Archive provides </a:t>
            </a:r>
            <a:r>
              <a:rPr lang="en-US" altLang="ja-JP" dirty="0">
                <a:latin typeface="メイリオ" panose="020B0604030504040204" pitchFamily="50" charset="-128"/>
                <a:ea typeface="メイリオ" panose="020B0604030504040204" pitchFamily="50" charset="-128"/>
              </a:rPr>
              <a:t>99.99</a:t>
            </a:r>
            <a:r>
              <a:rPr lang="ja-JP" altLang="en-US" dirty="0">
                <a:latin typeface="メイリオ" panose="020B0604030504040204" pitchFamily="50" charset="-128"/>
                <a:ea typeface="メイリオ" panose="020B0604030504040204" pitchFamily="50" charset="-128"/>
              </a:rPr>
              <a:t>% availability.</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77925955"/>
      </p:ext>
    </p:extLst>
  </p:cSld>
  <p:clrMapOvr>
    <a:masterClrMapping/>
  </p:clrMapOvr>
  <mc:AlternateContent xmlns:mc="http://schemas.openxmlformats.org/markup-compatibility/2006" xmlns:p14="http://schemas.microsoft.com/office/powerpoint/2010/main">
    <mc:Choice Requires="p14">
      <p:transition spd="slow" p14:dur="2000" advTm="11272"/>
    </mc:Choice>
    <mc:Fallback xmlns="">
      <p:transition spd="slow" advTm="11272"/>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Glacier </a:t>
            </a:r>
            <a:r>
              <a:rPr lang="ja-JP" altLang="en-US" sz="3000" dirty="0">
                <a:latin typeface="メイリオ" panose="020B0604030504040204" pitchFamily="50" charset="-128"/>
                <a:ea typeface="メイリオ" panose="020B0604030504040204" pitchFamily="50" charset="-128"/>
              </a:rPr>
              <a:t>Features</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Glacier is c</a:t>
            </a:r>
            <a:r>
              <a:rPr lang="ja-JP" altLang="en-US" sz="2400" dirty="0">
                <a:solidFill>
                  <a:srgbClr val="002060"/>
                </a:solidFill>
                <a:latin typeface="メイリオ" panose="020B0604030504040204" pitchFamily="50" charset="-128"/>
                <a:ea typeface="メイリオ" panose="020B0604030504040204" pitchFamily="50" charset="-128"/>
              </a:rPr>
              <a:t>heaper storage than </a:t>
            </a: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for medium and long term storage </a:t>
            </a:r>
            <a:r>
              <a:rPr lang="en-US" altLang="ja-JP" sz="2400" dirty="0">
                <a:solidFill>
                  <a:srgbClr val="002060"/>
                </a:solidFill>
                <a:latin typeface="メイリオ" panose="020B0604030504040204" pitchFamily="50" charset="-128"/>
                <a:ea typeface="メイリオ" panose="020B0604030504040204" pitchFamily="50" charset="-128"/>
              </a:rPr>
              <a:t>used for archiving</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data</a:t>
            </a:r>
          </a:p>
        </p:txBody>
      </p:sp>
      <p:sp>
        <p:nvSpPr>
          <p:cNvPr id="6" name="コンテンツ プレースホルダー 2">
            <a:extLst>
              <a:ext uri="{FF2B5EF4-FFF2-40B4-BE49-F238E27FC236}">
                <a16:creationId xmlns:a16="http://schemas.microsoft.com/office/drawing/2014/main" id="{DC84B1BE-A1AA-49D8-83DE-5548511F7A5F}"/>
              </a:ext>
            </a:extLst>
          </p:cNvPr>
          <p:cNvSpPr txBox="1">
            <a:spLocks/>
          </p:cNvSpPr>
          <p:nvPr/>
        </p:nvSpPr>
        <p:spPr>
          <a:xfrm>
            <a:off x="906645" y="1844824"/>
            <a:ext cx="8307436" cy="4104456"/>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In </a:t>
            </a:r>
            <a:r>
              <a:rPr lang="en-US" altLang="ja-JP" sz="1400" dirty="0">
                <a:latin typeface="メイリオ" panose="020B0604030504040204" pitchFamily="50" charset="-128"/>
                <a:ea typeface="メイリオ" panose="020B0604030504040204" pitchFamily="50" charset="-128"/>
              </a:rPr>
              <a:t>Amazon S3 Glacier</a:t>
            </a:r>
            <a:r>
              <a:rPr lang="ja-JP" altLang="en-US" sz="1400" dirty="0">
                <a:latin typeface="メイリオ" panose="020B0604030504040204" pitchFamily="50" charset="-128"/>
                <a:ea typeface="メイリオ" panose="020B0604030504040204" pitchFamily="50" charset="-128"/>
              </a:rPr>
              <a:t>, the data is stored in the "Archive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Maximum size of a </a:t>
            </a:r>
            <a:r>
              <a:rPr lang="en-US" altLang="ja-JP" sz="1400" dirty="0">
                <a:latin typeface="メイリオ" panose="020B0604030504040204" pitchFamily="50" charset="-128"/>
                <a:ea typeface="メイリオ" panose="020B0604030504040204" pitchFamily="50" charset="-128"/>
              </a:rPr>
              <a:t>single </a:t>
            </a:r>
            <a:r>
              <a:rPr lang="ja-JP" altLang="en-US" sz="1400" dirty="0">
                <a:latin typeface="メイリオ" panose="020B0604030504040204" pitchFamily="50" charset="-128"/>
                <a:ea typeface="メイリオ" panose="020B0604030504040204" pitchFamily="50" charset="-128"/>
              </a:rPr>
              <a:t>archive is </a:t>
            </a:r>
            <a:r>
              <a:rPr lang="en-US" altLang="ja-JP" sz="1400" dirty="0">
                <a:latin typeface="メイリオ" panose="020B0604030504040204" pitchFamily="50" charset="-128"/>
                <a:ea typeface="メイリオ" panose="020B0604030504040204" pitchFamily="50" charset="-128"/>
              </a:rPr>
              <a:t>40 TB </a:t>
            </a: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Unlimited number of archives and amount of data that can be stored</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Each archive is assigned a unique archive </a:t>
            </a:r>
            <a:r>
              <a:rPr lang="en-US" altLang="ja-JP" sz="1400" dirty="0">
                <a:latin typeface="メイリオ" panose="020B0604030504040204" pitchFamily="50" charset="-128"/>
                <a:ea typeface="メイリオ" panose="020B0604030504040204" pitchFamily="50" charset="-128"/>
              </a:rPr>
              <a:t>ID </a:t>
            </a:r>
            <a:r>
              <a:rPr lang="ja-JP" altLang="en-US" sz="1400" dirty="0">
                <a:latin typeface="メイリオ" panose="020B0604030504040204" pitchFamily="50" charset="-128"/>
                <a:ea typeface="メイリオ" panose="020B0604030504040204" pitchFamily="50" charset="-128"/>
              </a:rPr>
              <a:t>when it is created, and the archive cannot be updated after it is created.</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Use "vaults" as containers for storing archives (up to </a:t>
            </a:r>
            <a:r>
              <a:rPr lang="en-US" altLang="ja-JP" sz="1400" dirty="0">
                <a:latin typeface="メイリオ" panose="020B0604030504040204" pitchFamily="50" charset="-128"/>
                <a:ea typeface="メイリオ" panose="020B0604030504040204" pitchFamily="50" charset="-128"/>
              </a:rPr>
              <a:t>1,000 </a:t>
            </a:r>
            <a:r>
              <a:rPr lang="ja-JP" altLang="en-US" sz="1400" dirty="0">
                <a:latin typeface="メイリオ" panose="020B0604030504040204" pitchFamily="50" charset="-128"/>
                <a:ea typeface="メイリオ" panose="020B0604030504040204" pitchFamily="50" charset="-128"/>
              </a:rPr>
              <a:t>vaults in a single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account)</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Integrate with </a:t>
            </a:r>
            <a:r>
              <a:rPr lang="en-US" altLang="ja-JP" sz="1400" dirty="0">
                <a:latin typeface="メイリオ" panose="020B0604030504040204" pitchFamily="50" charset="-128"/>
                <a:ea typeface="メイリオ" panose="020B0604030504040204" pitchFamily="50" charset="-128"/>
              </a:rPr>
              <a:t>Amazon S3 </a:t>
            </a:r>
            <a:r>
              <a:rPr lang="ja-JP" altLang="en-US" sz="1400" dirty="0">
                <a:latin typeface="メイリオ" panose="020B0604030504040204" pitchFamily="50" charset="-128"/>
                <a:ea typeface="メイリオ" panose="020B0604030504040204" pitchFamily="50" charset="-128"/>
              </a:rPr>
              <a:t>lifecycle rules to automate the archiving of </a:t>
            </a:r>
            <a:r>
              <a:rPr lang="en-US" altLang="ja-JP" sz="1400" dirty="0">
                <a:latin typeface="メイリオ" panose="020B0604030504040204" pitchFamily="50" charset="-128"/>
                <a:ea typeface="メイリオ" panose="020B0604030504040204" pitchFamily="50" charset="-128"/>
              </a:rPr>
              <a:t>Amazon S3 </a:t>
            </a:r>
            <a:r>
              <a:rPr lang="ja-JP" altLang="en-US" sz="1400" dirty="0">
                <a:latin typeface="メイリオ" panose="020B0604030504040204" pitchFamily="50" charset="-128"/>
                <a:ea typeface="メイリオ" panose="020B0604030504040204" pitchFamily="50" charset="-128"/>
              </a:rPr>
              <a:t>data and reduce overall storage costs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Automatic encryption by default using the </a:t>
            </a:r>
            <a:r>
              <a:rPr lang="en-US" altLang="ja-JP" sz="1400" dirty="0">
                <a:latin typeface="メイリオ" panose="020B0604030504040204" pitchFamily="50" charset="-128"/>
                <a:ea typeface="メイリオ" panose="020B0604030504040204" pitchFamily="50" charset="-128"/>
              </a:rPr>
              <a:t>Advanced Encryption Standard (AES) </a:t>
            </a:r>
            <a:r>
              <a:rPr lang="ja-JP" altLang="en-US" sz="1400" dirty="0">
                <a:latin typeface="メイリオ" panose="020B0604030504040204" pitchFamily="50" charset="-128"/>
                <a:ea typeface="メイリオ" panose="020B0604030504040204" pitchFamily="50" charset="-128"/>
              </a:rPr>
              <a:t>256-bit symmetric key</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Unlike </a:t>
            </a:r>
            <a:r>
              <a:rPr lang="en-US" altLang="ja-JP" sz="1400" dirty="0">
                <a:latin typeface="メイリオ" panose="020B0604030504040204" pitchFamily="50" charset="-128"/>
                <a:ea typeface="メイリオ" panose="020B0604030504040204" pitchFamily="50" charset="-128"/>
              </a:rPr>
              <a:t>S3, the </a:t>
            </a:r>
            <a:r>
              <a:rPr lang="ja-JP" altLang="en-US" sz="1400" dirty="0">
                <a:latin typeface="メイリオ" panose="020B0604030504040204" pitchFamily="50" charset="-128"/>
                <a:ea typeface="メイリオ" panose="020B0604030504040204" pitchFamily="50" charset="-128"/>
              </a:rPr>
              <a:t>process of uploading and retrieving data directly is not possible, so uploading/downloading from </a:t>
            </a:r>
            <a:r>
              <a:rPr lang="en-US" altLang="ja-JP" sz="1400" dirty="0">
                <a:latin typeface="メイリオ" panose="020B0604030504040204" pitchFamily="50" charset="-128"/>
                <a:ea typeface="メイリオ" panose="020B0604030504040204" pitchFamily="50" charset="-128"/>
              </a:rPr>
              <a:t>S3 </a:t>
            </a:r>
            <a:r>
              <a:rPr lang="ja-JP" altLang="en-US" sz="1400" dirty="0">
                <a:latin typeface="メイリオ" panose="020B0604030504040204" pitchFamily="50" charset="-128"/>
                <a:ea typeface="メイリオ" panose="020B0604030504040204" pitchFamily="50" charset="-128"/>
              </a:rPr>
              <a:t>lifecycle management or programmatic processing is required</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Minimum retention period for </a:t>
            </a:r>
            <a:r>
              <a:rPr lang="en-US" altLang="ja-JP" sz="1400" dirty="0">
                <a:latin typeface="メイリオ" panose="020B0604030504040204" pitchFamily="50" charset="-128"/>
                <a:ea typeface="メイリオ" panose="020B0604030504040204" pitchFamily="50" charset="-128"/>
              </a:rPr>
              <a:t>Glacier </a:t>
            </a:r>
            <a:r>
              <a:rPr lang="ja-JP" altLang="en-US" sz="1400" dirty="0">
                <a:latin typeface="メイリオ" panose="020B0604030504040204" pitchFamily="50" charset="-128"/>
                <a:ea typeface="メイリオ" panose="020B0604030504040204" pitchFamily="50" charset="-128"/>
              </a:rPr>
              <a:t>is </a:t>
            </a:r>
            <a:r>
              <a:rPr lang="en-US" altLang="ja-JP" sz="1400" dirty="0">
                <a:latin typeface="メイリオ" panose="020B0604030504040204" pitchFamily="50" charset="-128"/>
                <a:ea typeface="メイリオ" panose="020B0604030504040204" pitchFamily="50" charset="-128"/>
              </a:rPr>
              <a:t>90 </a:t>
            </a:r>
            <a:r>
              <a:rPr lang="ja-JP" altLang="en-US" sz="1400" dirty="0">
                <a:latin typeface="メイリオ" panose="020B0604030504040204" pitchFamily="50" charset="-128"/>
                <a:ea typeface="メイリオ" panose="020B0604030504040204" pitchFamily="50" charset="-128"/>
              </a:rPr>
              <a:t>days</a:t>
            </a:r>
          </a:p>
        </p:txBody>
      </p:sp>
    </p:spTree>
    <p:extLst>
      <p:ext uri="{BB962C8B-B14F-4D97-AF65-F5344CB8AC3E}">
        <p14:creationId xmlns:p14="http://schemas.microsoft.com/office/powerpoint/2010/main" val="1863537040"/>
      </p:ext>
    </p:extLst>
  </p:cSld>
  <p:clrMapOvr>
    <a:masterClrMapping/>
  </p:clrMapOvr>
  <mc:AlternateContent xmlns:mc="http://schemas.openxmlformats.org/markup-compatibility/2006" xmlns:p14="http://schemas.microsoft.com/office/powerpoint/2010/main">
    <mc:Choice Requires="p14">
      <p:transition spd="slow" p14:dur="2000" advTm="184539"/>
    </mc:Choice>
    <mc:Fallback xmlns="">
      <p:transition spd="slow" advTm="184539"/>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How </a:t>
            </a:r>
            <a:r>
              <a:rPr lang="en-US" altLang="ja-JP" sz="3000" dirty="0">
                <a:latin typeface="メイリオ" panose="020B0604030504040204" pitchFamily="50" charset="-128"/>
                <a:ea typeface="メイリオ" panose="020B0604030504040204" pitchFamily="50" charset="-128"/>
              </a:rPr>
              <a:t>Glacier </a:t>
            </a:r>
            <a:r>
              <a:rPr lang="ja-JP" altLang="en-US" sz="3000" dirty="0">
                <a:latin typeface="メイリオ" panose="020B0604030504040204" pitchFamily="50" charset="-128"/>
                <a:ea typeface="メイリオ" panose="020B0604030504040204" pitchFamily="50" charset="-128"/>
              </a:rPr>
              <a:t>works</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Unlike </a:t>
            </a:r>
            <a:r>
              <a:rPr lang="en-US" altLang="ja-JP" sz="2400" dirty="0">
                <a:solidFill>
                  <a:srgbClr val="002060"/>
                </a:solidFill>
                <a:latin typeface="メイリオ" panose="020B0604030504040204" pitchFamily="50" charset="-128"/>
                <a:ea typeface="メイリオ" panose="020B0604030504040204" pitchFamily="50" charset="-128"/>
              </a:rPr>
              <a:t>S3</a:t>
            </a:r>
            <a:r>
              <a:rPr lang="ja-JP" altLang="en-US" sz="2400" dirty="0">
                <a:solidFill>
                  <a:srgbClr val="002060"/>
                </a:solidFill>
                <a:latin typeface="メイリオ" panose="020B0604030504040204" pitchFamily="50" charset="-128"/>
                <a:ea typeface="メイリオ" panose="020B0604030504040204" pitchFamily="50" charset="-128"/>
              </a:rPr>
              <a:t>, store data in units called vault and archive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A3D5E8A5-A05A-4CFA-A6FE-7656FA270694}"/>
              </a:ext>
            </a:extLst>
          </p:cNvPr>
          <p:cNvSpPr txBox="1">
            <a:spLocks/>
          </p:cNvSpPr>
          <p:nvPr/>
        </p:nvSpPr>
        <p:spPr>
          <a:xfrm>
            <a:off x="3296816" y="1608253"/>
            <a:ext cx="5400600" cy="102318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Vault to store the archive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Vault created in the region</a:t>
            </a:r>
            <a:endParaRPr lang="en-US" altLang="ja-JP"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7890A78B-706A-4490-BD17-F7CAFAB5C33E}"/>
              </a:ext>
            </a:extLst>
          </p:cNvPr>
          <p:cNvSpPr txBox="1">
            <a:spLocks/>
          </p:cNvSpPr>
          <p:nvPr/>
        </p:nvSpPr>
        <p:spPr bwMode="auto">
          <a:xfrm>
            <a:off x="1064568" y="1608253"/>
            <a:ext cx="2160240" cy="102318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Vault</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AF88166F-AE2D-4CE3-A9A4-E9974D4DF4BB}"/>
              </a:ext>
            </a:extLst>
          </p:cNvPr>
          <p:cNvSpPr txBox="1">
            <a:spLocks/>
          </p:cNvSpPr>
          <p:nvPr/>
        </p:nvSpPr>
        <p:spPr>
          <a:xfrm>
            <a:off x="3296816" y="2707631"/>
            <a:ext cx="5400600" cy="102318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Archive, the basic unit of storage in </a:t>
            </a:r>
            <a:r>
              <a:rPr lang="en-US" altLang="ja-JP" dirty="0">
                <a:latin typeface="メイリオ" panose="020B0604030504040204" pitchFamily="50" charset="-128"/>
                <a:ea typeface="メイリオ" panose="020B0604030504040204" pitchFamily="50" charset="-128"/>
              </a:rPr>
              <a:t>S3 Glacier</a:t>
            </a:r>
            <a:r>
              <a:rPr lang="ja-JP" altLang="en-US" dirty="0">
                <a:latin typeface="メイリオ" panose="020B0604030504040204" pitchFamily="50" charset="-128"/>
                <a:ea typeface="メイリオ" panose="020B0604030504040204" pitchFamily="50" charset="-128"/>
              </a:rPr>
              <a:t>, with any data such as photos, videos, and documents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Each archive has a unique address.</a:t>
            </a:r>
            <a:endParaRPr lang="en-US" altLang="ja-JP" sz="1400" kern="0" dirty="0">
              <a:solidFill>
                <a:schemeClr val="accent4"/>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10EFAFCF-A303-4729-94B7-747B441FD4B1}"/>
              </a:ext>
            </a:extLst>
          </p:cNvPr>
          <p:cNvSpPr txBox="1">
            <a:spLocks/>
          </p:cNvSpPr>
          <p:nvPr/>
        </p:nvSpPr>
        <p:spPr bwMode="auto">
          <a:xfrm>
            <a:off x="1064568" y="2707631"/>
            <a:ext cx="2160240" cy="102318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Archive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2B2E40B-DAF2-468D-A88A-25F666B948D4}"/>
              </a:ext>
            </a:extLst>
          </p:cNvPr>
          <p:cNvSpPr txBox="1"/>
          <p:nvPr/>
        </p:nvSpPr>
        <p:spPr>
          <a:xfrm>
            <a:off x="5458609" y="1196752"/>
            <a:ext cx="1243459" cy="338554"/>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Features</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C484959-A663-4E33-B836-04BC4C63692B}"/>
              </a:ext>
            </a:extLst>
          </p:cNvPr>
          <p:cNvSpPr txBox="1"/>
          <p:nvPr/>
        </p:nvSpPr>
        <p:spPr>
          <a:xfrm>
            <a:off x="1635536" y="1196752"/>
            <a:ext cx="1005403" cy="338554"/>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Management Methods</a:t>
            </a:r>
          </a:p>
        </p:txBody>
      </p:sp>
      <p:cxnSp>
        <p:nvCxnSpPr>
          <p:cNvPr id="14" name="直線コネクタ 13">
            <a:extLst>
              <a:ext uri="{FF2B5EF4-FFF2-40B4-BE49-F238E27FC236}">
                <a16:creationId xmlns:a16="http://schemas.microsoft.com/office/drawing/2014/main" id="{38C39B3D-D14C-4AE3-A4B5-2CED1CF0CF3A}"/>
              </a:ext>
            </a:extLst>
          </p:cNvPr>
          <p:cNvCxnSpPr/>
          <p:nvPr/>
        </p:nvCxnSpPr>
        <p:spPr bwMode="auto">
          <a:xfrm>
            <a:off x="1064568" y="1527173"/>
            <a:ext cx="2139366" cy="0"/>
          </a:xfrm>
          <a:prstGeom prst="line">
            <a:avLst/>
          </a:prstGeom>
          <a:noFill/>
          <a:ln w="25400" cap="flat" cmpd="sng" algn="ctr">
            <a:solidFill>
              <a:srgbClr val="F0861E"/>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E14DEE7A-61C3-47E3-9630-597633C657D3}"/>
              </a:ext>
            </a:extLst>
          </p:cNvPr>
          <p:cNvCxnSpPr>
            <a:cxnSpLocks/>
          </p:cNvCxnSpPr>
          <p:nvPr/>
        </p:nvCxnSpPr>
        <p:spPr bwMode="auto">
          <a:xfrm>
            <a:off x="3332172" y="1539487"/>
            <a:ext cx="5352387" cy="12314"/>
          </a:xfrm>
          <a:prstGeom prst="line">
            <a:avLst/>
          </a:prstGeom>
          <a:noFill/>
          <a:ln w="25400" cap="flat" cmpd="sng" algn="ctr">
            <a:solidFill>
              <a:srgbClr val="F0861E"/>
            </a:solidFill>
            <a:prstDash val="solid"/>
            <a:round/>
            <a:headEnd type="none" w="med" len="med"/>
            <a:tailEnd type="none" w="med" len="med"/>
          </a:ln>
          <a:effectLst/>
        </p:spPr>
      </p:cxnSp>
      <p:sp>
        <p:nvSpPr>
          <p:cNvPr id="17" name="コンテンツ プレースホルダー 2">
            <a:extLst>
              <a:ext uri="{FF2B5EF4-FFF2-40B4-BE49-F238E27FC236}">
                <a16:creationId xmlns:a16="http://schemas.microsoft.com/office/drawing/2014/main" id="{A8B1B246-A6EB-4C9F-8EA7-9EF8CB3535FC}"/>
              </a:ext>
            </a:extLst>
          </p:cNvPr>
          <p:cNvSpPr txBox="1">
            <a:spLocks/>
          </p:cNvSpPr>
          <p:nvPr/>
        </p:nvSpPr>
        <p:spPr>
          <a:xfrm>
            <a:off x="3296816" y="3822583"/>
            <a:ext cx="5400600" cy="102318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Execution unit to execute a </a:t>
            </a:r>
            <a:r>
              <a:rPr lang="en-US" altLang="ja-JP" dirty="0">
                <a:latin typeface="メイリオ" panose="020B0604030504040204" pitchFamily="50" charset="-128"/>
                <a:ea typeface="メイリオ" panose="020B0604030504040204" pitchFamily="50" charset="-128"/>
              </a:rPr>
              <a:t>SELECT query </a:t>
            </a:r>
            <a:r>
              <a:rPr lang="ja-JP" altLang="en-US" dirty="0">
                <a:latin typeface="メイリオ" panose="020B0604030504040204" pitchFamily="50" charset="-128"/>
                <a:ea typeface="メイリオ" panose="020B0604030504040204" pitchFamily="50" charset="-128"/>
              </a:rPr>
              <a:t>on an archive, retrieve an archive, or get a vault inventory</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8" name="コンテンツ プレースホルダー 2">
            <a:extLst>
              <a:ext uri="{FF2B5EF4-FFF2-40B4-BE49-F238E27FC236}">
                <a16:creationId xmlns:a16="http://schemas.microsoft.com/office/drawing/2014/main" id="{85FA51BC-6A31-444D-B1BF-971A796245AF}"/>
              </a:ext>
            </a:extLst>
          </p:cNvPr>
          <p:cNvSpPr txBox="1">
            <a:spLocks/>
          </p:cNvSpPr>
          <p:nvPr/>
        </p:nvSpPr>
        <p:spPr bwMode="auto">
          <a:xfrm>
            <a:off x="1064568" y="3822583"/>
            <a:ext cx="2160240" cy="102318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Jobs</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19" name="コンテンツ プレースホルダー 2">
            <a:extLst>
              <a:ext uri="{FF2B5EF4-FFF2-40B4-BE49-F238E27FC236}">
                <a16:creationId xmlns:a16="http://schemas.microsoft.com/office/drawing/2014/main" id="{DDCA6E3C-9E35-494E-8636-BA81C03EF732}"/>
              </a:ext>
            </a:extLst>
          </p:cNvPr>
          <p:cNvSpPr txBox="1">
            <a:spLocks/>
          </p:cNvSpPr>
          <p:nvPr/>
        </p:nvSpPr>
        <p:spPr>
          <a:xfrm>
            <a:off x="3296816" y="4937535"/>
            <a:ext cx="5400600" cy="1023184"/>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It c</a:t>
            </a:r>
            <a:r>
              <a:rPr lang="ja-JP" altLang="en-US" dirty="0">
                <a:latin typeface="メイリオ" panose="020B0604030504040204" pitchFamily="50" charset="-128"/>
                <a:ea typeface="メイリオ" panose="020B0604030504040204" pitchFamily="50" charset="-128"/>
              </a:rPr>
              <a:t>an set up notifications </a:t>
            </a:r>
            <a:r>
              <a:rPr lang="en-US" altLang="ja-JP" dirty="0">
                <a:latin typeface="メイリオ" panose="020B0604030504040204" pitchFamily="50" charset="-128"/>
                <a:ea typeface="メイリオ" panose="020B0604030504040204" pitchFamily="50" charset="-128"/>
              </a:rPr>
              <a:t>using SNS </a:t>
            </a:r>
            <a:r>
              <a:rPr lang="ja-JP" altLang="en-US" dirty="0">
                <a:latin typeface="メイリオ" panose="020B0604030504040204" pitchFamily="50" charset="-128"/>
                <a:ea typeface="メイリオ" panose="020B0604030504040204" pitchFamily="50" charset="-128"/>
              </a:rPr>
              <a:t>when a job is completed, as jobs take time to complete</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20" name="コンテンツ プレースホルダー 2">
            <a:extLst>
              <a:ext uri="{FF2B5EF4-FFF2-40B4-BE49-F238E27FC236}">
                <a16:creationId xmlns:a16="http://schemas.microsoft.com/office/drawing/2014/main" id="{2D14BE97-7F9D-48FD-977B-BCDFFF080239}"/>
              </a:ext>
            </a:extLst>
          </p:cNvPr>
          <p:cNvSpPr txBox="1">
            <a:spLocks/>
          </p:cNvSpPr>
          <p:nvPr/>
        </p:nvSpPr>
        <p:spPr bwMode="auto">
          <a:xfrm>
            <a:off x="1064568" y="4937535"/>
            <a:ext cx="2160240" cy="102318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Notification Settings</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27079905"/>
      </p:ext>
    </p:extLst>
  </p:cSld>
  <p:clrMapOvr>
    <a:masterClrMapping/>
  </p:clrMapOvr>
  <mc:AlternateContent xmlns:mc="http://schemas.openxmlformats.org/markup-compatibility/2006" xmlns:p14="http://schemas.microsoft.com/office/powerpoint/2010/main">
    <mc:Choice Requires="p14">
      <p:transition spd="slow" p14:dur="2000" advTm="90458"/>
    </mc:Choice>
    <mc:Fallback xmlns="">
      <p:transition spd="slow" advTm="90458"/>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How </a:t>
            </a:r>
            <a:r>
              <a:rPr lang="en-US" altLang="ja-JP" sz="3000" dirty="0">
                <a:latin typeface="メイリオ" panose="020B0604030504040204" pitchFamily="50" charset="-128"/>
                <a:ea typeface="メイリオ" panose="020B0604030504040204" pitchFamily="50" charset="-128"/>
              </a:rPr>
              <a:t>Glacier </a:t>
            </a:r>
            <a:r>
              <a:rPr lang="ja-JP" altLang="en-US" sz="3000" dirty="0">
                <a:latin typeface="メイリオ" panose="020B0604030504040204" pitchFamily="50" charset="-128"/>
                <a:ea typeface="メイリオ" panose="020B0604030504040204" pitchFamily="50" charset="-128"/>
              </a:rPr>
              <a:t>works</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Glacier first archives the data and stores it in the vault for a long time</a:t>
            </a:r>
          </a:p>
        </p:txBody>
      </p:sp>
      <p:sp>
        <p:nvSpPr>
          <p:cNvPr id="21" name="コンテンツ プレースホルダー 2">
            <a:extLst>
              <a:ext uri="{FF2B5EF4-FFF2-40B4-BE49-F238E27FC236}">
                <a16:creationId xmlns:a16="http://schemas.microsoft.com/office/drawing/2014/main" id="{F80B4190-9676-48BE-BF84-00C45C24B8E2}"/>
              </a:ext>
            </a:extLst>
          </p:cNvPr>
          <p:cNvSpPr txBox="1">
            <a:spLocks/>
          </p:cNvSpPr>
          <p:nvPr/>
        </p:nvSpPr>
        <p:spPr>
          <a:xfrm>
            <a:off x="4808984" y="2060848"/>
            <a:ext cx="4392488" cy="3692955"/>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endParaRPr lang="en-US" altLang="ja-JP" dirty="0">
              <a:latin typeface="メイリオ" panose="020B0604030504040204" pitchFamily="50" charset="-128"/>
              <a:ea typeface="メイリオ" panose="020B0604030504040204" pitchFamily="50" charset="-128"/>
            </a:endParaRPr>
          </a:p>
        </p:txBody>
      </p:sp>
      <p:sp>
        <p:nvSpPr>
          <p:cNvPr id="22" name="コンテンツ プレースホルダー 2">
            <a:extLst>
              <a:ext uri="{FF2B5EF4-FFF2-40B4-BE49-F238E27FC236}">
                <a16:creationId xmlns:a16="http://schemas.microsoft.com/office/drawing/2014/main" id="{E6D07EA9-7B73-436D-B8D5-383FDF24B06E}"/>
              </a:ext>
            </a:extLst>
          </p:cNvPr>
          <p:cNvSpPr txBox="1">
            <a:spLocks/>
          </p:cNvSpPr>
          <p:nvPr/>
        </p:nvSpPr>
        <p:spPr bwMode="auto">
          <a:xfrm>
            <a:off x="5313040" y="2524811"/>
            <a:ext cx="1368152" cy="1023184"/>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Archive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23" name="コンテンツ プレースホルダー 2">
            <a:extLst>
              <a:ext uri="{FF2B5EF4-FFF2-40B4-BE49-F238E27FC236}">
                <a16:creationId xmlns:a16="http://schemas.microsoft.com/office/drawing/2014/main" id="{2D8BDAC3-2FA1-4908-B2EC-2FA16EF51DFF}"/>
              </a:ext>
            </a:extLst>
          </p:cNvPr>
          <p:cNvSpPr txBox="1">
            <a:spLocks/>
          </p:cNvSpPr>
          <p:nvPr/>
        </p:nvSpPr>
        <p:spPr bwMode="auto">
          <a:xfrm>
            <a:off x="7545287" y="2524810"/>
            <a:ext cx="1316825" cy="256037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Vault</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2" name="矢印: 右 1">
            <a:extLst>
              <a:ext uri="{FF2B5EF4-FFF2-40B4-BE49-F238E27FC236}">
                <a16:creationId xmlns:a16="http://schemas.microsoft.com/office/drawing/2014/main" id="{84D69CAD-3A7C-4FFF-9A4F-4EC1BAE37E5A}"/>
              </a:ext>
            </a:extLst>
          </p:cNvPr>
          <p:cNvSpPr/>
          <p:nvPr/>
        </p:nvSpPr>
        <p:spPr bwMode="auto">
          <a:xfrm>
            <a:off x="6753200" y="2649015"/>
            <a:ext cx="720080" cy="400134"/>
          </a:xfrm>
          <a:prstGeom prst="rightArrow">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4" name="矢印: 右 23">
            <a:extLst>
              <a:ext uri="{FF2B5EF4-FFF2-40B4-BE49-F238E27FC236}">
                <a16:creationId xmlns:a16="http://schemas.microsoft.com/office/drawing/2014/main" id="{9E65DE5E-AB3E-4C29-B1FB-885B65938041}"/>
              </a:ext>
            </a:extLst>
          </p:cNvPr>
          <p:cNvSpPr/>
          <p:nvPr/>
        </p:nvSpPr>
        <p:spPr bwMode="auto">
          <a:xfrm rot="10800000">
            <a:off x="6753200" y="3068960"/>
            <a:ext cx="720080" cy="400134"/>
          </a:xfrm>
          <a:prstGeom prst="rightArrow">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5" name="矢印: 右 24">
            <a:extLst>
              <a:ext uri="{FF2B5EF4-FFF2-40B4-BE49-F238E27FC236}">
                <a16:creationId xmlns:a16="http://schemas.microsoft.com/office/drawing/2014/main" id="{1ACD34EA-C5E6-44EF-8F98-6F46B74D6680}"/>
              </a:ext>
            </a:extLst>
          </p:cNvPr>
          <p:cNvSpPr/>
          <p:nvPr/>
        </p:nvSpPr>
        <p:spPr bwMode="auto">
          <a:xfrm>
            <a:off x="4340932" y="2649015"/>
            <a:ext cx="720080" cy="400134"/>
          </a:xfrm>
          <a:prstGeom prst="rightArrow">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6" name="矢印: 右 25">
            <a:extLst>
              <a:ext uri="{FF2B5EF4-FFF2-40B4-BE49-F238E27FC236}">
                <a16:creationId xmlns:a16="http://schemas.microsoft.com/office/drawing/2014/main" id="{ADD27112-C41F-4703-B3A3-7B554EF90D3C}"/>
              </a:ext>
            </a:extLst>
          </p:cNvPr>
          <p:cNvSpPr/>
          <p:nvPr/>
        </p:nvSpPr>
        <p:spPr bwMode="auto">
          <a:xfrm rot="10800000">
            <a:off x="4340932" y="3068960"/>
            <a:ext cx="720080" cy="400134"/>
          </a:xfrm>
          <a:prstGeom prst="rightArrow">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 name="四角形: メモ 2">
            <a:extLst>
              <a:ext uri="{FF2B5EF4-FFF2-40B4-BE49-F238E27FC236}">
                <a16:creationId xmlns:a16="http://schemas.microsoft.com/office/drawing/2014/main" id="{7E68283B-ED15-4630-8122-8C75172AB23C}"/>
              </a:ext>
            </a:extLst>
          </p:cNvPr>
          <p:cNvSpPr/>
          <p:nvPr/>
        </p:nvSpPr>
        <p:spPr bwMode="auto">
          <a:xfrm>
            <a:off x="2884648" y="2424950"/>
            <a:ext cx="1060241" cy="1126492"/>
          </a:xfrm>
          <a:prstGeom prst="foldedCorner">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rPr>
              <a:t>Data</a:t>
            </a:r>
          </a:p>
        </p:txBody>
      </p:sp>
      <p:pic>
        <p:nvPicPr>
          <p:cNvPr id="1028" name="Picture 4" descr="ノートPCアイコン | アイコン素材ダウンロードサイト「icooon-mono ...">
            <a:extLst>
              <a:ext uri="{FF2B5EF4-FFF2-40B4-BE49-F238E27FC236}">
                <a16:creationId xmlns:a16="http://schemas.microsoft.com/office/drawing/2014/main" id="{97A8D581-261A-49AD-8B99-B69A532B4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398" y="2170626"/>
            <a:ext cx="1519236" cy="1519236"/>
          </a:xfrm>
          <a:prstGeom prst="rect">
            <a:avLst/>
          </a:prstGeom>
          <a:noFill/>
          <a:extLst>
            <a:ext uri="{909E8E84-426E-40DD-AFC4-6F175D3DCCD1}">
              <a14:hiddenFill xmlns:a14="http://schemas.microsoft.com/office/drawing/2010/main">
                <a:solidFill>
                  <a:srgbClr val="FFFFFF"/>
                </a:solidFill>
              </a14:hiddenFill>
            </a:ext>
          </a:extLst>
        </p:spPr>
      </p:pic>
      <p:sp>
        <p:nvSpPr>
          <p:cNvPr id="29" name="矢印: 右 28">
            <a:extLst>
              <a:ext uri="{FF2B5EF4-FFF2-40B4-BE49-F238E27FC236}">
                <a16:creationId xmlns:a16="http://schemas.microsoft.com/office/drawing/2014/main" id="{09CB39F1-4E04-4253-A58A-5EFCCA6EB95A}"/>
              </a:ext>
            </a:extLst>
          </p:cNvPr>
          <p:cNvSpPr/>
          <p:nvPr/>
        </p:nvSpPr>
        <p:spPr bwMode="auto">
          <a:xfrm rot="10800000">
            <a:off x="2884648" y="4149078"/>
            <a:ext cx="4588632" cy="762827"/>
          </a:xfrm>
          <a:prstGeom prst="rightArrow">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0" name="コンテンツ プレースホルダー 2">
            <a:extLst>
              <a:ext uri="{FF2B5EF4-FFF2-40B4-BE49-F238E27FC236}">
                <a16:creationId xmlns:a16="http://schemas.microsoft.com/office/drawing/2014/main" id="{2EADDFA7-0672-4271-9179-3FDD213B0A39}"/>
              </a:ext>
            </a:extLst>
          </p:cNvPr>
          <p:cNvSpPr txBox="1">
            <a:spLocks/>
          </p:cNvSpPr>
          <p:nvPr/>
        </p:nvSpPr>
        <p:spPr bwMode="auto">
          <a:xfrm>
            <a:off x="4467884" y="4049082"/>
            <a:ext cx="1368152" cy="10231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Jobs</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pic>
        <p:nvPicPr>
          <p:cNvPr id="31" name="Picture 4" descr="ノートPCアイコン | アイコン素材ダウンロードサイト「icooon-mono ...">
            <a:extLst>
              <a:ext uri="{FF2B5EF4-FFF2-40B4-BE49-F238E27FC236}">
                <a16:creationId xmlns:a16="http://schemas.microsoft.com/office/drawing/2014/main" id="{0EC56B15-58FD-4590-945C-4CC094D07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398" y="3907325"/>
            <a:ext cx="1519236" cy="1519236"/>
          </a:xfrm>
          <a:prstGeom prst="rect">
            <a:avLst/>
          </a:prstGeom>
          <a:noFill/>
          <a:extLst>
            <a:ext uri="{909E8E84-426E-40DD-AFC4-6F175D3DCCD1}">
              <a14:hiddenFill xmlns:a14="http://schemas.microsoft.com/office/drawing/2010/main">
                <a:solidFill>
                  <a:srgbClr val="FFFFFF"/>
                </a:solidFill>
              </a14:hiddenFill>
            </a:ext>
          </a:extLst>
        </p:spPr>
      </p:pic>
      <p:sp>
        <p:nvSpPr>
          <p:cNvPr id="32" name="コンテンツ プレースホルダー 2">
            <a:extLst>
              <a:ext uri="{FF2B5EF4-FFF2-40B4-BE49-F238E27FC236}">
                <a16:creationId xmlns:a16="http://schemas.microsoft.com/office/drawing/2014/main" id="{CA81445E-44AB-4355-A2A2-ADFC4380A144}"/>
              </a:ext>
            </a:extLst>
          </p:cNvPr>
          <p:cNvSpPr txBox="1">
            <a:spLocks/>
          </p:cNvSpPr>
          <p:nvPr/>
        </p:nvSpPr>
        <p:spPr bwMode="auto">
          <a:xfrm>
            <a:off x="4070903" y="2090401"/>
            <a:ext cx="1368152" cy="10231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latin typeface="メイリオ" panose="020B0604030504040204" pitchFamily="50" charset="-128"/>
                <a:ea typeface="メイリオ" panose="020B0604030504040204" pitchFamily="50" charset="-128"/>
              </a:rPr>
              <a:t>Fast</a:t>
            </a:r>
            <a:endParaRPr lang="en-US" altLang="ja-JP" sz="1400" b="1" kern="0" dirty="0">
              <a:latin typeface="メイリオ" panose="020B0604030504040204" pitchFamily="50" charset="-128"/>
              <a:ea typeface="メイリオ" panose="020B0604030504040204" pitchFamily="50" charset="-128"/>
            </a:endParaRPr>
          </a:p>
        </p:txBody>
      </p:sp>
      <p:sp>
        <p:nvSpPr>
          <p:cNvPr id="33" name="コンテンツ プレースホルダー 2">
            <a:extLst>
              <a:ext uri="{FF2B5EF4-FFF2-40B4-BE49-F238E27FC236}">
                <a16:creationId xmlns:a16="http://schemas.microsoft.com/office/drawing/2014/main" id="{B5D5DEE9-66D7-47FD-A22A-8959195EF682}"/>
              </a:ext>
            </a:extLst>
          </p:cNvPr>
          <p:cNvSpPr txBox="1">
            <a:spLocks/>
          </p:cNvSpPr>
          <p:nvPr/>
        </p:nvSpPr>
        <p:spPr bwMode="auto">
          <a:xfrm>
            <a:off x="6464230" y="2090401"/>
            <a:ext cx="1368152" cy="102318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latin typeface="メイリオ" panose="020B0604030504040204" pitchFamily="50" charset="-128"/>
                <a:ea typeface="メイリオ" panose="020B0604030504040204" pitchFamily="50" charset="-128"/>
              </a:rPr>
              <a:t>Slow</a:t>
            </a:r>
            <a:endParaRPr lang="en-US" altLang="ja-JP" sz="1400" b="1" kern="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99431499"/>
      </p:ext>
    </p:extLst>
  </p:cSld>
  <p:clrMapOvr>
    <a:masterClrMapping/>
  </p:clrMapOvr>
  <mc:AlternateContent xmlns:mc="http://schemas.openxmlformats.org/markup-compatibility/2006" xmlns:p14="http://schemas.microsoft.com/office/powerpoint/2010/main">
    <mc:Choice Requires="p14">
      <p:transition spd="slow" p14:dur="2000" advTm="13872"/>
    </mc:Choice>
    <mc:Fallback xmlns="">
      <p:transition spd="slow" advTm="1387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rgbClr val="000000"/>
                </a:solidFill>
                <a:latin typeface="メイリオ" pitchFamily="50" charset="-128"/>
                <a:ea typeface="メイリオ" pitchFamily="50" charset="-128"/>
                <a:cs typeface="メイリオ" pitchFamily="50" charset="-128"/>
              </a:rPr>
              <a:t>[Q] </a:t>
            </a:r>
            <a:r>
              <a:rPr lang="ja-JP" altLang="en-US" sz="3000" dirty="0">
                <a:latin typeface="メイリオ" panose="020B0604030504040204" pitchFamily="50" charset="-128"/>
                <a:ea typeface="メイリオ" panose="020B0604030504040204" pitchFamily="50" charset="-128"/>
              </a:rPr>
              <a:t>Characteristics of </a:t>
            </a:r>
            <a:r>
              <a:rPr lang="en-US" altLang="ja-JP" sz="3000" dirty="0">
                <a:latin typeface="メイリオ" panose="020B0604030504040204" pitchFamily="50" charset="-128"/>
                <a:ea typeface="メイリオ" panose="020B0604030504040204" pitchFamily="50" charset="-128"/>
              </a:rPr>
              <a:t>Kinesis</a:t>
            </a: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478423"/>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solution makers are building a sensor-based traffic survey system on </a:t>
            </a:r>
            <a:r>
              <a:rPr lang="en-US" altLang="ja-JP" dirty="0">
                <a:latin typeface="メイリオ" panose="020B0604030504040204" pitchFamily="50" charset="-128"/>
                <a:ea typeface="メイリオ" panose="020B0604030504040204" pitchFamily="50" charset="-128"/>
              </a:rPr>
              <a:t>AWS. IoT </a:t>
            </a:r>
            <a:r>
              <a:rPr lang="ja-JP" altLang="en-US" dirty="0">
                <a:latin typeface="メイリオ" panose="020B0604030504040204" pitchFamily="50" charset="-128"/>
                <a:ea typeface="メイリオ" panose="020B0604030504040204" pitchFamily="50" charset="-128"/>
              </a:rPr>
              <a:t>sensor data is collected using </a:t>
            </a:r>
            <a:r>
              <a:rPr lang="en-US" altLang="ja-JP" dirty="0">
                <a:latin typeface="メイリオ" panose="020B0604030504040204" pitchFamily="50" charset="-128"/>
                <a:ea typeface="メイリオ" panose="020B0604030504040204" pitchFamily="50" charset="-128"/>
              </a:rPr>
              <a:t>Amazon Kinesis Data Streams.</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a:t>
            </a:r>
            <a:r>
              <a:rPr lang="ja-JP" altLang="en-US" dirty="0">
                <a:latin typeface="メイリオ" panose="020B0604030504040204" pitchFamily="50" charset="-128"/>
                <a:ea typeface="メイリオ" panose="020B0604030504040204" pitchFamily="50" charset="-128"/>
              </a:rPr>
              <a:t>n as little as </a:t>
            </a:r>
            <a:r>
              <a:rPr lang="en-US" altLang="ja-JP" dirty="0">
                <a:latin typeface="メイリオ" panose="020B0604030504040204" pitchFamily="50" charset="-128"/>
                <a:ea typeface="メイリオ" panose="020B0604030504040204" pitchFamily="50" charset="-128"/>
              </a:rPr>
              <a:t>24 </a:t>
            </a:r>
            <a:r>
              <a:rPr lang="ja-JP" altLang="en-US" dirty="0">
                <a:latin typeface="メイリオ" panose="020B0604030504040204" pitchFamily="50" charset="-128"/>
                <a:ea typeface="メイリオ" panose="020B0604030504040204" pitchFamily="50" charset="-128"/>
              </a:rPr>
              <a:t>hours, IoT sensor data is collected via </a:t>
            </a:r>
            <a:r>
              <a:rPr lang="en-US" altLang="ja-JP" dirty="0">
                <a:latin typeface="メイリオ" panose="020B0604030504040204" pitchFamily="50" charset="-128"/>
                <a:ea typeface="メイリオ" panose="020B0604030504040204" pitchFamily="50" charset="-128"/>
              </a:rPr>
              <a:t>Amazon Kinesis Data Firehose </a:t>
            </a:r>
            <a:r>
              <a:rPr lang="ja-JP" altLang="en-US" dirty="0">
                <a:latin typeface="メイリオ" panose="020B0604030504040204" pitchFamily="50" charset="-128"/>
                <a:ea typeface="メイリオ" panose="020B0604030504040204" pitchFamily="50" charset="-128"/>
              </a:rPr>
              <a:t>to </a:t>
            </a:r>
            <a:r>
              <a:rPr lang="en-US" altLang="ja-JP" dirty="0">
                <a:latin typeface="メイリオ" panose="020B0604030504040204" pitchFamily="50" charset="-128"/>
                <a:ea typeface="メイリオ" panose="020B0604030504040204" pitchFamily="50" charset="-128"/>
              </a:rPr>
              <a:t>S3</a:t>
            </a:r>
            <a:r>
              <a:rPr lang="ja-JP" altLang="en-US" dirty="0">
                <a:latin typeface="メイリオ" panose="020B0604030504040204" pitchFamily="50" charset="-128"/>
                <a:ea typeface="メイリオ" panose="020B0604030504040204" pitchFamily="50" charset="-128"/>
              </a:rPr>
              <a:t> We store data in buckets. However, upon examination of the data, it appears that the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bucket does not receive all the data being sent to the </a:t>
            </a:r>
            <a:r>
              <a:rPr lang="en-US" altLang="ja-JP" dirty="0">
                <a:latin typeface="メイリオ" panose="020B0604030504040204" pitchFamily="50" charset="-128"/>
                <a:ea typeface="メイリオ" panose="020B0604030504040204" pitchFamily="50" charset="-128"/>
              </a:rPr>
              <a:t>Kinesis </a:t>
            </a:r>
            <a:r>
              <a:rPr lang="ja-JP" altLang="en-US" dirty="0">
                <a:latin typeface="メイリオ" panose="020B0604030504040204" pitchFamily="50" charset="-128"/>
                <a:ea typeface="メイリオ" panose="020B0604030504040204" pitchFamily="50" charset="-128"/>
              </a:rPr>
              <a:t>stream. There seems to be no problem with sending data from the sensor devices.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most likely cause of this problem?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The data retention period in </a:t>
            </a:r>
            <a:r>
              <a:rPr lang="en-US" altLang="ja-JP" dirty="0">
                <a:latin typeface="メイリオ" panose="020B0604030504040204" pitchFamily="50" charset="-128"/>
                <a:ea typeface="メイリオ" panose="020B0604030504040204" pitchFamily="50" charset="-128"/>
              </a:rPr>
              <a:t>Amazon Kinesis Data Streams is the </a:t>
            </a:r>
            <a:r>
              <a:rPr lang="ja-JP" altLang="en-US" dirty="0">
                <a:latin typeface="メイリオ" panose="020B0604030504040204" pitchFamily="50" charset="-128"/>
                <a:ea typeface="メイリオ" panose="020B0604030504040204" pitchFamily="50" charset="-128"/>
              </a:rPr>
              <a:t>default setting.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The delivery settings from </a:t>
            </a:r>
            <a:r>
              <a:rPr lang="en-US" altLang="ja-JP" dirty="0">
                <a:latin typeface="メイリオ" panose="020B0604030504040204" pitchFamily="50" charset="-128"/>
                <a:ea typeface="メイリオ" panose="020B0604030504040204" pitchFamily="50" charset="-128"/>
              </a:rPr>
              <a:t>Amazon Kinesis Data Streams have been disabled.</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Amazon Kinesis Data Firehose </a:t>
            </a:r>
            <a:r>
              <a:rPr lang="ja-JP" altLang="en-US" dirty="0">
                <a:latin typeface="メイリオ" panose="020B0604030504040204" pitchFamily="50" charset="-128"/>
                <a:ea typeface="メイリオ" panose="020B0604030504040204" pitchFamily="50" charset="-128"/>
              </a:rPr>
              <a:t>has enabled a processing setting that eliminates some insufficient data.</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The data retention period in </a:t>
            </a:r>
            <a:r>
              <a:rPr lang="en-US" altLang="ja-JP" dirty="0">
                <a:latin typeface="メイリオ" panose="020B0604030504040204" pitchFamily="50" charset="-128"/>
                <a:ea typeface="メイリオ" panose="020B0604030504040204" pitchFamily="50" charset="-128"/>
              </a:rPr>
              <a:t>Amazon Kinesis Data Firehose is the </a:t>
            </a:r>
            <a:r>
              <a:rPr lang="ja-JP" altLang="en-US" dirty="0">
                <a:latin typeface="メイリオ" panose="020B0604030504040204" pitchFamily="50" charset="-128"/>
                <a:ea typeface="メイリオ" panose="020B0604030504040204" pitchFamily="50" charset="-128"/>
              </a:rPr>
              <a:t>default setting.</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02389027"/>
      </p:ext>
    </p:extLst>
  </p:cSld>
  <p:clrMapOvr>
    <a:masterClrMapping/>
  </p:clrMapOvr>
  <mc:AlternateContent xmlns:mc="http://schemas.openxmlformats.org/markup-compatibility/2006" xmlns:p14="http://schemas.microsoft.com/office/powerpoint/2010/main">
    <mc:Choice Requires="p14">
      <p:transition spd="slow" p14:dur="2000" advTm="9109"/>
    </mc:Choice>
    <mc:Fallback xmlns="">
      <p:transition spd="slow" advTm="9109"/>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Data retrieval</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solution to manage and store corporate documents using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Once stored, the data is rarely used, but it is expected to be retrieved within </a:t>
            </a:r>
            <a:r>
              <a:rPr lang="en-US" altLang="ja-JP" dirty="0">
                <a:latin typeface="メイリオ" panose="020B0604030504040204" pitchFamily="50" charset="-128"/>
                <a:ea typeface="メイリオ" panose="020B0604030504040204" pitchFamily="50" charset="-128"/>
              </a:rPr>
              <a:t>10 </a:t>
            </a:r>
            <a:r>
              <a:rPr lang="ja-JP" altLang="en-US" dirty="0">
                <a:latin typeface="メイリオ" panose="020B0604030504040204" pitchFamily="50" charset="-128"/>
                <a:ea typeface="メイリオ" panose="020B0604030504040204" pitchFamily="50" charset="-128"/>
              </a:rPr>
              <a:t>hours, following the instructions of the administrator if necessary. You have decided to use </a:t>
            </a:r>
            <a:r>
              <a:rPr lang="en-US" altLang="ja-JP" dirty="0">
                <a:latin typeface="メイリオ" panose="020B0604030504040204" pitchFamily="50" charset="-128"/>
                <a:ea typeface="メイリオ" panose="020B0604030504040204" pitchFamily="50" charset="-128"/>
              </a:rPr>
              <a:t>Amazon Glacier </a:t>
            </a:r>
            <a:r>
              <a:rPr lang="ja-JP" altLang="en-US" dirty="0">
                <a:latin typeface="メイリオ" panose="020B0604030504040204" pitchFamily="50" charset="-128"/>
                <a:ea typeface="メイリオ" panose="020B0604030504040204" pitchFamily="50" charset="-128"/>
              </a:rPr>
              <a:t>and are considering its configuration method.</a:t>
            </a:r>
          </a:p>
          <a:p>
            <a:endParaRPr lang="ja-JP" altLang="en-US"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How does Glacier need to be </a:t>
            </a:r>
            <a:r>
              <a:rPr lang="ja-JP" altLang="en-US" dirty="0">
                <a:latin typeface="メイリオ" panose="020B0604030504040204" pitchFamily="50" charset="-128"/>
                <a:ea typeface="メイリオ" panose="020B0604030504040204" pitchFamily="50" charset="-128"/>
              </a:rPr>
              <a:t>set up?</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Quick Extraction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Standard Ejection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Large-volume extraction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Vault Rock</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95321570"/>
      </p:ext>
    </p:extLst>
  </p:cSld>
  <p:clrMapOvr>
    <a:masterClrMapping/>
  </p:clrMapOvr>
  <mc:AlternateContent xmlns:mc="http://schemas.openxmlformats.org/markup-compatibility/2006" xmlns:p14="http://schemas.microsoft.com/office/powerpoint/2010/main">
    <mc:Choice Requires="p14">
      <p:transition spd="slow" p14:dur="2000" advTm="5979"/>
    </mc:Choice>
    <mc:Fallback xmlns="">
      <p:transition spd="slow" advTm="5979"/>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Glacier </a:t>
            </a:r>
            <a:r>
              <a:rPr lang="ja-JP" altLang="en-US" sz="3000" dirty="0">
                <a:latin typeface="メイリオ" panose="020B0604030504040204" pitchFamily="50" charset="-128"/>
                <a:ea typeface="メイリオ" panose="020B0604030504040204" pitchFamily="50" charset="-128"/>
              </a:rPr>
              <a:t>Data Retrieval Type</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Depending on the settings of the </a:t>
            </a:r>
            <a:r>
              <a:rPr lang="en-US" altLang="ja-JP" sz="2400" dirty="0">
                <a:solidFill>
                  <a:srgbClr val="002060"/>
                </a:solidFill>
                <a:latin typeface="メイリオ" panose="020B0604030504040204" pitchFamily="50" charset="-128"/>
                <a:ea typeface="メイリオ" panose="020B0604030504040204" pitchFamily="50" charset="-128"/>
              </a:rPr>
              <a:t>Glacier </a:t>
            </a:r>
            <a:r>
              <a:rPr lang="ja-JP" altLang="en-US" sz="2400" dirty="0">
                <a:solidFill>
                  <a:srgbClr val="002060"/>
                </a:solidFill>
                <a:latin typeface="メイリオ" panose="020B0604030504040204" pitchFamily="50" charset="-128"/>
                <a:ea typeface="メイリオ" panose="020B0604030504040204" pitchFamily="50" charset="-128"/>
              </a:rPr>
              <a:t>data acquisition type, the data acquisition time and fee at the time of acquisition will vary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0BEF9A49-E977-4787-85E1-D059DBDCD165}"/>
              </a:ext>
            </a:extLst>
          </p:cNvPr>
          <p:cNvSpPr txBox="1">
            <a:spLocks/>
          </p:cNvSpPr>
          <p:nvPr/>
        </p:nvSpPr>
        <p:spPr>
          <a:xfrm>
            <a:off x="2829412" y="2138638"/>
            <a:ext cx="6300052" cy="888515"/>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kern="0" dirty="0">
                <a:solidFill>
                  <a:schemeClr val="bg2"/>
                </a:solidFill>
                <a:latin typeface="メイリオ" panose="020B0604030504040204" pitchFamily="50" charset="-128"/>
                <a:ea typeface="メイリオ" panose="020B0604030504040204" pitchFamily="50" charset="-128"/>
              </a:rPr>
              <a:t> </a:t>
            </a:r>
            <a:r>
              <a:rPr lang="en-US" altLang="ja-JP" sz="1400" kern="0" dirty="0">
                <a:solidFill>
                  <a:schemeClr val="bg2"/>
                </a:solidFill>
                <a:latin typeface="メイリオ" panose="020B0604030504040204" pitchFamily="50" charset="-128"/>
                <a:ea typeface="メイリオ" panose="020B0604030504040204" pitchFamily="50" charset="-128"/>
              </a:rPr>
              <a:t>Expedited </a:t>
            </a:r>
            <a:r>
              <a:rPr lang="ja-JP" altLang="en-US" sz="1400" kern="0" dirty="0">
                <a:solidFill>
                  <a:schemeClr val="bg2"/>
                </a:solidFill>
                <a:latin typeface="メイリオ" panose="020B0604030504040204" pitchFamily="50" charset="-128"/>
                <a:ea typeface="メイリオ" panose="020B0604030504040204" pitchFamily="50" charset="-128"/>
              </a:rPr>
              <a:t>Retrieval, a mode to quickly access data when a subset of the archive is needed quickly. It usually takes less than </a:t>
            </a:r>
            <a:r>
              <a:rPr lang="en-US" altLang="ja-JP" sz="1400" kern="0" dirty="0">
                <a:solidFill>
                  <a:schemeClr val="bg2"/>
                </a:solidFill>
                <a:latin typeface="メイリオ" panose="020B0604030504040204" pitchFamily="50" charset="-128"/>
                <a:ea typeface="メイリオ" panose="020B0604030504040204" pitchFamily="50" charset="-128"/>
              </a:rPr>
              <a:t>one to five </a:t>
            </a:r>
            <a:r>
              <a:rPr lang="ja-JP" altLang="en-US" sz="1400" kern="0" dirty="0">
                <a:solidFill>
                  <a:schemeClr val="bg2"/>
                </a:solidFill>
                <a:latin typeface="メイリオ" panose="020B0604030504040204" pitchFamily="50" charset="-128"/>
                <a:ea typeface="メイリオ" panose="020B0604030504040204" pitchFamily="50" charset="-128"/>
              </a:rPr>
              <a:t>minutes to become available</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390B0384-2C8A-4DE7-853B-D6E16CEEEC7D}"/>
              </a:ext>
            </a:extLst>
          </p:cNvPr>
          <p:cNvSpPr txBox="1">
            <a:spLocks/>
          </p:cNvSpPr>
          <p:nvPr/>
        </p:nvSpPr>
        <p:spPr bwMode="auto">
          <a:xfrm>
            <a:off x="597164" y="2138638"/>
            <a:ext cx="2160240" cy="8885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Expedited Retrieval</a:t>
            </a:r>
          </a:p>
        </p:txBody>
      </p:sp>
      <p:sp>
        <p:nvSpPr>
          <p:cNvPr id="13" name="コンテンツ プレースホルダー 2">
            <a:extLst>
              <a:ext uri="{FF2B5EF4-FFF2-40B4-BE49-F238E27FC236}">
                <a16:creationId xmlns:a16="http://schemas.microsoft.com/office/drawing/2014/main" id="{0E303A62-BFB2-438F-BBB2-BB96A261AD88}"/>
              </a:ext>
            </a:extLst>
          </p:cNvPr>
          <p:cNvSpPr txBox="1">
            <a:spLocks/>
          </p:cNvSpPr>
          <p:nvPr/>
        </p:nvSpPr>
        <p:spPr>
          <a:xfrm>
            <a:off x="2829412" y="3077576"/>
            <a:ext cx="6300052" cy="888515"/>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kern="0" dirty="0">
                <a:solidFill>
                  <a:schemeClr val="bg2"/>
                </a:solidFill>
                <a:latin typeface="メイリオ" panose="020B0604030504040204" pitchFamily="50" charset="-128"/>
                <a:ea typeface="メイリオ" panose="020B0604030504040204" pitchFamily="50" charset="-128"/>
              </a:rPr>
              <a:t>Provisioned Capacity, a mechanism that ensures that the acquisition capacity of </a:t>
            </a:r>
            <a:r>
              <a:rPr lang="en-US" altLang="ja-JP" sz="1400" kern="0" dirty="0">
                <a:solidFill>
                  <a:schemeClr val="bg2"/>
                </a:solidFill>
                <a:latin typeface="メイリオ" panose="020B0604030504040204" pitchFamily="50" charset="-128"/>
                <a:ea typeface="メイリオ" panose="020B0604030504040204" pitchFamily="50" charset="-128"/>
              </a:rPr>
              <a:t>expedited</a:t>
            </a:r>
            <a:r>
              <a:rPr lang="ja-JP" altLang="en-US" sz="1400" kern="0" dirty="0">
                <a:solidFill>
                  <a:schemeClr val="bg2"/>
                </a:solidFill>
                <a:latin typeface="メイリオ" panose="020B0604030504040204" pitchFamily="50" charset="-128"/>
                <a:ea typeface="メイリオ" panose="020B0604030504040204" pitchFamily="50" charset="-128"/>
              </a:rPr>
              <a:t> retrieval is available when needed</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ADFDD281-97EF-4A87-898D-78AC45E13540}"/>
              </a:ext>
            </a:extLst>
          </p:cNvPr>
          <p:cNvSpPr txBox="1">
            <a:spLocks/>
          </p:cNvSpPr>
          <p:nvPr/>
        </p:nvSpPr>
        <p:spPr bwMode="auto">
          <a:xfrm>
            <a:off x="597164" y="3077576"/>
            <a:ext cx="2160240" cy="8885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Provision</a:t>
            </a:r>
            <a:r>
              <a:rPr lang="en-US" altLang="ja-JP" b="1" kern="0" dirty="0">
                <a:solidFill>
                  <a:schemeClr val="bg1"/>
                </a:solidFill>
                <a:latin typeface="メイリオ" panose="020B0604030504040204" pitchFamily="50" charset="-128"/>
                <a:ea typeface="メイリオ" panose="020B0604030504040204" pitchFamily="50" charset="-128"/>
              </a:rPr>
              <a:t>ed</a:t>
            </a:r>
          </a:p>
          <a:p>
            <a:pPr algn="ctr"/>
            <a:r>
              <a:rPr lang="ja-JP" altLang="en-US" b="1" kern="0" dirty="0">
                <a:solidFill>
                  <a:schemeClr val="bg1"/>
                </a:solidFill>
                <a:latin typeface="メイリオ" panose="020B0604030504040204" pitchFamily="50" charset="-128"/>
                <a:ea typeface="メイリオ" panose="020B0604030504040204" pitchFamily="50" charset="-128"/>
              </a:rPr>
              <a:t>Capacity</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9" name="コンテンツ プレースホルダー 2">
            <a:extLst>
              <a:ext uri="{FF2B5EF4-FFF2-40B4-BE49-F238E27FC236}">
                <a16:creationId xmlns:a16="http://schemas.microsoft.com/office/drawing/2014/main" id="{A6108BD7-D9E0-47EA-B4E8-878A17879A04}"/>
              </a:ext>
            </a:extLst>
          </p:cNvPr>
          <p:cNvSpPr txBox="1">
            <a:spLocks/>
          </p:cNvSpPr>
          <p:nvPr/>
        </p:nvSpPr>
        <p:spPr>
          <a:xfrm>
            <a:off x="2829412" y="4988757"/>
            <a:ext cx="6300052" cy="888515"/>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en-US" altLang="ja-JP" sz="1400" kern="0" dirty="0">
                <a:solidFill>
                  <a:schemeClr val="bg2"/>
                </a:solidFill>
                <a:latin typeface="メイリオ" panose="020B0604030504040204" pitchFamily="50" charset="-128"/>
                <a:ea typeface="メイリオ" panose="020B0604030504040204" pitchFamily="50" charset="-128"/>
              </a:rPr>
              <a:t>Bulk</a:t>
            </a:r>
            <a:r>
              <a:rPr lang="ja-JP" altLang="en-US" sz="1400" kern="0" dirty="0">
                <a:solidFill>
                  <a:schemeClr val="bg2"/>
                </a:solidFill>
                <a:latin typeface="メイリオ" panose="020B0604030504040204" pitchFamily="50" charset="-128"/>
                <a:ea typeface="メイリオ" panose="020B0604030504040204" pitchFamily="50" charset="-128"/>
              </a:rPr>
              <a:t> retrieval is the least expensive retrieval option and allows for large amounts of data </a:t>
            </a:r>
            <a:r>
              <a:rPr lang="en-US" altLang="ja-JP" sz="1400" kern="0" dirty="0">
                <a:solidFill>
                  <a:schemeClr val="bg2"/>
                </a:solidFill>
                <a:latin typeface="メイリオ" panose="020B0604030504040204" pitchFamily="50" charset="-128"/>
                <a:ea typeface="メイリオ" panose="020B0604030504040204" pitchFamily="50" charset="-128"/>
              </a:rPr>
              <a:t>(</a:t>
            </a:r>
            <a:r>
              <a:rPr lang="ja-JP" altLang="en-US" sz="1400" kern="0" dirty="0">
                <a:solidFill>
                  <a:schemeClr val="bg2"/>
                </a:solidFill>
                <a:latin typeface="メイリオ" panose="020B0604030504040204" pitchFamily="50" charset="-128"/>
                <a:ea typeface="メイリオ" panose="020B0604030504040204" pitchFamily="50" charset="-128"/>
              </a:rPr>
              <a:t>including petabytes of data</a:t>
            </a:r>
            <a:r>
              <a:rPr lang="en-US" altLang="ja-JP" sz="1400" kern="0" dirty="0">
                <a:solidFill>
                  <a:schemeClr val="bg2"/>
                </a:solidFill>
                <a:latin typeface="メイリオ" panose="020B0604030504040204" pitchFamily="50" charset="-128"/>
                <a:ea typeface="メイリオ" panose="020B0604030504040204" pitchFamily="50" charset="-128"/>
              </a:rPr>
              <a:t>) to </a:t>
            </a:r>
            <a:r>
              <a:rPr lang="ja-JP" altLang="en-US" sz="1400" kern="0" dirty="0">
                <a:solidFill>
                  <a:schemeClr val="bg2"/>
                </a:solidFill>
                <a:latin typeface="メイリオ" panose="020B0604030504040204" pitchFamily="50" charset="-128"/>
                <a:ea typeface="メイリオ" panose="020B0604030504040204" pitchFamily="50" charset="-128"/>
              </a:rPr>
              <a:t>be retrieved in a day or less at low cost. Typically, mass retrieval takes </a:t>
            </a:r>
            <a:r>
              <a:rPr lang="en-US" altLang="ja-JP" sz="1400" kern="0" dirty="0">
                <a:solidFill>
                  <a:schemeClr val="bg2"/>
                </a:solidFill>
                <a:latin typeface="メイリオ" panose="020B0604030504040204" pitchFamily="50" charset="-128"/>
                <a:ea typeface="メイリオ" panose="020B0604030504040204" pitchFamily="50" charset="-128"/>
              </a:rPr>
              <a:t>5 to 12 </a:t>
            </a:r>
            <a:r>
              <a:rPr lang="ja-JP" altLang="en-US" sz="1400" kern="0" dirty="0">
                <a:solidFill>
                  <a:schemeClr val="bg2"/>
                </a:solidFill>
                <a:latin typeface="メイリオ" panose="020B0604030504040204" pitchFamily="50" charset="-128"/>
                <a:ea typeface="メイリオ" panose="020B0604030504040204" pitchFamily="50" charset="-128"/>
              </a:rPr>
              <a:t>hours</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20" name="コンテンツ プレースホルダー 2">
            <a:extLst>
              <a:ext uri="{FF2B5EF4-FFF2-40B4-BE49-F238E27FC236}">
                <a16:creationId xmlns:a16="http://schemas.microsoft.com/office/drawing/2014/main" id="{57EFB618-6634-4FE7-9483-83BA17B02CA5}"/>
              </a:ext>
            </a:extLst>
          </p:cNvPr>
          <p:cNvSpPr txBox="1">
            <a:spLocks/>
          </p:cNvSpPr>
          <p:nvPr/>
        </p:nvSpPr>
        <p:spPr bwMode="auto">
          <a:xfrm>
            <a:off x="597164" y="4988757"/>
            <a:ext cx="2160240" cy="8885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Bulk Retrieval</a:t>
            </a:r>
          </a:p>
        </p:txBody>
      </p:sp>
      <p:sp>
        <p:nvSpPr>
          <p:cNvPr id="24" name="テキスト ボックス 23">
            <a:extLst>
              <a:ext uri="{FF2B5EF4-FFF2-40B4-BE49-F238E27FC236}">
                <a16:creationId xmlns:a16="http://schemas.microsoft.com/office/drawing/2014/main" id="{8BF53A39-9C79-4B8A-99A5-114B8CC1081B}"/>
              </a:ext>
            </a:extLst>
          </p:cNvPr>
          <p:cNvSpPr txBox="1"/>
          <p:nvPr/>
        </p:nvSpPr>
        <p:spPr>
          <a:xfrm>
            <a:off x="4551536" y="1727137"/>
            <a:ext cx="595035" cy="338554"/>
          </a:xfrm>
          <a:prstGeom prst="rect">
            <a:avLst/>
          </a:prstGeom>
          <a:noFill/>
        </p:spPr>
        <p:txBody>
          <a:bodyPr wrap="none" rtlCol="0">
            <a:spAutoFit/>
          </a:bodyPr>
          <a:lstStyle/>
          <a:p>
            <a:pPr algn="ctr"/>
            <a:r>
              <a:rPr lang="ja-JP" altLang="en-US" dirty="0">
                <a:latin typeface="メイリオ" panose="020B0604030504040204" pitchFamily="50" charset="-128"/>
                <a:ea typeface="メイリオ" panose="020B0604030504040204" pitchFamily="50" charset="-128"/>
              </a:rPr>
              <a:t>Features</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A394AF06-C8D2-4C44-88F9-673539DB69A8}"/>
              </a:ext>
            </a:extLst>
          </p:cNvPr>
          <p:cNvSpPr txBox="1"/>
          <p:nvPr/>
        </p:nvSpPr>
        <p:spPr>
          <a:xfrm>
            <a:off x="1270723" y="1727137"/>
            <a:ext cx="800219" cy="338554"/>
          </a:xfrm>
          <a:prstGeom prst="rect">
            <a:avLst/>
          </a:prstGeom>
          <a:noFill/>
        </p:spPr>
        <p:txBody>
          <a:bodyPr wrap="none" rtlCol="0">
            <a:spAutoFit/>
          </a:bodyPr>
          <a:lstStyle/>
          <a:p>
            <a:pPr algn="ctr"/>
            <a:r>
              <a:rPr lang="ja-JP" altLang="en-US" dirty="0">
                <a:latin typeface="メイリオ" panose="020B0604030504040204" pitchFamily="50" charset="-128"/>
                <a:ea typeface="メイリオ" panose="020B0604030504040204" pitchFamily="50" charset="-128"/>
              </a:rPr>
              <a:t>Type</a:t>
            </a:r>
            <a:endParaRPr kumimoji="1" lang="ja-JP" altLang="en-US" dirty="0">
              <a:latin typeface="メイリオ" panose="020B0604030504040204" pitchFamily="50" charset="-128"/>
              <a:ea typeface="メイリオ" panose="020B0604030504040204" pitchFamily="50" charset="-128"/>
            </a:endParaRPr>
          </a:p>
        </p:txBody>
      </p:sp>
      <p:cxnSp>
        <p:nvCxnSpPr>
          <p:cNvPr id="3" name="直線コネクタ 2">
            <a:extLst>
              <a:ext uri="{FF2B5EF4-FFF2-40B4-BE49-F238E27FC236}">
                <a16:creationId xmlns:a16="http://schemas.microsoft.com/office/drawing/2014/main" id="{975D5824-38C2-462A-8C11-D5C8A35B6458}"/>
              </a:ext>
            </a:extLst>
          </p:cNvPr>
          <p:cNvCxnSpPr/>
          <p:nvPr/>
        </p:nvCxnSpPr>
        <p:spPr bwMode="auto">
          <a:xfrm>
            <a:off x="597164" y="2057558"/>
            <a:ext cx="2139366" cy="0"/>
          </a:xfrm>
          <a:prstGeom prst="line">
            <a:avLst/>
          </a:prstGeom>
          <a:noFill/>
          <a:ln w="25400" cap="flat" cmpd="sng" algn="ctr">
            <a:solidFill>
              <a:srgbClr val="F0861E"/>
            </a:solidFill>
            <a:prstDash val="solid"/>
            <a:round/>
            <a:headEnd type="none" w="med" len="med"/>
            <a:tailEnd type="none" w="med" len="med"/>
          </a:ln>
          <a:effectLst/>
        </p:spPr>
      </p:cxnSp>
      <p:cxnSp>
        <p:nvCxnSpPr>
          <p:cNvPr id="26" name="直線コネクタ 25">
            <a:extLst>
              <a:ext uri="{FF2B5EF4-FFF2-40B4-BE49-F238E27FC236}">
                <a16:creationId xmlns:a16="http://schemas.microsoft.com/office/drawing/2014/main" id="{6AE3D14A-69AC-44A4-883C-619359826A20}"/>
              </a:ext>
            </a:extLst>
          </p:cNvPr>
          <p:cNvCxnSpPr>
            <a:cxnSpLocks/>
          </p:cNvCxnSpPr>
          <p:nvPr/>
        </p:nvCxnSpPr>
        <p:spPr bwMode="auto">
          <a:xfrm>
            <a:off x="2864768" y="2057558"/>
            <a:ext cx="6243810" cy="11993"/>
          </a:xfrm>
          <a:prstGeom prst="line">
            <a:avLst/>
          </a:prstGeom>
          <a:noFill/>
          <a:ln w="25400" cap="flat" cmpd="sng" algn="ctr">
            <a:solidFill>
              <a:srgbClr val="F0861E"/>
            </a:solidFill>
            <a:prstDash val="solid"/>
            <a:round/>
            <a:headEnd type="none" w="med" len="med"/>
            <a:tailEnd type="none" w="med" len="med"/>
          </a:ln>
          <a:effectLst/>
        </p:spPr>
      </p:cxnSp>
      <p:sp>
        <p:nvSpPr>
          <p:cNvPr id="30" name="コンテンツ プレースホルダー 2">
            <a:extLst>
              <a:ext uri="{FF2B5EF4-FFF2-40B4-BE49-F238E27FC236}">
                <a16:creationId xmlns:a16="http://schemas.microsoft.com/office/drawing/2014/main" id="{D59C5318-9540-46D6-8822-A912DACB7AD5}"/>
              </a:ext>
            </a:extLst>
          </p:cNvPr>
          <p:cNvSpPr txBox="1">
            <a:spLocks/>
          </p:cNvSpPr>
          <p:nvPr/>
        </p:nvSpPr>
        <p:spPr>
          <a:xfrm>
            <a:off x="2829412" y="4033995"/>
            <a:ext cx="6300052" cy="888515"/>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Standard retrieval defaults to accessing all archives within a few hours. Typically, standard retrieval takes </a:t>
            </a:r>
            <a:r>
              <a:rPr lang="en-US" altLang="ja-JP" sz="1400" dirty="0">
                <a:latin typeface="メイリオ" panose="020B0604030504040204" pitchFamily="50" charset="-128"/>
                <a:ea typeface="メイリオ" panose="020B0604030504040204" pitchFamily="50" charset="-128"/>
              </a:rPr>
              <a:t>3 to 5 </a:t>
            </a:r>
            <a:r>
              <a:rPr lang="ja-JP" altLang="en-US" sz="1400" dirty="0">
                <a:latin typeface="メイリオ" panose="020B0604030504040204" pitchFamily="50" charset="-128"/>
                <a:ea typeface="メイリオ" panose="020B0604030504040204" pitchFamily="50" charset="-128"/>
              </a:rPr>
              <a:t>hours</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31" name="コンテンツ プレースホルダー 2">
            <a:extLst>
              <a:ext uri="{FF2B5EF4-FFF2-40B4-BE49-F238E27FC236}">
                <a16:creationId xmlns:a16="http://schemas.microsoft.com/office/drawing/2014/main" id="{BC87A969-9C69-4CBF-A06C-6112CAFD9252}"/>
              </a:ext>
            </a:extLst>
          </p:cNvPr>
          <p:cNvSpPr txBox="1">
            <a:spLocks/>
          </p:cNvSpPr>
          <p:nvPr/>
        </p:nvSpPr>
        <p:spPr bwMode="auto">
          <a:xfrm>
            <a:off x="597164" y="4033995"/>
            <a:ext cx="2160240" cy="888515"/>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Standard </a:t>
            </a:r>
            <a:r>
              <a:rPr lang="en-US" altLang="ja-JP" b="1" kern="0" dirty="0">
                <a:solidFill>
                  <a:schemeClr val="bg1"/>
                </a:solidFill>
                <a:latin typeface="メイリオ" panose="020B0604030504040204" pitchFamily="50" charset="-128"/>
                <a:ea typeface="メイリオ" panose="020B0604030504040204" pitchFamily="50" charset="-128"/>
              </a:rPr>
              <a:t>Retrieval</a:t>
            </a:r>
          </a:p>
        </p:txBody>
      </p:sp>
    </p:spTree>
    <p:extLst>
      <p:ext uri="{BB962C8B-B14F-4D97-AF65-F5344CB8AC3E}">
        <p14:creationId xmlns:p14="http://schemas.microsoft.com/office/powerpoint/2010/main" val="3105224385"/>
      </p:ext>
    </p:extLst>
  </p:cSld>
  <p:clrMapOvr>
    <a:masterClrMapping/>
  </p:clrMapOvr>
  <mc:AlternateContent xmlns:mc="http://schemas.openxmlformats.org/markup-compatibility/2006" xmlns:p14="http://schemas.microsoft.com/office/powerpoint/2010/main">
    <mc:Choice Requires="p14">
      <p:transition spd="slow" p14:dur="2000" advTm="118129"/>
    </mc:Choice>
    <mc:Fallback xmlns="">
      <p:transition spd="slow" advTm="118129"/>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EAB1189-80DB-4A54-96D6-CDD163A09B48}"/>
              </a:ext>
            </a:extLst>
          </p:cNvPr>
          <p:cNvSpPr>
            <a:spLocks noGrp="1"/>
          </p:cNvSpPr>
          <p:nvPr>
            <p:ph type="body" sz="quarter" idx="10"/>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FB5C60E9-27FC-4D55-B5FE-D5F4D005AC85}"/>
              </a:ext>
            </a:extLst>
          </p:cNvPr>
          <p:cNvSpPr>
            <a:spLocks noGrp="1"/>
          </p:cNvSpPr>
          <p:nvPr>
            <p:ph type="body" sz="quarter" idx="11"/>
          </p:nvPr>
        </p:nvSpPr>
        <p:spPr/>
        <p:txBody>
          <a:bodyPr/>
          <a:lstStyle/>
          <a:p>
            <a:endParaRPr kumimoji="1" lang="ja-JP" altLang="en-US"/>
          </a:p>
        </p:txBody>
      </p:sp>
      <p:sp>
        <p:nvSpPr>
          <p:cNvPr id="4" name="タイトル 3">
            <a:extLst>
              <a:ext uri="{FF2B5EF4-FFF2-40B4-BE49-F238E27FC236}">
                <a16:creationId xmlns:a16="http://schemas.microsoft.com/office/drawing/2014/main" id="{70E1A0D2-30D8-4AA4-B78D-BA3F5A9D1DAD}"/>
              </a:ext>
            </a:extLst>
          </p:cNvPr>
          <p:cNvSpPr>
            <a:spLocks noGrp="1"/>
          </p:cNvSpPr>
          <p:nvPr>
            <p:ph type="title"/>
          </p:nvPr>
        </p:nvSpPr>
        <p:spPr/>
        <p:txBody>
          <a:bodyPr/>
          <a:lstStyle/>
          <a:p>
            <a:r>
              <a:rPr kumimoji="1" lang="en-US" altLang="ja-JP" dirty="0"/>
              <a:t>First of previous</a:t>
            </a:r>
            <a:endParaRPr kumimoji="1" lang="ja-JP" altLang="en-US" dirty="0"/>
          </a:p>
        </p:txBody>
      </p:sp>
    </p:spTree>
    <p:extLst>
      <p:ext uri="{BB962C8B-B14F-4D97-AF65-F5344CB8AC3E}">
        <p14:creationId xmlns:p14="http://schemas.microsoft.com/office/powerpoint/2010/main" val="163243655"/>
      </p:ext>
    </p:extLst>
  </p:cSld>
  <p:clrMapOvr>
    <a:masterClrMapping/>
  </p:clrMapOvr>
  <mc:AlternateContent xmlns:mc="http://schemas.openxmlformats.org/markup-compatibility/2006" xmlns:p14="http://schemas.microsoft.com/office/powerpoint/2010/main">
    <mc:Choice Requires="p14">
      <p:transition spd="slow" p14:dur="2000" advTm="7878"/>
    </mc:Choice>
    <mc:Fallback xmlns="">
      <p:transition spd="slow" advTm="7878"/>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V</a:t>
            </a:r>
            <a:r>
              <a:rPr kumimoji="0" lang="ja-JP" altLang="en-US" sz="3000" dirty="0">
                <a:solidFill>
                  <a:srgbClr val="000000"/>
                </a:solidFill>
                <a:latin typeface="メイリオ" pitchFamily="50" charset="-128"/>
                <a:ea typeface="メイリオ" pitchFamily="50" charset="-128"/>
                <a:cs typeface="メイリオ" pitchFamily="50" charset="-128"/>
              </a:rPr>
              <a:t>ault locks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60153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healthcare startup is building a medical information sharing application in a new service, storing patient health records on </a:t>
            </a:r>
            <a:r>
              <a:rPr lang="en-US" altLang="ja-JP" dirty="0">
                <a:latin typeface="メイリオ" panose="020B0604030504040204" pitchFamily="50" charset="-128"/>
                <a:ea typeface="メイリオ" panose="020B0604030504040204" pitchFamily="50" charset="-128"/>
              </a:rPr>
              <a:t>Amazon S3. </a:t>
            </a:r>
            <a:r>
              <a:rPr lang="ja-JP" altLang="en-US" dirty="0">
                <a:latin typeface="メイリオ" panose="020B0604030504040204" pitchFamily="50" charset="-128"/>
                <a:ea typeface="メイリオ" panose="020B0604030504040204" pitchFamily="50" charset="-128"/>
              </a:rPr>
              <a:t>As a solution architect, you need to implement an archiving solution based on </a:t>
            </a:r>
            <a:r>
              <a:rPr lang="en-US" altLang="ja-JP" dirty="0">
                <a:latin typeface="メイリオ" panose="020B0604030504040204" pitchFamily="50" charset="-128"/>
                <a:ea typeface="メイリオ" panose="020B0604030504040204" pitchFamily="50" charset="-128"/>
              </a:rPr>
              <a:t>Amazon S3 Glacier </a:t>
            </a:r>
            <a:r>
              <a:rPr lang="ja-JP" altLang="en-US" dirty="0">
                <a:latin typeface="メイリオ" panose="020B0604030504040204" pitchFamily="50" charset="-128"/>
                <a:ea typeface="メイリオ" panose="020B0604030504040204" pitchFamily="50" charset="-128"/>
              </a:rPr>
              <a:t>and enforce data access regulations and compliance management.</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As a solution architect, which solution should you choose?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the </a:t>
            </a:r>
            <a:r>
              <a:rPr lang="en-US" altLang="ja-JP" dirty="0">
                <a:latin typeface="メイリオ" panose="020B0604030504040204" pitchFamily="50" charset="-128"/>
                <a:ea typeface="メイリオ" panose="020B0604030504040204" pitchFamily="50" charset="-128"/>
              </a:rPr>
              <a:t>S3 Glacier </a:t>
            </a:r>
            <a:r>
              <a:rPr lang="ja-JP" altLang="en-US" dirty="0">
                <a:latin typeface="メイリオ" panose="020B0604030504040204" pitchFamily="50" charset="-128"/>
                <a:ea typeface="メイリオ" panose="020B0604030504040204" pitchFamily="50" charset="-128"/>
              </a:rPr>
              <a:t>vault to store sensitive archival data and then use the vault lock policy.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S3 Glacier </a:t>
            </a:r>
            <a:r>
              <a:rPr lang="ja-JP" altLang="en-US" dirty="0">
                <a:latin typeface="メイリオ" panose="020B0604030504040204" pitchFamily="50" charset="-128"/>
                <a:ea typeface="メイリオ" panose="020B0604030504040204" pitchFamily="50" charset="-128"/>
              </a:rPr>
              <a:t>Archive to store sensitive archive data and then use the archive policy.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the </a:t>
            </a:r>
            <a:r>
              <a:rPr lang="en-US" altLang="ja-JP" dirty="0">
                <a:latin typeface="メイリオ" panose="020B0604030504040204" pitchFamily="50" charset="-128"/>
                <a:ea typeface="メイリオ" panose="020B0604030504040204" pitchFamily="50" charset="-128"/>
              </a:rPr>
              <a:t>S3 Glacier </a:t>
            </a:r>
            <a:r>
              <a:rPr lang="ja-JP" altLang="en-US" dirty="0">
                <a:latin typeface="メイリオ" panose="020B0604030504040204" pitchFamily="50" charset="-128"/>
                <a:ea typeface="メイリオ" panose="020B0604030504040204" pitchFamily="50" charset="-128"/>
              </a:rPr>
              <a:t>Vault to store sensitive archival data and then use the Lifecycle Policy.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a:t>
            </a:r>
            <a:r>
              <a:rPr lang="en-US" altLang="ja-JP" dirty="0">
                <a:latin typeface="メイリオ" panose="020B0604030504040204" pitchFamily="50" charset="-128"/>
                <a:ea typeface="メイリオ" panose="020B0604030504040204" pitchFamily="50" charset="-128"/>
              </a:rPr>
              <a:t>S3 Glacier </a:t>
            </a:r>
            <a:r>
              <a:rPr lang="ja-JP" altLang="en-US" dirty="0">
                <a:latin typeface="メイリオ" panose="020B0604030504040204" pitchFamily="50" charset="-128"/>
                <a:ea typeface="メイリオ" panose="020B0604030504040204" pitchFamily="50" charset="-128"/>
              </a:rPr>
              <a:t>Archive to store sensitive archive data and then use resource policies.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97877619"/>
      </p:ext>
    </p:extLst>
  </p:cSld>
  <p:clrMapOvr>
    <a:masterClrMapping/>
  </p:clrMapOvr>
  <mc:AlternateContent xmlns:mc="http://schemas.openxmlformats.org/markup-compatibility/2006" xmlns:p14="http://schemas.microsoft.com/office/powerpoint/2010/main">
    <mc:Choice Requires="p14">
      <p:transition spd="slow" p14:dur="2000" advTm="12865"/>
    </mc:Choice>
    <mc:Fallback xmlns="">
      <p:transition spd="slow" advTm="12865"/>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Access Management</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Glacier </a:t>
            </a:r>
            <a:r>
              <a:rPr lang="ja-JP" altLang="en-US" sz="2400" dirty="0">
                <a:solidFill>
                  <a:srgbClr val="002060"/>
                </a:solidFill>
                <a:latin typeface="メイリオ" panose="020B0604030504040204" pitchFamily="50" charset="-128"/>
                <a:ea typeface="メイリオ" panose="020B0604030504040204" pitchFamily="50" charset="-128"/>
              </a:rPr>
              <a:t>access management uses different methods depending on use</a:t>
            </a:r>
            <a:r>
              <a:rPr lang="en-US" altLang="ja-JP" sz="2400" dirty="0">
                <a:solidFill>
                  <a:srgbClr val="002060"/>
                </a:solidFill>
                <a:latin typeface="メイリオ" panose="020B0604030504040204" pitchFamily="50" charset="-128"/>
                <a:ea typeface="メイリオ" panose="020B0604030504040204" pitchFamily="50" charset="-128"/>
              </a:rPr>
              <a:t>case</a:t>
            </a:r>
          </a:p>
        </p:txBody>
      </p:sp>
      <p:sp>
        <p:nvSpPr>
          <p:cNvPr id="5" name="コンテンツ プレースホルダー 2">
            <a:extLst>
              <a:ext uri="{FF2B5EF4-FFF2-40B4-BE49-F238E27FC236}">
                <a16:creationId xmlns:a16="http://schemas.microsoft.com/office/drawing/2014/main" id="{A3D5E8A5-A05A-4CFA-A6FE-7656FA270694}"/>
              </a:ext>
            </a:extLst>
          </p:cNvPr>
          <p:cNvSpPr txBox="1">
            <a:spLocks/>
          </p:cNvSpPr>
          <p:nvPr/>
        </p:nvSpPr>
        <p:spPr>
          <a:xfrm>
            <a:off x="3296816" y="1823316"/>
            <a:ext cx="5400600" cy="842977"/>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kern="0" dirty="0">
                <a:solidFill>
                  <a:schemeClr val="accent4"/>
                </a:solidFill>
                <a:latin typeface="メイリオ" panose="020B0604030504040204" pitchFamily="50" charset="-128"/>
                <a:ea typeface="メイリオ" panose="020B0604030504040204" pitchFamily="50" charset="-128"/>
              </a:rPr>
              <a:t>Set access rights to </a:t>
            </a:r>
            <a:r>
              <a:rPr lang="en-US" altLang="ja-JP" sz="1400" kern="0" dirty="0">
                <a:solidFill>
                  <a:schemeClr val="accent4"/>
                </a:solidFill>
                <a:latin typeface="メイリオ" panose="020B0604030504040204" pitchFamily="50" charset="-128"/>
                <a:ea typeface="メイリオ" panose="020B0604030504040204" pitchFamily="50" charset="-128"/>
              </a:rPr>
              <a:t>S3 </a:t>
            </a:r>
            <a:r>
              <a:rPr lang="ja-JP" altLang="en-US" sz="1400" kern="0" dirty="0">
                <a:solidFill>
                  <a:schemeClr val="accent4"/>
                </a:solidFill>
                <a:latin typeface="メイリオ" panose="020B0604030504040204" pitchFamily="50" charset="-128"/>
                <a:ea typeface="メイリオ" panose="020B0604030504040204" pitchFamily="50" charset="-128"/>
              </a:rPr>
              <a:t>services for </a:t>
            </a:r>
            <a:r>
              <a:rPr lang="en-US" altLang="ja-JP" sz="1400" kern="0" dirty="0">
                <a:solidFill>
                  <a:schemeClr val="accent4"/>
                </a:solidFill>
                <a:latin typeface="メイリオ" panose="020B0604030504040204" pitchFamily="50" charset="-128"/>
                <a:ea typeface="メイリオ" panose="020B0604030504040204" pitchFamily="50" charset="-128"/>
              </a:rPr>
              <a:t>IAM </a:t>
            </a:r>
            <a:r>
              <a:rPr lang="ja-JP" altLang="en-US" sz="1400" kern="0" dirty="0">
                <a:solidFill>
                  <a:schemeClr val="accent4"/>
                </a:solidFill>
                <a:latin typeface="メイリオ" panose="020B0604030504040204" pitchFamily="50" charset="-128"/>
                <a:ea typeface="メイリオ" panose="020B0604030504040204" pitchFamily="50" charset="-128"/>
              </a:rPr>
              <a:t>users and resources</a:t>
            </a:r>
            <a:endParaRPr lang="en-US" altLang="ja-JP" sz="1400" kern="0" dirty="0">
              <a:solidFill>
                <a:schemeClr val="accent4"/>
              </a:solidFill>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kern="0" dirty="0">
                <a:solidFill>
                  <a:schemeClr val="accent4"/>
                </a:solidFill>
                <a:latin typeface="メイリオ" panose="020B0604030504040204" pitchFamily="50" charset="-128"/>
                <a:ea typeface="メイリオ" panose="020B0604030504040204" pitchFamily="50" charset="-128"/>
              </a:rPr>
              <a:t>Centrally manage access rights to resources</a:t>
            </a:r>
            <a:endParaRPr lang="en-US" altLang="ja-JP" sz="1400" kern="0" dirty="0">
              <a:solidFill>
                <a:schemeClr val="accent4"/>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7890A78B-706A-4490-BD17-F7CAFAB5C33E}"/>
              </a:ext>
            </a:extLst>
          </p:cNvPr>
          <p:cNvSpPr txBox="1">
            <a:spLocks/>
          </p:cNvSpPr>
          <p:nvPr/>
        </p:nvSpPr>
        <p:spPr bwMode="auto">
          <a:xfrm>
            <a:off x="1064568" y="1823316"/>
            <a:ext cx="2160240" cy="84297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400" b="1" kern="0" dirty="0">
                <a:solidFill>
                  <a:schemeClr val="bg1"/>
                </a:solidFill>
                <a:latin typeface="メイリオ" panose="020B0604030504040204" pitchFamily="50" charset="-128"/>
                <a:ea typeface="メイリオ" panose="020B0604030504040204" pitchFamily="50" charset="-128"/>
              </a:rPr>
              <a:t>IAM </a:t>
            </a:r>
            <a:r>
              <a:rPr lang="ja-JP" altLang="en-US" sz="1400" b="1" kern="0" dirty="0">
                <a:solidFill>
                  <a:schemeClr val="bg1"/>
                </a:solidFill>
                <a:latin typeface="メイリオ" panose="020B0604030504040204" pitchFamily="50" charset="-128"/>
                <a:ea typeface="メイリオ" panose="020B0604030504040204" pitchFamily="50" charset="-128"/>
              </a:rPr>
              <a:t>Policy</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AF88166F-AE2D-4CE3-A9A4-E9974D4DF4BB}"/>
              </a:ext>
            </a:extLst>
          </p:cNvPr>
          <p:cNvSpPr txBox="1">
            <a:spLocks/>
          </p:cNvSpPr>
          <p:nvPr/>
        </p:nvSpPr>
        <p:spPr>
          <a:xfrm>
            <a:off x="3296816" y="2707959"/>
            <a:ext cx="5400600" cy="847863"/>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Define access policies directly in the vault and grant access to the vault to users within the organization and even to users outside the organization</a:t>
            </a:r>
            <a:endParaRPr lang="en-US" altLang="ja-JP" sz="1400" kern="0" dirty="0">
              <a:solidFill>
                <a:schemeClr val="accent4"/>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10EFAFCF-A303-4729-94B7-747B441FD4B1}"/>
              </a:ext>
            </a:extLst>
          </p:cNvPr>
          <p:cNvSpPr txBox="1">
            <a:spLocks/>
          </p:cNvSpPr>
          <p:nvPr/>
        </p:nvSpPr>
        <p:spPr bwMode="auto">
          <a:xfrm>
            <a:off x="1064568" y="2707959"/>
            <a:ext cx="2160240" cy="8478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Vault Policy</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D3B87D8E-4583-46BF-8425-F5C1EF8CE810}"/>
              </a:ext>
            </a:extLst>
          </p:cNvPr>
          <p:cNvSpPr txBox="1">
            <a:spLocks/>
          </p:cNvSpPr>
          <p:nvPr/>
        </p:nvSpPr>
        <p:spPr>
          <a:xfrm>
            <a:off x="3296816" y="3611597"/>
            <a:ext cx="5400600" cy="1174452"/>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Define restrictions on data retrieval</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Limit the extraction to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Free Usage Limit</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Or, if you want to extract more than your free usage limit, you can specify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Maximum Extraction Rate</a:t>
            </a:r>
            <a:r>
              <a:rPr lang="en-US" altLang="ja-JP" sz="1400" dirty="0">
                <a:latin typeface="メイリオ" panose="020B0604030504040204" pitchFamily="50" charset="-128"/>
                <a:ea typeface="メイリオ" panose="020B0604030504040204" pitchFamily="50" charset="-128"/>
              </a:rPr>
              <a:t>' to </a:t>
            </a:r>
            <a:r>
              <a:rPr lang="ja-JP" altLang="en-US" sz="1400" dirty="0">
                <a:latin typeface="メイリオ" panose="020B0604030504040204" pitchFamily="50" charset="-128"/>
                <a:ea typeface="メイリオ" panose="020B0604030504040204" pitchFamily="50" charset="-128"/>
              </a:rPr>
              <a:t>limit the extraction speed and set the maximum extraction cost</a:t>
            </a:r>
            <a:endParaRPr lang="en-US" altLang="ja-JP" sz="1400"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DE61DD02-5FB7-418F-89E5-C6C757430507}"/>
              </a:ext>
            </a:extLst>
          </p:cNvPr>
          <p:cNvSpPr txBox="1">
            <a:spLocks/>
          </p:cNvSpPr>
          <p:nvPr/>
        </p:nvSpPr>
        <p:spPr bwMode="auto">
          <a:xfrm>
            <a:off x="1064568" y="3611597"/>
            <a:ext cx="2160240" cy="117445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dirty="0">
                <a:solidFill>
                  <a:schemeClr val="bg1"/>
                </a:solidFill>
                <a:latin typeface="メイリオ" panose="020B0604030504040204" pitchFamily="50" charset="-128"/>
                <a:ea typeface="メイリオ" panose="020B0604030504040204" pitchFamily="50" charset="-128"/>
              </a:rPr>
              <a:t>Data Retrieval</a:t>
            </a:r>
            <a:r>
              <a:rPr lang="en-US" altLang="ja-JP" sz="1400" b="1" dirty="0">
                <a:solidFill>
                  <a:schemeClr val="bg1"/>
                </a:solidFill>
                <a:latin typeface="メイリオ" panose="020B0604030504040204" pitchFamily="50" charset="-128"/>
                <a:ea typeface="メイリオ" panose="020B0604030504040204" pitchFamily="50" charset="-128"/>
              </a:rPr>
              <a:t> </a:t>
            </a:r>
            <a:r>
              <a:rPr lang="ja-JP" altLang="en-US" sz="1400" b="1" dirty="0">
                <a:solidFill>
                  <a:schemeClr val="bg1"/>
                </a:solidFill>
                <a:latin typeface="メイリオ" panose="020B0604030504040204" pitchFamily="50" charset="-128"/>
                <a:ea typeface="メイリオ" panose="020B0604030504040204" pitchFamily="50" charset="-128"/>
              </a:rPr>
              <a:t>Polic</a:t>
            </a:r>
            <a:r>
              <a:rPr lang="en-US" altLang="ja-JP" sz="1400" b="1" dirty="0">
                <a:solidFill>
                  <a:schemeClr val="bg1"/>
                </a:solidFill>
                <a:latin typeface="メイリオ" panose="020B0604030504040204" pitchFamily="50" charset="-128"/>
                <a:ea typeface="メイリオ" panose="020B0604030504040204" pitchFamily="50" charset="-128"/>
              </a:rPr>
              <a:t>y</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52B2E40B-DAF2-468D-A88A-25F666B948D4}"/>
              </a:ext>
            </a:extLst>
          </p:cNvPr>
          <p:cNvSpPr txBox="1"/>
          <p:nvPr/>
        </p:nvSpPr>
        <p:spPr>
          <a:xfrm>
            <a:off x="5653757" y="1411815"/>
            <a:ext cx="1099443" cy="338554"/>
          </a:xfrm>
          <a:prstGeom prst="rect">
            <a:avLst/>
          </a:prstGeom>
          <a:noFill/>
        </p:spPr>
        <p:txBody>
          <a:bodyPr wrap="square" rtlCol="0">
            <a:spAutoFit/>
          </a:bodyPr>
          <a:lstStyle/>
          <a:p>
            <a:pPr algn="ctr"/>
            <a:r>
              <a:rPr lang="ja-JP" altLang="en-US" dirty="0">
                <a:latin typeface="メイリオ" panose="020B0604030504040204" pitchFamily="50" charset="-128"/>
                <a:ea typeface="メイリオ" panose="020B0604030504040204" pitchFamily="50" charset="-128"/>
              </a:rPr>
              <a:t>Features</a:t>
            </a:r>
            <a:endParaRPr kumimoji="1" lang="ja-JP" altLang="en-US"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FC484959-A663-4E33-B836-04BC4C63692B}"/>
              </a:ext>
            </a:extLst>
          </p:cNvPr>
          <p:cNvSpPr txBox="1"/>
          <p:nvPr/>
        </p:nvSpPr>
        <p:spPr>
          <a:xfrm>
            <a:off x="1635536" y="1411815"/>
            <a:ext cx="1005403" cy="338554"/>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Management Methods</a:t>
            </a:r>
          </a:p>
        </p:txBody>
      </p:sp>
      <p:cxnSp>
        <p:nvCxnSpPr>
          <p:cNvPr id="14" name="直線コネクタ 13">
            <a:extLst>
              <a:ext uri="{FF2B5EF4-FFF2-40B4-BE49-F238E27FC236}">
                <a16:creationId xmlns:a16="http://schemas.microsoft.com/office/drawing/2014/main" id="{38C39B3D-D14C-4AE3-A4B5-2CED1CF0CF3A}"/>
              </a:ext>
            </a:extLst>
          </p:cNvPr>
          <p:cNvCxnSpPr/>
          <p:nvPr/>
        </p:nvCxnSpPr>
        <p:spPr bwMode="auto">
          <a:xfrm>
            <a:off x="1064568" y="1742236"/>
            <a:ext cx="2139366" cy="0"/>
          </a:xfrm>
          <a:prstGeom prst="line">
            <a:avLst/>
          </a:prstGeom>
          <a:noFill/>
          <a:ln w="25400" cap="flat" cmpd="sng" algn="ctr">
            <a:solidFill>
              <a:srgbClr val="F0861E"/>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E14DEE7A-61C3-47E3-9630-597633C657D3}"/>
              </a:ext>
            </a:extLst>
          </p:cNvPr>
          <p:cNvCxnSpPr>
            <a:cxnSpLocks/>
          </p:cNvCxnSpPr>
          <p:nvPr/>
        </p:nvCxnSpPr>
        <p:spPr bwMode="auto">
          <a:xfrm>
            <a:off x="3332172" y="1742236"/>
            <a:ext cx="5352387" cy="12314"/>
          </a:xfrm>
          <a:prstGeom prst="line">
            <a:avLst/>
          </a:prstGeom>
          <a:noFill/>
          <a:ln w="25400" cap="flat" cmpd="sng" algn="ctr">
            <a:solidFill>
              <a:srgbClr val="F0861E"/>
            </a:solidFill>
            <a:prstDash val="solid"/>
            <a:round/>
            <a:headEnd type="none" w="med" len="med"/>
            <a:tailEnd type="none" w="med" len="med"/>
          </a:ln>
          <a:effectLst/>
        </p:spPr>
      </p:cxnSp>
      <p:sp>
        <p:nvSpPr>
          <p:cNvPr id="17" name="コンテンツ プレースホルダー 2">
            <a:extLst>
              <a:ext uri="{FF2B5EF4-FFF2-40B4-BE49-F238E27FC236}">
                <a16:creationId xmlns:a16="http://schemas.microsoft.com/office/drawing/2014/main" id="{A8B1B246-A6EB-4C9F-8EA7-9EF8CB3535FC}"/>
              </a:ext>
            </a:extLst>
          </p:cNvPr>
          <p:cNvSpPr txBox="1">
            <a:spLocks/>
          </p:cNvSpPr>
          <p:nvPr/>
        </p:nvSpPr>
        <p:spPr>
          <a:xfrm>
            <a:off x="3296816" y="4851966"/>
            <a:ext cx="5400600" cy="847863"/>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By prohibiting changes by locks, compliance management can be strongly enforced</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8" name="コンテンツ プレースホルダー 2">
            <a:extLst>
              <a:ext uri="{FF2B5EF4-FFF2-40B4-BE49-F238E27FC236}">
                <a16:creationId xmlns:a16="http://schemas.microsoft.com/office/drawing/2014/main" id="{85FA51BC-6A31-444D-B1BF-971A796245AF}"/>
              </a:ext>
            </a:extLst>
          </p:cNvPr>
          <p:cNvSpPr txBox="1">
            <a:spLocks/>
          </p:cNvSpPr>
          <p:nvPr/>
        </p:nvSpPr>
        <p:spPr bwMode="auto">
          <a:xfrm>
            <a:off x="1064568" y="4851966"/>
            <a:ext cx="2160240" cy="8478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Vault Rock</a:t>
            </a:r>
            <a:r>
              <a:rPr lang="en-US" altLang="ja-JP" sz="1400" b="1" kern="0" dirty="0">
                <a:solidFill>
                  <a:schemeClr val="bg1"/>
                </a:solidFill>
                <a:latin typeface="メイリオ" panose="020B0604030504040204" pitchFamily="50" charset="-128"/>
                <a:ea typeface="メイリオ" panose="020B0604030504040204" pitchFamily="50" charset="-128"/>
              </a:rPr>
              <a:t> </a:t>
            </a:r>
            <a:r>
              <a:rPr lang="ja-JP" altLang="en-US" sz="1400" b="1" kern="0" dirty="0">
                <a:solidFill>
                  <a:schemeClr val="bg1"/>
                </a:solidFill>
                <a:latin typeface="メイリオ" panose="020B0604030504040204" pitchFamily="50" charset="-128"/>
                <a:ea typeface="メイリオ" panose="020B0604030504040204" pitchFamily="50" charset="-128"/>
              </a:rPr>
              <a:t>Polic</a:t>
            </a:r>
            <a:r>
              <a:rPr lang="en-US" altLang="ja-JP" sz="1400" b="1" kern="0" dirty="0">
                <a:solidFill>
                  <a:schemeClr val="bg1"/>
                </a:solidFill>
                <a:latin typeface="メイリオ" panose="020B0604030504040204" pitchFamily="50" charset="-128"/>
                <a:ea typeface="メイリオ" panose="020B0604030504040204" pitchFamily="50" charset="-128"/>
              </a:rPr>
              <a:t>y</a:t>
            </a:r>
          </a:p>
        </p:txBody>
      </p:sp>
      <p:sp>
        <p:nvSpPr>
          <p:cNvPr id="19" name="コンテンツ プレースホルダー 2">
            <a:extLst>
              <a:ext uri="{FF2B5EF4-FFF2-40B4-BE49-F238E27FC236}">
                <a16:creationId xmlns:a16="http://schemas.microsoft.com/office/drawing/2014/main" id="{F2CD5BB8-71EE-4F78-B2E2-97B6D8115DA0}"/>
              </a:ext>
            </a:extLst>
          </p:cNvPr>
          <p:cNvSpPr txBox="1">
            <a:spLocks/>
          </p:cNvSpPr>
          <p:nvPr/>
        </p:nvSpPr>
        <p:spPr>
          <a:xfrm>
            <a:off x="3296816" y="5749489"/>
            <a:ext cx="5400600" cy="847863"/>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For authentication protection, all requests need to be signed</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20" name="コンテンツ プレースホルダー 2">
            <a:extLst>
              <a:ext uri="{FF2B5EF4-FFF2-40B4-BE49-F238E27FC236}">
                <a16:creationId xmlns:a16="http://schemas.microsoft.com/office/drawing/2014/main" id="{C1CA96C3-A399-4479-B13C-24DCEFFBB384}"/>
              </a:ext>
            </a:extLst>
          </p:cNvPr>
          <p:cNvSpPr txBox="1">
            <a:spLocks/>
          </p:cNvSpPr>
          <p:nvPr/>
        </p:nvSpPr>
        <p:spPr bwMode="auto">
          <a:xfrm>
            <a:off x="1064568" y="5749489"/>
            <a:ext cx="2160240" cy="8478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kern="0" dirty="0">
                <a:solidFill>
                  <a:schemeClr val="bg1"/>
                </a:solidFill>
                <a:latin typeface="メイリオ" panose="020B0604030504040204" pitchFamily="50" charset="-128"/>
                <a:ea typeface="メイリオ" panose="020B0604030504040204" pitchFamily="50" charset="-128"/>
              </a:rPr>
              <a:t>Signature</a:t>
            </a:r>
            <a:endParaRPr lang="en-US" altLang="ja-JP" sz="14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81866563"/>
      </p:ext>
    </p:extLst>
  </p:cSld>
  <p:clrMapOvr>
    <a:masterClrMapping/>
  </p:clrMapOvr>
  <mc:AlternateContent xmlns:mc="http://schemas.openxmlformats.org/markup-compatibility/2006" xmlns:p14="http://schemas.microsoft.com/office/powerpoint/2010/main">
    <mc:Choice Requires="p14">
      <p:transition spd="slow" p14:dur="2000" advTm="63684"/>
    </mc:Choice>
    <mc:Fallback xmlns="">
      <p:transition spd="slow" advTm="63684"/>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Amazon Glacier cost</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Cheaper storage than </a:t>
            </a: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for medium and long term storage such as backup</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FAAE49C8-A9AF-45DC-A7DD-F130BD668158}"/>
              </a:ext>
            </a:extLst>
          </p:cNvPr>
          <p:cNvSpPr txBox="1">
            <a:spLocks/>
          </p:cNvSpPr>
          <p:nvPr/>
        </p:nvSpPr>
        <p:spPr>
          <a:xfrm>
            <a:off x="3512840" y="1557337"/>
            <a:ext cx="4896544" cy="905921"/>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solidFill>
                  <a:schemeClr val="bg2"/>
                </a:solidFill>
                <a:latin typeface="メイリオ" panose="020B0604030504040204" pitchFamily="50" charset="-128"/>
                <a:ea typeface="メイリオ" panose="020B0604030504040204" pitchFamily="50" charset="-128"/>
              </a:rPr>
              <a:t>0.005USD </a:t>
            </a:r>
            <a:r>
              <a:rPr lang="ja-JP" altLang="en-US" sz="1400" dirty="0">
                <a:solidFill>
                  <a:schemeClr val="bg2"/>
                </a:solidFill>
                <a:latin typeface="メイリオ" panose="020B0604030504040204" pitchFamily="50" charset="-128"/>
                <a:ea typeface="メイリオ" panose="020B0604030504040204" pitchFamily="50" charset="-128"/>
              </a:rPr>
              <a:t>(about </a:t>
            </a:r>
            <a:r>
              <a:rPr lang="en-US" altLang="ja-JP" sz="1400" dirty="0">
                <a:solidFill>
                  <a:schemeClr val="bg2"/>
                </a:solidFill>
                <a:latin typeface="メイリオ" panose="020B0604030504040204" pitchFamily="50" charset="-128"/>
                <a:ea typeface="メイリオ" panose="020B0604030504040204" pitchFamily="50" charset="-128"/>
              </a:rPr>
              <a:t>0.5 </a:t>
            </a:r>
            <a:r>
              <a:rPr lang="ja-JP" altLang="en-US" sz="1400" dirty="0">
                <a:solidFill>
                  <a:schemeClr val="bg2"/>
                </a:solidFill>
                <a:latin typeface="メイリオ" panose="020B0604030504040204" pitchFamily="50" charset="-128"/>
                <a:ea typeface="メイリオ" panose="020B0604030504040204" pitchFamily="50" charset="-128"/>
              </a:rPr>
              <a:t>yen) per GB/month</a:t>
            </a:r>
            <a:endParaRPr lang="en-US" altLang="ja-JP" sz="1400" dirty="0">
              <a:solidFill>
                <a:schemeClr val="bg2"/>
              </a:solidFill>
              <a:latin typeface="メイリオ" panose="020B0604030504040204" pitchFamily="50" charset="-128"/>
              <a:ea typeface="メイリオ" panose="020B0604030504040204" pitchFamily="50" charset="-128"/>
            </a:endParaRPr>
          </a:p>
          <a:p>
            <a:r>
              <a:rPr lang="ja-JP" altLang="en-US" sz="1400" dirty="0">
                <a:solidFill>
                  <a:schemeClr val="bg2"/>
                </a:solidFill>
                <a:latin typeface="メイリオ" panose="020B0604030504040204" pitchFamily="50" charset="-128"/>
                <a:ea typeface="メイリオ" panose="020B0604030504040204" pitchFamily="50" charset="-128"/>
              </a:rPr>
              <a:t>→ </a:t>
            </a:r>
            <a:r>
              <a:rPr lang="en-US" altLang="ja-JP" sz="1400" dirty="0">
                <a:solidFill>
                  <a:schemeClr val="bg2"/>
                </a:solidFill>
                <a:latin typeface="メイリオ" panose="020B0604030504040204" pitchFamily="50" charset="-128"/>
                <a:ea typeface="メイリオ" panose="020B0604030504040204" pitchFamily="50" charset="-128"/>
              </a:rPr>
              <a:t>S3 is </a:t>
            </a:r>
            <a:r>
              <a:rPr lang="en-US" altLang="ja-JP" sz="1400" dirty="0">
                <a:solidFill>
                  <a:schemeClr val="bg2"/>
                </a:solidFill>
              </a:rPr>
              <a:t>0.</a:t>
            </a:r>
            <a:r>
              <a:rPr lang="en-US" altLang="ja-JP" dirty="0">
                <a:solidFill>
                  <a:schemeClr val="bg2"/>
                </a:solidFill>
              </a:rPr>
              <a:t>025USD/0.0152USD/GB </a:t>
            </a:r>
            <a:r>
              <a:rPr lang="ja-JP" altLang="en-US" sz="1400" dirty="0">
                <a:solidFill>
                  <a:schemeClr val="bg2"/>
                </a:solidFill>
                <a:latin typeface="メイリオ" panose="020B0604030504040204" pitchFamily="50" charset="-128"/>
                <a:ea typeface="メイリオ" panose="020B0604030504040204" pitchFamily="50" charset="-128"/>
              </a:rPr>
              <a:t>in the </a:t>
            </a:r>
            <a:r>
              <a:rPr lang="en-US" altLang="ja-JP" sz="1400" dirty="0">
                <a:solidFill>
                  <a:schemeClr val="bg2"/>
                </a:solidFill>
                <a:latin typeface="メイリオ" panose="020B0604030504040204" pitchFamily="50" charset="-128"/>
                <a:ea typeface="メイリオ" panose="020B0604030504040204" pitchFamily="50" charset="-128"/>
              </a:rPr>
              <a:t>standard/One zone</a:t>
            </a:r>
          </a:p>
        </p:txBody>
      </p:sp>
      <p:sp>
        <p:nvSpPr>
          <p:cNvPr id="8" name="コンテンツ プレースホルダー 2">
            <a:extLst>
              <a:ext uri="{FF2B5EF4-FFF2-40B4-BE49-F238E27FC236}">
                <a16:creationId xmlns:a16="http://schemas.microsoft.com/office/drawing/2014/main" id="{50AA3D0E-A2E0-4E9F-9A4B-88661C8FC901}"/>
              </a:ext>
            </a:extLst>
          </p:cNvPr>
          <p:cNvSpPr txBox="1">
            <a:spLocks/>
          </p:cNvSpPr>
          <p:nvPr/>
        </p:nvSpPr>
        <p:spPr bwMode="auto">
          <a:xfrm>
            <a:off x="1280592" y="1557337"/>
            <a:ext cx="2160240" cy="905921"/>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Capacity </a:t>
            </a:r>
            <a:r>
              <a:rPr lang="ja-JP" altLang="en-US" b="1" dirty="0">
                <a:solidFill>
                  <a:schemeClr val="bg1"/>
                </a:solidFill>
                <a:latin typeface="メイリオ" panose="020B0604030504040204" pitchFamily="50" charset="-128"/>
                <a:ea typeface="メイリオ" panose="020B0604030504040204" pitchFamily="50" charset="-128"/>
              </a:rPr>
              <a:t>Fee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8DDA8C96-D047-497C-A85F-856E73CCB135}"/>
              </a:ext>
            </a:extLst>
          </p:cNvPr>
          <p:cNvSpPr txBox="1">
            <a:spLocks/>
          </p:cNvSpPr>
          <p:nvPr/>
        </p:nvSpPr>
        <p:spPr>
          <a:xfrm>
            <a:off x="3512840" y="2538394"/>
            <a:ext cx="4896544" cy="905921"/>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Rapid: </a:t>
            </a:r>
            <a:r>
              <a:rPr lang="en-US" altLang="ja-JP" sz="1400" dirty="0">
                <a:latin typeface="メイリオ" panose="020B0604030504040204" pitchFamily="50" charset="-128"/>
                <a:ea typeface="メイリオ" panose="020B0604030504040204" pitchFamily="50" charset="-128"/>
              </a:rPr>
              <a:t>0.033USD/GB</a:t>
            </a:r>
          </a:p>
          <a:p>
            <a:r>
              <a:rPr lang="ja-JP" altLang="en-US" sz="1400" dirty="0">
                <a:latin typeface="メイリオ" panose="020B0604030504040204" pitchFamily="50" charset="-128"/>
                <a:ea typeface="メイリオ" panose="020B0604030504040204" pitchFamily="50" charset="-128"/>
              </a:rPr>
              <a:t>Standard: </a:t>
            </a:r>
            <a:r>
              <a:rPr lang="en-US" altLang="ja-JP" sz="1400" dirty="0">
                <a:latin typeface="メイリオ" panose="020B0604030504040204" pitchFamily="50" charset="-128"/>
                <a:ea typeface="メイリオ" panose="020B0604030504040204" pitchFamily="50" charset="-128"/>
              </a:rPr>
              <a:t>0.011USD/GB</a:t>
            </a:r>
          </a:p>
          <a:p>
            <a:r>
              <a:rPr lang="ja-JP" altLang="en-US" sz="1400" dirty="0">
                <a:latin typeface="メイリオ" panose="020B0604030504040204" pitchFamily="50" charset="-128"/>
                <a:ea typeface="メイリオ" panose="020B0604030504040204" pitchFamily="50" charset="-128"/>
              </a:rPr>
              <a:t>Large capacity: </a:t>
            </a:r>
            <a:r>
              <a:rPr lang="en-US" altLang="ja-JP" sz="1400" dirty="0">
                <a:latin typeface="メイリオ" panose="020B0604030504040204" pitchFamily="50" charset="-128"/>
                <a:ea typeface="メイリオ" panose="020B0604030504040204" pitchFamily="50" charset="-128"/>
              </a:rPr>
              <a:t>0.00275USD/GB</a:t>
            </a:r>
          </a:p>
        </p:txBody>
      </p:sp>
      <p:sp>
        <p:nvSpPr>
          <p:cNvPr id="15" name="コンテンツ プレースホルダー 2">
            <a:extLst>
              <a:ext uri="{FF2B5EF4-FFF2-40B4-BE49-F238E27FC236}">
                <a16:creationId xmlns:a16="http://schemas.microsoft.com/office/drawing/2014/main" id="{814E4DF9-2555-4CE5-85EE-BE61F612AA2A}"/>
              </a:ext>
            </a:extLst>
          </p:cNvPr>
          <p:cNvSpPr txBox="1">
            <a:spLocks/>
          </p:cNvSpPr>
          <p:nvPr/>
        </p:nvSpPr>
        <p:spPr bwMode="auto">
          <a:xfrm>
            <a:off x="1280592" y="2538394"/>
            <a:ext cx="2160240" cy="905921"/>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Data Retrieval Fee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8A9E4E4-4903-47AC-AFC0-87E30BC15CEA}"/>
              </a:ext>
            </a:extLst>
          </p:cNvPr>
          <p:cNvSpPr txBox="1">
            <a:spLocks/>
          </p:cNvSpPr>
          <p:nvPr/>
        </p:nvSpPr>
        <p:spPr>
          <a:xfrm>
            <a:off x="3512840" y="3523197"/>
            <a:ext cx="4896544" cy="905921"/>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Rapid: </a:t>
            </a:r>
            <a:r>
              <a:rPr lang="en-US" altLang="ja-JP" sz="1400" dirty="0">
                <a:latin typeface="メイリオ" panose="020B0604030504040204" pitchFamily="50" charset="-128"/>
                <a:ea typeface="メイリオ" panose="020B0604030504040204" pitchFamily="50" charset="-128"/>
              </a:rPr>
              <a:t>11.00USD/ 1,000 </a:t>
            </a:r>
            <a:r>
              <a:rPr lang="ja-JP" altLang="en-US" sz="1400" dirty="0">
                <a:latin typeface="メイリオ" panose="020B0604030504040204" pitchFamily="50" charset="-128"/>
                <a:ea typeface="メイリオ" panose="020B0604030504040204" pitchFamily="50" charset="-128"/>
              </a:rPr>
              <a:t>requests</a:t>
            </a:r>
          </a:p>
          <a:p>
            <a:r>
              <a:rPr lang="ja-JP" altLang="en-US" sz="1400" dirty="0">
                <a:latin typeface="メイリオ" panose="020B0604030504040204" pitchFamily="50" charset="-128"/>
                <a:ea typeface="メイリオ" panose="020B0604030504040204" pitchFamily="50" charset="-128"/>
              </a:rPr>
              <a:t>Standard: </a:t>
            </a:r>
            <a:r>
              <a:rPr lang="en-US" altLang="ja-JP" sz="1400" dirty="0">
                <a:latin typeface="メイリオ" panose="020B0604030504040204" pitchFamily="50" charset="-128"/>
                <a:ea typeface="メイリオ" panose="020B0604030504040204" pitchFamily="50" charset="-128"/>
              </a:rPr>
              <a:t>0.0571USD / 1,000 </a:t>
            </a:r>
            <a:r>
              <a:rPr lang="ja-JP" altLang="en-US" sz="1400" dirty="0">
                <a:latin typeface="メイリオ" panose="020B0604030504040204" pitchFamily="50" charset="-128"/>
                <a:ea typeface="メイリオ" panose="020B0604030504040204" pitchFamily="50" charset="-128"/>
              </a:rPr>
              <a:t>requests</a:t>
            </a:r>
          </a:p>
          <a:p>
            <a:r>
              <a:rPr lang="ja-JP" altLang="en-US" sz="1400" dirty="0">
                <a:latin typeface="メイリオ" panose="020B0604030504040204" pitchFamily="50" charset="-128"/>
                <a:ea typeface="メイリオ" panose="020B0604030504040204" pitchFamily="50" charset="-128"/>
              </a:rPr>
              <a:t>Large capacity: </a:t>
            </a:r>
            <a:r>
              <a:rPr lang="en-US" altLang="ja-JP" sz="1400" dirty="0">
                <a:latin typeface="メイリオ" panose="020B0604030504040204" pitchFamily="50" charset="-128"/>
                <a:ea typeface="メイリオ" panose="020B0604030504040204" pitchFamily="50" charset="-128"/>
              </a:rPr>
              <a:t>0.0275USD / 1,000 </a:t>
            </a:r>
            <a:r>
              <a:rPr lang="ja-JP" altLang="en-US" sz="1400" dirty="0">
                <a:latin typeface="メイリオ" panose="020B0604030504040204" pitchFamily="50" charset="-128"/>
                <a:ea typeface="メイリオ" panose="020B0604030504040204" pitchFamily="50" charset="-128"/>
              </a:rPr>
              <a:t>requests</a:t>
            </a:r>
            <a:endParaRPr lang="en-US" altLang="ja-JP" sz="1400" dirty="0">
              <a:latin typeface="メイリオ" panose="020B0604030504040204" pitchFamily="50" charset="-128"/>
              <a:ea typeface="メイリオ" panose="020B0604030504040204" pitchFamily="50" charset="-128"/>
            </a:endParaRPr>
          </a:p>
        </p:txBody>
      </p:sp>
      <p:sp>
        <p:nvSpPr>
          <p:cNvPr id="17" name="コンテンツ プレースホルダー 2">
            <a:extLst>
              <a:ext uri="{FF2B5EF4-FFF2-40B4-BE49-F238E27FC236}">
                <a16:creationId xmlns:a16="http://schemas.microsoft.com/office/drawing/2014/main" id="{D35DC0BF-FF83-4996-A361-A727F72B57AC}"/>
              </a:ext>
            </a:extLst>
          </p:cNvPr>
          <p:cNvSpPr txBox="1">
            <a:spLocks/>
          </p:cNvSpPr>
          <p:nvPr/>
        </p:nvSpPr>
        <p:spPr bwMode="auto">
          <a:xfrm>
            <a:off x="1280592" y="3523197"/>
            <a:ext cx="2160240" cy="905921"/>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Data Retrieval Request Fee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8" name="コンテンツ プレースホルダー 2">
            <a:extLst>
              <a:ext uri="{FF2B5EF4-FFF2-40B4-BE49-F238E27FC236}">
                <a16:creationId xmlns:a16="http://schemas.microsoft.com/office/drawing/2014/main" id="{BA3BD907-EC5B-41F1-919F-9FB046EDA4A0}"/>
              </a:ext>
            </a:extLst>
          </p:cNvPr>
          <p:cNvSpPr txBox="1">
            <a:spLocks/>
          </p:cNvSpPr>
          <p:nvPr/>
        </p:nvSpPr>
        <p:spPr>
          <a:xfrm>
            <a:off x="3512840" y="4520487"/>
            <a:ext cx="4896544" cy="905921"/>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latin typeface="メイリオ" panose="020B0604030504040204" pitchFamily="50" charset="-128"/>
                <a:ea typeface="メイリオ" panose="020B0604030504040204" pitchFamily="50" charset="-128"/>
              </a:rPr>
              <a:t>110.</a:t>
            </a:r>
            <a:r>
              <a:rPr lang="ja-JP" altLang="en-US" sz="1400" dirty="0">
                <a:latin typeface="メイリオ" panose="020B0604030504040204" pitchFamily="50" charset="-128"/>
                <a:ea typeface="メイリオ" panose="020B0604030504040204" pitchFamily="50" charset="-128"/>
              </a:rPr>
              <a:t>00USD/provisioned capacity unit</a:t>
            </a:r>
            <a:endParaRPr lang="en-US" altLang="ja-JP" sz="1400" dirty="0">
              <a:latin typeface="メイリオ" panose="020B0604030504040204" pitchFamily="50" charset="-128"/>
              <a:ea typeface="メイリオ" panose="020B0604030504040204" pitchFamily="50" charset="-128"/>
            </a:endParaRPr>
          </a:p>
        </p:txBody>
      </p:sp>
      <p:sp>
        <p:nvSpPr>
          <p:cNvPr id="19" name="コンテンツ プレースホルダー 2">
            <a:extLst>
              <a:ext uri="{FF2B5EF4-FFF2-40B4-BE49-F238E27FC236}">
                <a16:creationId xmlns:a16="http://schemas.microsoft.com/office/drawing/2014/main" id="{372EB481-04EF-4E01-9F97-B38449C8EF5C}"/>
              </a:ext>
            </a:extLst>
          </p:cNvPr>
          <p:cNvSpPr txBox="1">
            <a:spLocks/>
          </p:cNvSpPr>
          <p:nvPr/>
        </p:nvSpPr>
        <p:spPr bwMode="auto">
          <a:xfrm>
            <a:off x="1280592" y="4520487"/>
            <a:ext cx="2160240" cy="905921"/>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Provision</a:t>
            </a:r>
            <a:r>
              <a:rPr lang="en-US" altLang="ja-JP" b="1" dirty="0">
                <a:solidFill>
                  <a:schemeClr val="bg1"/>
                </a:solidFill>
                <a:latin typeface="メイリオ" panose="020B0604030504040204" pitchFamily="50" charset="-128"/>
                <a:ea typeface="メイリオ" panose="020B0604030504040204" pitchFamily="50" charset="-128"/>
              </a:rPr>
              <a:t>ed</a:t>
            </a:r>
          </a:p>
          <a:p>
            <a:pPr algn="ctr"/>
            <a:r>
              <a:rPr lang="en-US" altLang="ja-JP" b="1" kern="0" dirty="0">
                <a:solidFill>
                  <a:schemeClr val="bg1"/>
                </a:solidFill>
                <a:latin typeface="メイリオ" panose="020B0604030504040204" pitchFamily="50" charset="-128"/>
                <a:ea typeface="メイリオ" panose="020B0604030504040204" pitchFamily="50" charset="-128"/>
              </a:rPr>
              <a:t>capacity</a:t>
            </a:r>
          </a:p>
        </p:txBody>
      </p:sp>
      <p:sp>
        <p:nvSpPr>
          <p:cNvPr id="3" name="テキスト ボックス 2">
            <a:extLst>
              <a:ext uri="{FF2B5EF4-FFF2-40B4-BE49-F238E27FC236}">
                <a16:creationId xmlns:a16="http://schemas.microsoft.com/office/drawing/2014/main" id="{A56F61D5-ABB6-4649-8161-CB47F6AB7444}"/>
              </a:ext>
            </a:extLst>
          </p:cNvPr>
          <p:cNvSpPr txBox="1"/>
          <p:nvPr/>
        </p:nvSpPr>
        <p:spPr>
          <a:xfrm>
            <a:off x="1424608" y="6453336"/>
            <a:ext cx="5128327" cy="276999"/>
          </a:xfrm>
          <a:prstGeom prst="rect">
            <a:avLst/>
          </a:prstGeom>
          <a:noFill/>
        </p:spPr>
        <p:txBody>
          <a:bodyPr wrap="none" rtlCol="0">
            <a:spAutoFit/>
          </a:bodyPr>
          <a:lstStyle/>
          <a:p>
            <a:r>
              <a:rPr kumimoji="1" lang="ja-JP" altLang="en-US" sz="1200" dirty="0">
                <a:latin typeface="メイリオ" panose="020B0604030504040204" pitchFamily="50" charset="-128"/>
                <a:ea typeface="メイリオ" panose="020B0604030504040204" pitchFamily="50" charset="-128"/>
              </a:rPr>
              <a:t>Price per </a:t>
            </a:r>
            <a:r>
              <a:rPr kumimoji="1" lang="en-US" altLang="ja-JP" sz="1200" dirty="0">
                <a:latin typeface="メイリオ" panose="020B0604030504040204" pitchFamily="50" charset="-128"/>
                <a:ea typeface="メイリオ" panose="020B0604030504040204" pitchFamily="50" charset="-128"/>
              </a:rPr>
              <a:t>July 2020.</a:t>
            </a:r>
            <a:r>
              <a:rPr kumimoji="1" lang="ja-JP" altLang="en-US" sz="1200" dirty="0">
                <a:latin typeface="メイリオ" panose="020B0604030504040204" pitchFamily="50" charset="-128"/>
                <a:ea typeface="メイリオ" panose="020B0604030504040204" pitchFamily="50" charset="-128"/>
              </a:rPr>
              <a:t> Prices are subject to change.</a:t>
            </a:r>
          </a:p>
        </p:txBody>
      </p:sp>
      <p:sp>
        <p:nvSpPr>
          <p:cNvPr id="20" name="コンテンツ プレースホルダー 2">
            <a:extLst>
              <a:ext uri="{FF2B5EF4-FFF2-40B4-BE49-F238E27FC236}">
                <a16:creationId xmlns:a16="http://schemas.microsoft.com/office/drawing/2014/main" id="{0A9DC633-F6F3-447C-936A-1D8695E28632}"/>
              </a:ext>
            </a:extLst>
          </p:cNvPr>
          <p:cNvSpPr txBox="1">
            <a:spLocks/>
          </p:cNvSpPr>
          <p:nvPr/>
        </p:nvSpPr>
        <p:spPr>
          <a:xfrm>
            <a:off x="3512840" y="5503594"/>
            <a:ext cx="4896544" cy="905921"/>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Free data transfer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in</a:t>
            </a:r>
            <a:r>
              <a:rPr lang="en-US" altLang="ja-JP" sz="1400" dirty="0">
                <a:latin typeface="メイリオ" panose="020B0604030504040204" pitchFamily="50" charset="-128"/>
                <a:ea typeface="メイリオ" panose="020B0604030504040204" pitchFamily="50" charset="-128"/>
              </a:rPr>
              <a:t>)</a:t>
            </a:r>
          </a:p>
          <a:p>
            <a:r>
              <a:rPr lang="ja-JP" altLang="en-US" sz="1400" dirty="0">
                <a:latin typeface="メイリオ" panose="020B0604030504040204" pitchFamily="50" charset="-128"/>
                <a:ea typeface="メイリオ" panose="020B0604030504040204" pitchFamily="50" charset="-128"/>
              </a:rPr>
              <a:t>Data transfer to </a:t>
            </a:r>
            <a:r>
              <a:rPr lang="en-US" altLang="ja-JP" sz="1400" dirty="0">
                <a:latin typeface="メイリオ" panose="020B0604030504040204" pitchFamily="50" charset="-128"/>
                <a:ea typeface="メイリオ" panose="020B0604030504040204" pitchFamily="50" charset="-128"/>
              </a:rPr>
              <a:t>(</a:t>
            </a:r>
            <a:r>
              <a:rPr lang="ja-JP" altLang="en-US" sz="1400" dirty="0">
                <a:latin typeface="メイリオ" panose="020B0604030504040204" pitchFamily="50" charset="-128"/>
                <a:ea typeface="メイリオ" panose="020B0604030504040204" pitchFamily="50" charset="-128"/>
              </a:rPr>
              <a:t>out of</a:t>
            </a:r>
            <a:r>
              <a:rPr lang="en-US" altLang="ja-JP" sz="1400" dirty="0">
                <a:latin typeface="メイリオ" panose="020B0604030504040204" pitchFamily="50" charset="-128"/>
                <a:ea typeface="メイリオ" panose="020B0604030504040204" pitchFamily="50" charset="-128"/>
              </a:rPr>
              <a:t>) the </a:t>
            </a:r>
            <a:r>
              <a:rPr lang="ja-JP" altLang="en-US" sz="1400" dirty="0">
                <a:latin typeface="メイリオ" panose="020B0604030504040204" pitchFamily="50" charset="-128"/>
                <a:ea typeface="メイリオ" panose="020B0604030504040204" pitchFamily="50" charset="-128"/>
              </a:rPr>
              <a:t>Internet is free up to </a:t>
            </a:r>
            <a:r>
              <a:rPr lang="en-US" altLang="ja-JP" sz="1400" dirty="0">
                <a:latin typeface="メイリオ" panose="020B0604030504040204" pitchFamily="50" charset="-128"/>
                <a:ea typeface="メイリオ" panose="020B0604030504040204" pitchFamily="50" charset="-128"/>
              </a:rPr>
              <a:t>1 </a:t>
            </a:r>
            <a:r>
              <a:rPr lang="ja-JP" altLang="en-US" sz="1400" dirty="0">
                <a:latin typeface="メイリオ" panose="020B0604030504040204" pitchFamily="50" charset="-128"/>
                <a:ea typeface="メイリオ" panose="020B0604030504040204" pitchFamily="50" charset="-128"/>
              </a:rPr>
              <a:t>GB/month. Above that, there is a charge</a:t>
            </a:r>
            <a:endParaRPr lang="en-US" altLang="ja-JP" sz="1400" dirty="0">
              <a:latin typeface="メイリオ" panose="020B0604030504040204" pitchFamily="50" charset="-128"/>
              <a:ea typeface="メイリオ" panose="020B0604030504040204" pitchFamily="50" charset="-128"/>
            </a:endParaRPr>
          </a:p>
        </p:txBody>
      </p:sp>
      <p:sp>
        <p:nvSpPr>
          <p:cNvPr id="21" name="コンテンツ プレースホルダー 2">
            <a:extLst>
              <a:ext uri="{FF2B5EF4-FFF2-40B4-BE49-F238E27FC236}">
                <a16:creationId xmlns:a16="http://schemas.microsoft.com/office/drawing/2014/main" id="{585B2ECD-0AB3-42C7-B7ED-FFFBF8BC7381}"/>
              </a:ext>
            </a:extLst>
          </p:cNvPr>
          <p:cNvSpPr txBox="1">
            <a:spLocks/>
          </p:cNvSpPr>
          <p:nvPr/>
        </p:nvSpPr>
        <p:spPr bwMode="auto">
          <a:xfrm>
            <a:off x="1280592" y="5503594"/>
            <a:ext cx="2160240" cy="905921"/>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dirty="0">
                <a:solidFill>
                  <a:schemeClr val="bg1"/>
                </a:solidFill>
                <a:latin typeface="メイリオ" panose="020B0604030504040204" pitchFamily="50" charset="-128"/>
                <a:ea typeface="メイリオ" panose="020B0604030504040204" pitchFamily="50" charset="-128"/>
              </a:rPr>
              <a:t>Data Transfer </a:t>
            </a:r>
            <a:r>
              <a:rPr lang="en-US" altLang="ja-JP" b="1" dirty="0">
                <a:solidFill>
                  <a:schemeClr val="bg1"/>
                </a:solidFill>
                <a:latin typeface="メイリオ" panose="020B0604030504040204" pitchFamily="50" charset="-128"/>
                <a:ea typeface="メイリオ" panose="020B0604030504040204" pitchFamily="50" charset="-128"/>
              </a:rPr>
              <a:t>fee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5895692"/>
      </p:ext>
    </p:extLst>
  </p:cSld>
  <p:clrMapOvr>
    <a:masterClrMapping/>
  </p:clrMapOvr>
  <mc:AlternateContent xmlns:mc="http://schemas.openxmlformats.org/markup-compatibility/2006" xmlns:p14="http://schemas.microsoft.com/office/powerpoint/2010/main">
    <mc:Choice Requires="p14">
      <p:transition spd="slow" p14:dur="2000" advTm="35090"/>
    </mc:Choice>
    <mc:Fallback xmlns="">
      <p:transition spd="slow" advTm="35090"/>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Glacier Deep Archive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Storage type for medium- to long-term storage, which is less expensive than </a:t>
            </a:r>
            <a:r>
              <a:rPr lang="en-US" altLang="ja-JP" sz="2400" dirty="0">
                <a:solidFill>
                  <a:srgbClr val="002060"/>
                </a:solidFill>
                <a:latin typeface="メイリオ" panose="020B0604030504040204" pitchFamily="50" charset="-128"/>
                <a:ea typeface="メイリオ" panose="020B0604030504040204" pitchFamily="50" charset="-128"/>
              </a:rPr>
              <a:t>Glacier and </a:t>
            </a:r>
            <a:r>
              <a:rPr lang="ja-JP" altLang="en-US" sz="2400" dirty="0">
                <a:solidFill>
                  <a:srgbClr val="002060"/>
                </a:solidFill>
                <a:latin typeface="メイリオ" panose="020B0604030504040204" pitchFamily="50" charset="-128"/>
                <a:ea typeface="メイリオ" panose="020B0604030504040204" pitchFamily="50" charset="-128"/>
              </a:rPr>
              <a:t>allows data storage, but data acquisition is even slower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F927F833-4C89-42F7-AA42-0E8A3575CC29}"/>
              </a:ext>
            </a:extLst>
          </p:cNvPr>
          <p:cNvSpPr txBox="1">
            <a:spLocks/>
          </p:cNvSpPr>
          <p:nvPr/>
        </p:nvSpPr>
        <p:spPr bwMode="auto">
          <a:xfrm>
            <a:off x="1603979" y="2392661"/>
            <a:ext cx="3109644" cy="296393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dirty="0">
                <a:solidFill>
                  <a:schemeClr val="bg1"/>
                </a:solidFill>
                <a:latin typeface="メイリオ" panose="020B0604030504040204" pitchFamily="50" charset="-128"/>
                <a:ea typeface="メイリオ" panose="020B0604030504040204" pitchFamily="50" charset="-128"/>
              </a:rPr>
              <a:t>Cheap</a:t>
            </a:r>
            <a:r>
              <a:rPr lang="en-US" altLang="ja-JP" sz="2000" b="1" dirty="0">
                <a:solidFill>
                  <a:schemeClr val="bg1"/>
                </a:solidFill>
                <a:latin typeface="メイリオ" panose="020B0604030504040204" pitchFamily="50" charset="-128"/>
                <a:ea typeface="メイリオ" panose="020B0604030504040204" pitchFamily="50" charset="-128"/>
              </a:rPr>
              <a:t>er</a:t>
            </a:r>
          </a:p>
        </p:txBody>
      </p:sp>
      <p:sp>
        <p:nvSpPr>
          <p:cNvPr id="13" name="コンテンツ プレースホルダー 2">
            <a:extLst>
              <a:ext uri="{FF2B5EF4-FFF2-40B4-BE49-F238E27FC236}">
                <a16:creationId xmlns:a16="http://schemas.microsoft.com/office/drawing/2014/main" id="{AC1AF097-25E1-407C-8B61-556153B0000C}"/>
              </a:ext>
            </a:extLst>
          </p:cNvPr>
          <p:cNvSpPr txBox="1">
            <a:spLocks/>
          </p:cNvSpPr>
          <p:nvPr/>
        </p:nvSpPr>
        <p:spPr bwMode="auto">
          <a:xfrm>
            <a:off x="5060363" y="2392661"/>
            <a:ext cx="3109644" cy="296393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a:solidFill>
                  <a:schemeClr val="bg1"/>
                </a:solidFill>
                <a:latin typeface="メイリオ" panose="020B0604030504040204" pitchFamily="50" charset="-128"/>
                <a:ea typeface="メイリオ" panose="020B0604030504040204" pitchFamily="50" charset="-128"/>
              </a:rPr>
              <a:t>S</a:t>
            </a:r>
            <a:r>
              <a:rPr lang="ja-JP" altLang="en-US" sz="2000" b="1" dirty="0">
                <a:solidFill>
                  <a:schemeClr val="bg1"/>
                </a:solidFill>
                <a:latin typeface="メイリオ" panose="020B0604030504040204" pitchFamily="50" charset="-128"/>
                <a:ea typeface="メイリオ" panose="020B0604030504040204" pitchFamily="50" charset="-128"/>
              </a:rPr>
              <a:t>low</a:t>
            </a:r>
            <a:r>
              <a:rPr lang="en-US" altLang="ja-JP" sz="2000" b="1" dirty="0">
                <a:solidFill>
                  <a:schemeClr val="bg1"/>
                </a:solidFill>
                <a:latin typeface="メイリオ" panose="020B0604030504040204" pitchFamily="50" charset="-128"/>
                <a:ea typeface="メイリオ" panose="020B0604030504040204" pitchFamily="50" charset="-128"/>
              </a:rPr>
              <a:t>er</a:t>
            </a:r>
            <a:r>
              <a:rPr lang="ja-JP" altLang="en-US" sz="2000" b="1" dirty="0">
                <a:solidFill>
                  <a:schemeClr val="bg1"/>
                </a:solidFill>
                <a:latin typeface="メイリオ" panose="020B0604030504040204" pitchFamily="50" charset="-128"/>
                <a:ea typeface="メイリオ" panose="020B0604030504040204" pitchFamily="50" charset="-128"/>
              </a:rPr>
              <a:t> </a:t>
            </a:r>
            <a:r>
              <a:rPr lang="en-US" altLang="ja-JP" sz="2000" b="1" dirty="0">
                <a:solidFill>
                  <a:schemeClr val="bg1"/>
                </a:solidFill>
                <a:latin typeface="メイリオ" panose="020B0604030504040204" pitchFamily="50" charset="-128"/>
                <a:ea typeface="メイリオ" panose="020B0604030504040204" pitchFamily="50" charset="-128"/>
              </a:rPr>
              <a:t>data retrieval </a:t>
            </a:r>
          </a:p>
        </p:txBody>
      </p:sp>
    </p:spTree>
    <p:extLst>
      <p:ext uri="{BB962C8B-B14F-4D97-AF65-F5344CB8AC3E}">
        <p14:creationId xmlns:p14="http://schemas.microsoft.com/office/powerpoint/2010/main" val="192496187"/>
      </p:ext>
    </p:extLst>
  </p:cSld>
  <p:clrMapOvr>
    <a:masterClrMapping/>
  </p:clrMapOvr>
  <mc:AlternateContent xmlns:mc="http://schemas.openxmlformats.org/markup-compatibility/2006" xmlns:p14="http://schemas.microsoft.com/office/powerpoint/2010/main">
    <mc:Choice Requires="p14">
      <p:transition spd="slow" p14:dur="2000" advTm="5298"/>
    </mc:Choice>
    <mc:Fallback xmlns="">
      <p:transition spd="slow" advTm="5298"/>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Glacier Deep Archive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Storage type for medium- to long-term storage, which is less expensive than </a:t>
            </a:r>
            <a:r>
              <a:rPr lang="en-US" altLang="ja-JP" sz="2400" dirty="0">
                <a:solidFill>
                  <a:srgbClr val="002060"/>
                </a:solidFill>
                <a:latin typeface="メイリオ" panose="020B0604030504040204" pitchFamily="50" charset="-128"/>
                <a:ea typeface="メイリオ" panose="020B0604030504040204" pitchFamily="50" charset="-128"/>
              </a:rPr>
              <a:t>Glacier and </a:t>
            </a:r>
            <a:r>
              <a:rPr lang="ja-JP" altLang="en-US" sz="2400" dirty="0">
                <a:solidFill>
                  <a:srgbClr val="002060"/>
                </a:solidFill>
                <a:latin typeface="メイリオ" panose="020B0604030504040204" pitchFamily="50" charset="-128"/>
                <a:ea typeface="メイリオ" panose="020B0604030504040204" pitchFamily="50" charset="-128"/>
              </a:rPr>
              <a:t>allows data storage, but data acquisition is even slower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DC84B1BE-A1AA-49D8-83DE-5548511F7A5F}"/>
              </a:ext>
            </a:extLst>
          </p:cNvPr>
          <p:cNvSpPr txBox="1">
            <a:spLocks/>
          </p:cNvSpPr>
          <p:nvPr/>
        </p:nvSpPr>
        <p:spPr>
          <a:xfrm>
            <a:off x="906645" y="1844824"/>
            <a:ext cx="8307436" cy="4104456"/>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Basic data model and management is the same as for </a:t>
            </a:r>
            <a:r>
              <a:rPr lang="en-US" altLang="ja-JP" dirty="0">
                <a:latin typeface="メイリオ" panose="020B0604030504040204" pitchFamily="50" charset="-128"/>
                <a:ea typeface="メイリオ" panose="020B0604030504040204" pitchFamily="50" charset="-128"/>
              </a:rPr>
              <a:t>Glacier</a:t>
            </a:r>
          </a:p>
          <a:p>
            <a:pPr marL="285750" indent="-285750">
              <a:buFont typeface="Wingdings" panose="05000000000000000000" pitchFamily="2" charset="2"/>
              <a:buChar char="ü"/>
            </a:pPr>
            <a:r>
              <a:rPr lang="ja-JP" altLang="en-US" dirty="0">
                <a:solidFill>
                  <a:schemeClr val="bg2"/>
                </a:solidFill>
                <a:latin typeface="メイリオ" panose="020B0604030504040204" pitchFamily="50" charset="-128"/>
                <a:ea typeface="メイリオ" panose="020B0604030504040204" pitchFamily="50" charset="-128"/>
              </a:rPr>
              <a:t>Available from </a:t>
            </a:r>
            <a:r>
              <a:rPr lang="en-US" altLang="ja-JP" dirty="0">
                <a:solidFill>
                  <a:schemeClr val="bg2"/>
                </a:solidFill>
                <a:latin typeface="メイリオ" panose="020B0604030504040204" pitchFamily="50" charset="-128"/>
                <a:ea typeface="メイリオ" panose="020B0604030504040204" pitchFamily="50" charset="-128"/>
              </a:rPr>
              <a:t>0.00099 USD per GB per </a:t>
            </a:r>
            <a:r>
              <a:rPr lang="ja-JP" altLang="en-US" dirty="0">
                <a:solidFill>
                  <a:schemeClr val="bg2"/>
                </a:solidFill>
                <a:latin typeface="メイリオ" panose="020B0604030504040204" pitchFamily="50" charset="-128"/>
                <a:ea typeface="メイリオ" panose="020B0604030504040204" pitchFamily="50" charset="-128"/>
              </a:rPr>
              <a:t>month, the lowest price</a:t>
            </a:r>
            <a:r>
              <a:rPr lang="ja-JP" altLang="en-US" b="1" dirty="0">
                <a:solidFill>
                  <a:schemeClr val="bg2"/>
                </a:solidFill>
                <a:latin typeface="メイリオ" panose="020B0604030504040204" pitchFamily="50" charset="-128"/>
                <a:ea typeface="メイリオ" panose="020B0604030504040204" pitchFamily="50" charset="-128"/>
              </a:rPr>
              <a:t> </a:t>
            </a:r>
            <a:r>
              <a:rPr lang="ja-JP" altLang="en-US" dirty="0">
                <a:solidFill>
                  <a:schemeClr val="bg2"/>
                </a:solidFill>
                <a:latin typeface="メイリオ" panose="020B0604030504040204" pitchFamily="50" charset="-128"/>
                <a:ea typeface="メイリオ" panose="020B0604030504040204" pitchFamily="50" charset="-128"/>
              </a:rPr>
              <a:t>on </a:t>
            </a:r>
            <a:r>
              <a:rPr lang="en-US" altLang="ja-JP" dirty="0">
                <a:solidFill>
                  <a:schemeClr val="bg2"/>
                </a:solidFill>
                <a:latin typeface="メイリオ" panose="020B0604030504040204" pitchFamily="50" charset="-128"/>
                <a:ea typeface="メイリオ" panose="020B0604030504040204" pitchFamily="50" charset="-128"/>
              </a:rPr>
              <a:t>AWS</a:t>
            </a: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Data is stored across </a:t>
            </a:r>
            <a:r>
              <a:rPr lang="en-US" altLang="ja-JP" dirty="0">
                <a:latin typeface="メイリオ" panose="020B0604030504040204" pitchFamily="50" charset="-128"/>
                <a:ea typeface="メイリオ" panose="020B0604030504040204" pitchFamily="50" charset="-128"/>
              </a:rPr>
              <a:t>three </a:t>
            </a:r>
            <a:r>
              <a:rPr lang="ja-JP" altLang="en-US" dirty="0">
                <a:latin typeface="メイリオ" panose="020B0604030504040204" pitchFamily="50" charset="-128"/>
                <a:ea typeface="メイリオ" panose="020B0604030504040204" pitchFamily="50" charset="-128"/>
              </a:rPr>
              <a:t>or more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availability zones and is </a:t>
            </a:r>
            <a:r>
              <a:rPr lang="en-US" altLang="ja-JP" dirty="0">
                <a:latin typeface="メイリオ" panose="020B0604030504040204" pitchFamily="50" charset="-128"/>
                <a:ea typeface="メイリオ" panose="020B0604030504040204" pitchFamily="50" charset="-128"/>
              </a:rPr>
              <a:t>99.999999999999% as </a:t>
            </a:r>
            <a:r>
              <a:rPr lang="ja-JP" altLang="en-US" dirty="0">
                <a:latin typeface="メイリオ" panose="020B0604030504040204" pitchFamily="50" charset="-128"/>
                <a:ea typeface="メイリオ" panose="020B0604030504040204" pitchFamily="50" charset="-128"/>
              </a:rPr>
              <a:t>durable as </a:t>
            </a:r>
            <a:r>
              <a:rPr lang="en-US" altLang="ja-JP" dirty="0">
                <a:latin typeface="メイリオ" panose="020B0604030504040204" pitchFamily="50" charset="-128"/>
                <a:ea typeface="メイリオ" panose="020B0604030504040204" pitchFamily="50" charset="-128"/>
              </a:rPr>
              <a:t>S3</a:t>
            </a: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With standard retrieval, data can be retrieved within </a:t>
            </a:r>
            <a:r>
              <a:rPr lang="en-US" altLang="ja-JP" dirty="0">
                <a:latin typeface="メイリオ" panose="020B0604030504040204" pitchFamily="50" charset="-128"/>
                <a:ea typeface="メイリオ" panose="020B0604030504040204" pitchFamily="50" charset="-128"/>
              </a:rPr>
              <a:t>12 </a:t>
            </a:r>
            <a:r>
              <a:rPr lang="ja-JP" altLang="en-US" dirty="0">
                <a:latin typeface="メイリオ" panose="020B0604030504040204" pitchFamily="50" charset="-128"/>
                <a:ea typeface="メイリオ" panose="020B0604030504040204" pitchFamily="50" charset="-128"/>
              </a:rPr>
              <a:t>hours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With high-volume retrieval, acquisition costs can be reduced by using large-volume retrieval to retrieve data within </a:t>
            </a:r>
            <a:r>
              <a:rPr lang="en-US" altLang="ja-JP" dirty="0">
                <a:latin typeface="メイリオ" panose="020B0604030504040204" pitchFamily="50" charset="-128"/>
                <a:ea typeface="メイリオ" panose="020B0604030504040204" pitchFamily="50" charset="-128"/>
              </a:rPr>
              <a:t>48 </a:t>
            </a:r>
            <a:r>
              <a:rPr lang="ja-JP" altLang="en-US" dirty="0">
                <a:latin typeface="メイリオ" panose="020B0604030504040204" pitchFamily="50" charset="-128"/>
                <a:ea typeface="メイリオ" panose="020B0604030504040204" pitchFamily="50" charset="-128"/>
              </a:rPr>
              <a:t>hours.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92378811"/>
      </p:ext>
    </p:extLst>
  </p:cSld>
  <p:clrMapOvr>
    <a:masterClrMapping/>
  </p:clrMapOvr>
  <mc:AlternateContent xmlns:mc="http://schemas.openxmlformats.org/markup-compatibility/2006" xmlns:p14="http://schemas.microsoft.com/office/powerpoint/2010/main">
    <mc:Choice Requires="p14">
      <p:transition spd="slow" p14:dur="2000" advTm="75727"/>
    </mc:Choice>
    <mc:Fallback xmlns="">
      <p:transition spd="slow" advTm="75727"/>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ja-JP" altLang="en-US" sz="2800" dirty="0">
                <a:solidFill>
                  <a:srgbClr val="000000"/>
                </a:solidFill>
                <a:latin typeface="メイリオ" pitchFamily="50" charset="-128"/>
                <a:ea typeface="メイリオ" pitchFamily="50" charset="-128"/>
                <a:cs typeface="メイリオ" pitchFamily="50" charset="-128"/>
              </a:rPr>
              <a:t>Other </a:t>
            </a:r>
            <a:r>
              <a:rPr kumimoji="0" lang="en-US" altLang="ja-JP" sz="2800" dirty="0">
                <a:solidFill>
                  <a:srgbClr val="000000"/>
                </a:solidFill>
                <a:latin typeface="メイリオ" pitchFamily="50" charset="-128"/>
                <a:ea typeface="メイリオ" pitchFamily="50" charset="-128"/>
                <a:cs typeface="メイリオ" pitchFamily="50" charset="-128"/>
              </a:rPr>
              <a:t>Areas</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3702015"/>
      </p:ext>
    </p:extLst>
  </p:cSld>
  <p:clrMapOvr>
    <a:masterClrMapping/>
  </p:clrMapOvr>
  <mc:AlternateContent xmlns:mc="http://schemas.openxmlformats.org/markup-compatibility/2006" xmlns:p14="http://schemas.microsoft.com/office/powerpoint/2010/main">
    <mc:Choice Requires="p14">
      <p:transition spd="slow" p14:dur="2000" advTm="7726"/>
    </mc:Choice>
    <mc:Fallback xmlns="">
      <p:transition spd="slow" advTm="7726"/>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AWS </a:t>
            </a:r>
            <a:r>
              <a:rPr kumimoji="0" lang="en-US" altLang="ja-JP" sz="3200" dirty="0" err="1">
                <a:solidFill>
                  <a:srgbClr val="000000"/>
                </a:solidFill>
                <a:latin typeface="メイリオ" pitchFamily="50" charset="-128"/>
                <a:ea typeface="メイリオ" pitchFamily="50" charset="-128"/>
                <a:cs typeface="メイリオ" pitchFamily="50" charset="-128"/>
              </a:rPr>
              <a:t>DataSync</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109091"/>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A has </a:t>
            </a:r>
            <a:r>
              <a:rPr lang="ja-JP" altLang="en-US" dirty="0">
                <a:latin typeface="メイリオ" panose="020B0604030504040204" pitchFamily="50" charset="-128"/>
                <a:ea typeface="メイリオ" panose="020B0604030504040204" pitchFamily="50" charset="-128"/>
              </a:rPr>
              <a:t>made the decision to migrate its infrastructure to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As a solution architect, you are responsible for moving most of your on-premises data to Amazon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Amazon EFS. You need to </a:t>
            </a:r>
            <a:r>
              <a:rPr lang="ja-JP" altLang="en-US" dirty="0">
                <a:latin typeface="メイリオ" panose="020B0604030504040204" pitchFamily="50" charset="-128"/>
                <a:ea typeface="メイリオ" panose="020B0604030504040204" pitchFamily="50" charset="-128"/>
              </a:rPr>
              <a:t>automate the online data transfer to these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storage services.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among the following</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utomate online data transfer to specific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storage services </a:t>
            </a:r>
            <a:r>
              <a:rPr lang="en-US" altLang="ja-JP" dirty="0">
                <a:latin typeface="メイリオ" panose="020B0604030504040204" pitchFamily="50" charset="-128"/>
                <a:ea typeface="メイリオ" panose="020B0604030504040204" pitchFamily="50" charset="-128"/>
              </a:rPr>
              <a:t>u</a:t>
            </a:r>
            <a:r>
              <a:rPr lang="ja-JP" altLang="en-US" dirty="0">
                <a:latin typeface="メイリオ" panose="020B0604030504040204" pitchFamily="50" charset="-128"/>
                <a:ea typeface="メイリオ" panose="020B0604030504040204" pitchFamily="50" charset="-128"/>
              </a:rPr>
              <a:t>sing </a:t>
            </a:r>
            <a:r>
              <a:rPr lang="en-US" altLang="ja-JP" dirty="0">
                <a:latin typeface="メイリオ" panose="020B0604030504040204" pitchFamily="50" charset="-128"/>
                <a:ea typeface="メイリオ" panose="020B0604030504040204" pitchFamily="50" charset="-128"/>
              </a:rPr>
              <a:t>AWS </a:t>
            </a:r>
            <a:r>
              <a:rPr lang="en-US" altLang="ja-JP" dirty="0" err="1">
                <a:latin typeface="メイリオ" panose="020B0604030504040204" pitchFamily="50" charset="-128"/>
                <a:ea typeface="メイリオ" panose="020B0604030504040204" pitchFamily="50" charset="-128"/>
              </a:rPr>
              <a:t>DataPipeline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Automate online data transfer to certain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storage services using </a:t>
            </a:r>
            <a:r>
              <a:rPr lang="en-US" altLang="ja-JP" dirty="0">
                <a:latin typeface="メイリオ" panose="020B0604030504040204" pitchFamily="50" charset="-128"/>
                <a:ea typeface="メイリオ" panose="020B0604030504040204" pitchFamily="50" charset="-128"/>
              </a:rPr>
              <a:t>AWS Snowball edge.</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Automate online data transfer to certain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storage services using </a:t>
            </a:r>
            <a:r>
              <a:rPr lang="en-US" altLang="ja-JP" dirty="0">
                <a:latin typeface="メイリオ" panose="020B0604030504040204" pitchFamily="50" charset="-128"/>
                <a:ea typeface="メイリオ" panose="020B0604030504040204" pitchFamily="50" charset="-128"/>
              </a:rPr>
              <a:t>Amazon DML.</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Automate online data transfer to certain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storage services using </a:t>
            </a:r>
            <a:r>
              <a:rPr lang="en-US" altLang="ja-JP" dirty="0">
                <a:latin typeface="メイリオ" panose="020B0604030504040204" pitchFamily="50" charset="-128"/>
                <a:ea typeface="メイリオ" panose="020B0604030504040204" pitchFamily="50" charset="-128"/>
              </a:rPr>
              <a:t>AWS </a:t>
            </a:r>
            <a:r>
              <a:rPr lang="en-US" altLang="ja-JP" dirty="0" err="1">
                <a:latin typeface="メイリオ" panose="020B0604030504040204" pitchFamily="50" charset="-128"/>
                <a:ea typeface="メイリオ" panose="020B0604030504040204" pitchFamily="50" charset="-128"/>
              </a:rPr>
              <a:t>DataSync.</a:t>
            </a:r>
          </a:p>
          <a:p>
            <a:pPr marL="342900" indent="-342900">
              <a:lnSpc>
                <a:spcPct val="150000"/>
              </a:lnSpc>
              <a:buFontTx/>
              <a:buAutoNum type="arabicParenR"/>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3920686"/>
      </p:ext>
    </p:extLst>
  </p:cSld>
  <p:clrMapOvr>
    <a:masterClrMapping/>
  </p:clrMapOvr>
  <mc:AlternateContent xmlns:mc="http://schemas.openxmlformats.org/markup-compatibility/2006" xmlns:p14="http://schemas.microsoft.com/office/powerpoint/2010/main">
    <mc:Choice Requires="p14">
      <p:transition spd="slow" p14:dur="2000" advTm="14291"/>
    </mc:Choice>
    <mc:Fallback xmlns="">
      <p:transition spd="slow" advTm="14291"/>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solidFill>
                  <a:schemeClr val="tx1"/>
                </a:solidFill>
                <a:latin typeface="メイリオ" panose="020B0604030504040204" pitchFamily="50" charset="-128"/>
                <a:ea typeface="メイリオ" panose="020B0604030504040204" pitchFamily="50" charset="-128"/>
              </a:rPr>
              <a:t>Kinesis </a:t>
            </a:r>
            <a:r>
              <a:rPr lang="ja-JP" altLang="en-US" sz="3000" dirty="0">
                <a:solidFill>
                  <a:schemeClr val="tx1"/>
                </a:solidFill>
                <a:latin typeface="メイリオ" panose="020B0604030504040204" pitchFamily="50" charset="-128"/>
                <a:ea typeface="メイリオ" panose="020B0604030504040204" pitchFamily="50" charset="-128"/>
              </a:rPr>
              <a:t>Features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Kinesis </a:t>
            </a:r>
            <a:r>
              <a:rPr lang="ja-JP" altLang="en-US" sz="2400" kern="0" dirty="0">
                <a:solidFill>
                  <a:srgbClr val="002060"/>
                </a:solidFill>
                <a:latin typeface="メイリオ" panose="020B0604030504040204" pitchFamily="50" charset="-128"/>
                <a:ea typeface="メイリオ" panose="020B0604030504040204" pitchFamily="50" charset="-128"/>
              </a:rPr>
              <a:t>allows you to adjust the amount of data, data retention period, batch </a:t>
            </a:r>
            <a:r>
              <a:rPr lang="en-US" altLang="ja-JP" sz="2400" kern="0" dirty="0">
                <a:solidFill>
                  <a:srgbClr val="002060"/>
                </a:solidFill>
                <a:latin typeface="メイリオ" panose="020B0604030504040204" pitchFamily="50" charset="-128"/>
                <a:ea typeface="メイリオ" panose="020B0604030504040204" pitchFamily="50" charset="-128"/>
              </a:rPr>
              <a:t>interval</a:t>
            </a:r>
            <a:r>
              <a:rPr lang="ja-JP" altLang="en-US" sz="2400" kern="0" dirty="0">
                <a:solidFill>
                  <a:srgbClr val="002060"/>
                </a:solidFill>
                <a:latin typeface="メイリオ" panose="020B0604030504040204" pitchFamily="50" charset="-128"/>
                <a:ea typeface="メイリオ" panose="020B0604030504040204" pitchFamily="50" charset="-128"/>
              </a:rPr>
              <a:t> and encryption</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13E23A96-9905-48FA-AEEE-0D35888385C6}"/>
              </a:ext>
            </a:extLst>
          </p:cNvPr>
          <p:cNvSpPr/>
          <p:nvPr/>
        </p:nvSpPr>
        <p:spPr>
          <a:xfrm>
            <a:off x="847895" y="1722188"/>
            <a:ext cx="8208912" cy="4212692"/>
          </a:xfrm>
          <a:prstGeom prst="rect">
            <a:avLst/>
          </a:prstGeom>
        </p:spPr>
        <p:txBody>
          <a:bodyPr wrap="square">
            <a:spAutoFit/>
          </a:bodyPr>
          <a:lstStyle/>
          <a:p>
            <a:pPr marL="342900" indent="-342900">
              <a:lnSpc>
                <a:spcPct val="150000"/>
              </a:lnSpc>
              <a:buFont typeface="Wingdings" panose="05000000000000000000" pitchFamily="2" charset="2"/>
              <a:buChar char="p"/>
            </a:pPr>
            <a:r>
              <a:rPr lang="ja-JP" altLang="en-US" sz="1800" dirty="0">
                <a:solidFill>
                  <a:srgbClr val="333333"/>
                </a:solidFill>
                <a:latin typeface="メイリオ" panose="020B0604030504040204" pitchFamily="50" charset="-128"/>
                <a:ea typeface="メイリオ" panose="020B0604030504040204" pitchFamily="50" charset="-128"/>
              </a:rPr>
              <a:t>Able to </a:t>
            </a:r>
            <a:r>
              <a:rPr lang="ja-JP" altLang="en-US" sz="1800" b="0" i="0" dirty="0">
                <a:solidFill>
                  <a:srgbClr val="333333"/>
                </a:solidFill>
                <a:effectLst/>
                <a:latin typeface="メイリオ" panose="020B0604030504040204" pitchFamily="50" charset="-128"/>
                <a:ea typeface="メイリオ" panose="020B0604030504040204" pitchFamily="50" charset="-128"/>
              </a:rPr>
              <a:t>specify batch size or batch interval, such as setting the batch interval to </a:t>
            </a:r>
            <a:r>
              <a:rPr lang="en-US" altLang="ja-JP" sz="1800" b="0" i="0" dirty="0">
                <a:solidFill>
                  <a:srgbClr val="333333"/>
                </a:solidFill>
                <a:effectLst/>
                <a:latin typeface="メイリオ" panose="020B0604030504040204" pitchFamily="50" charset="-128"/>
                <a:ea typeface="メイリオ" panose="020B0604030504040204" pitchFamily="50" charset="-128"/>
              </a:rPr>
              <a:t>60 </a:t>
            </a:r>
            <a:r>
              <a:rPr lang="ja-JP" altLang="en-US" sz="1800" b="0" i="0" dirty="0">
                <a:solidFill>
                  <a:srgbClr val="333333"/>
                </a:solidFill>
                <a:effectLst/>
                <a:latin typeface="メイリオ" panose="020B0604030504040204" pitchFamily="50" charset="-128"/>
                <a:ea typeface="メイリオ" panose="020B0604030504040204" pitchFamily="50" charset="-128"/>
              </a:rPr>
              <a:t>seconds</a:t>
            </a:r>
            <a:endParaRPr lang="en-US" altLang="ja-JP" sz="1800" b="0" i="0" dirty="0">
              <a:solidFill>
                <a:srgbClr val="333333"/>
              </a:solidFill>
              <a:effectLst/>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p"/>
            </a:pPr>
            <a:r>
              <a:rPr lang="en-US" altLang="ja-JP" sz="1800" b="0" i="0" dirty="0">
                <a:solidFill>
                  <a:srgbClr val="16191F"/>
                </a:solidFill>
                <a:effectLst/>
                <a:latin typeface="メイリオ" panose="020B0604030504040204" pitchFamily="50" charset="-128"/>
                <a:ea typeface="メイリオ" panose="020B0604030504040204" pitchFamily="50" charset="-128"/>
              </a:rPr>
              <a:t>Kinesis data stream </a:t>
            </a:r>
            <a:r>
              <a:rPr lang="ja-JP" altLang="en-US" sz="1800" dirty="0">
                <a:solidFill>
                  <a:srgbClr val="333333"/>
                </a:solidFill>
                <a:latin typeface="メイリオ" panose="020B0604030504040204" pitchFamily="50" charset="-128"/>
                <a:ea typeface="メイリオ" panose="020B0604030504040204" pitchFamily="50" charset="-128"/>
              </a:rPr>
              <a:t>data retention period </a:t>
            </a:r>
            <a:r>
              <a:rPr lang="ja-JP" altLang="en-US" sz="1800" b="0" i="0" dirty="0">
                <a:solidFill>
                  <a:srgbClr val="16191F"/>
                </a:solidFill>
                <a:effectLst/>
                <a:latin typeface="メイリオ" panose="020B0604030504040204" pitchFamily="50" charset="-128"/>
                <a:ea typeface="メイリオ" panose="020B0604030504040204" pitchFamily="50" charset="-128"/>
              </a:rPr>
              <a:t>defaults </a:t>
            </a:r>
            <a:r>
              <a:rPr lang="ja-JP" altLang="en-US" sz="1800" dirty="0">
                <a:solidFill>
                  <a:srgbClr val="16191F"/>
                </a:solidFill>
                <a:latin typeface="メイリオ" panose="020B0604030504040204" pitchFamily="50" charset="-128"/>
                <a:ea typeface="メイリオ" panose="020B0604030504040204" pitchFamily="50" charset="-128"/>
              </a:rPr>
              <a:t>to </a:t>
            </a:r>
            <a:r>
              <a:rPr lang="en-US" altLang="ja-JP" sz="1800" b="0" i="0" dirty="0">
                <a:solidFill>
                  <a:srgbClr val="16191F"/>
                </a:solidFill>
                <a:effectLst/>
                <a:latin typeface="メイリオ" panose="020B0604030504040204" pitchFamily="50" charset="-128"/>
                <a:ea typeface="メイリオ" panose="020B0604030504040204" pitchFamily="50" charset="-128"/>
              </a:rPr>
              <a:t>24 </a:t>
            </a:r>
            <a:r>
              <a:rPr lang="ja-JP" altLang="en-US" sz="1800" b="0" i="0" dirty="0">
                <a:solidFill>
                  <a:srgbClr val="16191F"/>
                </a:solidFill>
                <a:effectLst/>
                <a:latin typeface="メイリオ" panose="020B0604030504040204" pitchFamily="50" charset="-128"/>
                <a:ea typeface="メイリオ" panose="020B0604030504040204" pitchFamily="50" charset="-128"/>
              </a:rPr>
              <a:t>hours, with a maximum value of </a:t>
            </a:r>
            <a:r>
              <a:rPr lang="en-US" altLang="ja-JP" sz="1800" b="0" i="0" dirty="0">
                <a:solidFill>
                  <a:srgbClr val="16191F"/>
                </a:solidFill>
                <a:effectLst/>
                <a:latin typeface="メイリオ" panose="020B0604030504040204" pitchFamily="50" charset="-128"/>
                <a:ea typeface="メイリオ" panose="020B0604030504040204" pitchFamily="50" charset="-128"/>
              </a:rPr>
              <a:t>168 </a:t>
            </a:r>
            <a:r>
              <a:rPr lang="ja-JP" altLang="en-US" sz="1800" b="0" i="0" dirty="0">
                <a:solidFill>
                  <a:srgbClr val="16191F"/>
                </a:solidFill>
                <a:effectLst/>
                <a:latin typeface="メイリオ" panose="020B0604030504040204" pitchFamily="50" charset="-128"/>
                <a:ea typeface="メイリオ" panose="020B0604030504040204" pitchFamily="50" charset="-128"/>
              </a:rPr>
              <a:t>hours</a:t>
            </a:r>
            <a:endParaRPr lang="en-US" altLang="ja-JP" sz="1800" b="0" i="0" dirty="0">
              <a:solidFill>
                <a:srgbClr val="333333"/>
              </a:solidFill>
              <a:effectLst/>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p"/>
            </a:pPr>
            <a:r>
              <a:rPr lang="ja-JP" altLang="en-US" sz="1800" b="0" i="0" dirty="0">
                <a:solidFill>
                  <a:srgbClr val="333333"/>
                </a:solidFill>
                <a:effectLst/>
                <a:latin typeface="メイリオ" panose="020B0604030504040204" pitchFamily="50" charset="-128"/>
                <a:ea typeface="メイリオ" panose="020B0604030504040204" pitchFamily="50" charset="-128"/>
              </a:rPr>
              <a:t>Delivery streams are automatically scaled, </a:t>
            </a:r>
            <a:r>
              <a:rPr lang="en-US" altLang="ja-JP" sz="1800" b="0" i="0" dirty="0">
                <a:solidFill>
                  <a:srgbClr val="16191F"/>
                </a:solidFill>
                <a:effectLst/>
                <a:latin typeface="メイリオ" panose="020B0604030504040204" pitchFamily="50" charset="-128"/>
                <a:ea typeface="メイリオ" panose="020B0604030504040204" pitchFamily="50" charset="-128"/>
              </a:rPr>
              <a:t>one </a:t>
            </a:r>
            <a:r>
              <a:rPr lang="ja-JP" altLang="en-US" sz="1800" b="0" i="0" dirty="0">
                <a:solidFill>
                  <a:srgbClr val="16191F"/>
                </a:solidFill>
                <a:effectLst/>
                <a:latin typeface="メイリオ" panose="020B0604030504040204" pitchFamily="50" charset="-128"/>
                <a:ea typeface="メイリオ" panose="020B0604030504040204" pitchFamily="50" charset="-128"/>
              </a:rPr>
              <a:t>shard can capture up to </a:t>
            </a:r>
            <a:r>
              <a:rPr lang="en-US" altLang="ja-JP" sz="1800" b="0" i="0" dirty="0">
                <a:solidFill>
                  <a:srgbClr val="16191F"/>
                </a:solidFill>
                <a:effectLst/>
                <a:latin typeface="メイリオ" panose="020B0604030504040204" pitchFamily="50" charset="-128"/>
                <a:ea typeface="メイリオ" panose="020B0604030504040204" pitchFamily="50" charset="-128"/>
              </a:rPr>
              <a:t>1 MB </a:t>
            </a:r>
            <a:r>
              <a:rPr lang="ja-JP" altLang="en-US" sz="1800" b="0" i="0" dirty="0">
                <a:solidFill>
                  <a:srgbClr val="16191F"/>
                </a:solidFill>
                <a:effectLst/>
                <a:latin typeface="メイリオ" panose="020B0604030504040204" pitchFamily="50" charset="-128"/>
                <a:ea typeface="メイリオ" panose="020B0604030504040204" pitchFamily="50" charset="-128"/>
              </a:rPr>
              <a:t>of data per second </a:t>
            </a:r>
            <a:r>
              <a:rPr lang="en-US" altLang="ja-JP" sz="1800" b="0" i="0" dirty="0">
                <a:solidFill>
                  <a:srgbClr val="16191F"/>
                </a:solidFill>
                <a:effectLst/>
                <a:latin typeface="メイリオ" panose="020B0604030504040204" pitchFamily="50" charset="-128"/>
                <a:ea typeface="メイリオ" panose="020B0604030504040204" pitchFamily="50" charset="-128"/>
              </a:rPr>
              <a:t>(</a:t>
            </a:r>
            <a:r>
              <a:rPr lang="ja-JP" altLang="en-US" sz="1800" b="0" i="0" dirty="0">
                <a:solidFill>
                  <a:srgbClr val="16191F"/>
                </a:solidFill>
                <a:effectLst/>
                <a:latin typeface="メイリオ" panose="020B0604030504040204" pitchFamily="50" charset="-128"/>
                <a:ea typeface="メイリオ" panose="020B0604030504040204" pitchFamily="50" charset="-128"/>
              </a:rPr>
              <a:t>including partition keys</a:t>
            </a:r>
            <a:r>
              <a:rPr lang="en-US" altLang="ja-JP" sz="1800" b="0" i="0" dirty="0">
                <a:solidFill>
                  <a:srgbClr val="16191F"/>
                </a:solidFill>
                <a:effectLst/>
                <a:latin typeface="メイリオ" panose="020B0604030504040204" pitchFamily="50" charset="-128"/>
                <a:ea typeface="メイリオ" panose="020B0604030504040204" pitchFamily="50" charset="-128"/>
              </a:rPr>
              <a:t>)</a:t>
            </a:r>
            <a:r>
              <a:rPr lang="ja-JP" altLang="en-US" sz="1800" b="0" i="0" dirty="0">
                <a:solidFill>
                  <a:srgbClr val="16191F"/>
                </a:solidFill>
                <a:effectLst/>
                <a:latin typeface="メイリオ" panose="020B0604030504040204" pitchFamily="50" charset="-128"/>
                <a:ea typeface="メイリオ" panose="020B0604030504040204" pitchFamily="50" charset="-128"/>
              </a:rPr>
              <a:t>, and writes can capture </a:t>
            </a:r>
            <a:r>
              <a:rPr lang="en-US" altLang="ja-JP" sz="1800" b="0" i="0" dirty="0">
                <a:solidFill>
                  <a:srgbClr val="16191F"/>
                </a:solidFill>
                <a:effectLst/>
                <a:latin typeface="メイリオ" panose="020B0604030504040204" pitchFamily="50" charset="-128"/>
                <a:ea typeface="メイリオ" panose="020B0604030504040204" pitchFamily="50" charset="-128"/>
              </a:rPr>
              <a:t>1,000 </a:t>
            </a:r>
            <a:r>
              <a:rPr lang="ja-JP" altLang="en-US" sz="1800" b="0" i="0" dirty="0">
                <a:solidFill>
                  <a:srgbClr val="16191F"/>
                </a:solidFill>
                <a:effectLst/>
                <a:latin typeface="メイリオ" panose="020B0604030504040204" pitchFamily="50" charset="-128"/>
                <a:ea typeface="メイリオ" panose="020B0604030504040204" pitchFamily="50" charset="-128"/>
              </a:rPr>
              <a:t>records </a:t>
            </a:r>
            <a:r>
              <a:rPr lang="en-US" altLang="ja-JP" sz="1800" b="0" i="0" dirty="0">
                <a:solidFill>
                  <a:srgbClr val="16191F"/>
                </a:solidFill>
                <a:effectLst/>
                <a:latin typeface="メイリオ" panose="020B0604030504040204" pitchFamily="50" charset="-128"/>
                <a:ea typeface="メイリオ" panose="020B0604030504040204" pitchFamily="50" charset="-128"/>
              </a:rPr>
              <a:t>per </a:t>
            </a:r>
            <a:r>
              <a:rPr lang="ja-JP" altLang="en-US" sz="1800" b="0" i="0" dirty="0">
                <a:solidFill>
                  <a:srgbClr val="16191F"/>
                </a:solidFill>
                <a:effectLst/>
                <a:latin typeface="メイリオ" panose="020B0604030504040204" pitchFamily="50" charset="-128"/>
                <a:ea typeface="メイリオ" panose="020B0604030504040204" pitchFamily="50" charset="-128"/>
              </a:rPr>
              <a:t>second</a:t>
            </a:r>
            <a:endParaRPr lang="en-US" altLang="ja-JP" sz="1800" b="0" i="0" dirty="0">
              <a:solidFill>
                <a:srgbClr val="16191F"/>
              </a:solidFill>
              <a:effectLst/>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p"/>
            </a:pPr>
            <a:r>
              <a:rPr lang="ja-JP" altLang="en-US" sz="1800" b="0" i="0" dirty="0">
                <a:solidFill>
                  <a:srgbClr val="333333"/>
                </a:solidFill>
                <a:effectLst/>
                <a:latin typeface="メイリオ" panose="020B0604030504040204" pitchFamily="50" charset="-128"/>
                <a:ea typeface="メイリオ" panose="020B0604030504040204" pitchFamily="50" charset="-128"/>
              </a:rPr>
              <a:t>Automatically encrypts uploaded data to the destination by specifying a </a:t>
            </a:r>
            <a:r>
              <a:rPr lang="en-US" altLang="ja-JP" sz="1800" b="0" i="0" dirty="0">
                <a:solidFill>
                  <a:srgbClr val="333333"/>
                </a:solidFill>
                <a:effectLst/>
                <a:latin typeface="メイリオ" panose="020B0604030504040204" pitchFamily="50" charset="-128"/>
                <a:ea typeface="メイリオ" panose="020B0604030504040204" pitchFamily="50" charset="-128"/>
              </a:rPr>
              <a:t>KMS </a:t>
            </a:r>
            <a:r>
              <a:rPr lang="ja-JP" altLang="en-US" sz="1800" b="0" i="0" dirty="0">
                <a:solidFill>
                  <a:srgbClr val="333333"/>
                </a:solidFill>
                <a:effectLst/>
                <a:latin typeface="メイリオ" panose="020B0604030504040204" pitchFamily="50" charset="-128"/>
                <a:ea typeface="メイリオ" panose="020B0604030504040204" pitchFamily="50" charset="-128"/>
              </a:rPr>
              <a:t>encryption key</a:t>
            </a:r>
            <a:endParaRPr lang="en-US" altLang="ja-JP" sz="1800" b="0" i="0" dirty="0">
              <a:solidFill>
                <a:srgbClr val="333333"/>
              </a:solidFill>
              <a:effectLst/>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p"/>
            </a:pPr>
            <a:r>
              <a:rPr lang="ja-JP" altLang="en-US" sz="1800" b="0" i="0" dirty="0">
                <a:solidFill>
                  <a:srgbClr val="333333"/>
                </a:solidFill>
                <a:effectLst/>
                <a:latin typeface="メイリオ" panose="020B0604030504040204" pitchFamily="50" charset="-128"/>
                <a:ea typeface="メイリオ" panose="020B0604030504040204" pitchFamily="50" charset="-128"/>
              </a:rPr>
              <a:t>Metrics can be viewed </a:t>
            </a:r>
            <a:r>
              <a:rPr lang="ja-JP" altLang="en-US" sz="1800" dirty="0">
                <a:solidFill>
                  <a:srgbClr val="333333"/>
                </a:solidFill>
                <a:latin typeface="メイリオ" panose="020B0604030504040204" pitchFamily="50" charset="-128"/>
                <a:ea typeface="メイリオ" panose="020B0604030504040204" pitchFamily="50" charset="-128"/>
              </a:rPr>
              <a:t>from the </a:t>
            </a:r>
            <a:r>
              <a:rPr lang="ja-JP" altLang="en-US" sz="1800" b="0" i="0" dirty="0">
                <a:solidFill>
                  <a:srgbClr val="333333"/>
                </a:solidFill>
                <a:effectLst/>
                <a:latin typeface="メイリオ" panose="020B0604030504040204" pitchFamily="50" charset="-128"/>
                <a:ea typeface="メイリオ" panose="020B0604030504040204" pitchFamily="50" charset="-128"/>
              </a:rPr>
              <a:t>console or </a:t>
            </a:r>
            <a:r>
              <a:rPr lang="en-US" altLang="ja-JP" sz="1800" b="0" i="0" dirty="0">
                <a:solidFill>
                  <a:srgbClr val="333333"/>
                </a:solidFill>
                <a:effectLst/>
                <a:latin typeface="メイリオ" panose="020B0604030504040204" pitchFamily="50" charset="-128"/>
                <a:ea typeface="メイリオ" panose="020B0604030504040204" pitchFamily="50" charset="-128"/>
              </a:rPr>
              <a:t>Amazon CloudWatch</a:t>
            </a:r>
            <a:endParaRPr lang="en-US" altLang="ja-JP" sz="1800" dirty="0">
              <a:solidFill>
                <a:srgbClr val="16191F"/>
              </a:solidFill>
              <a:latin typeface="メイリオ" panose="020B0604030504040204" pitchFamily="50" charset="-128"/>
              <a:ea typeface="メイリオ" panose="020B0604030504040204" pitchFamily="50" charset="-128"/>
            </a:endParaRPr>
          </a:p>
          <a:p>
            <a:pPr marL="342900" indent="-342900">
              <a:lnSpc>
                <a:spcPct val="150000"/>
              </a:lnSpc>
              <a:buFont typeface="Wingdings" panose="05000000000000000000" pitchFamily="2" charset="2"/>
              <a:buChar char="p"/>
            </a:pPr>
            <a:r>
              <a:rPr lang="ja-JP" altLang="en-US" sz="1800" b="0" i="0" dirty="0">
                <a:solidFill>
                  <a:srgbClr val="333333"/>
                </a:solidFill>
                <a:effectLst/>
                <a:latin typeface="メイリオ" panose="020B0604030504040204" pitchFamily="50" charset="-128"/>
                <a:ea typeface="メイリオ" panose="020B0604030504040204" pitchFamily="50" charset="-128"/>
              </a:rPr>
              <a:t>Charged only for the amount of data sent and the conversion of data formats</a:t>
            </a:r>
            <a:endParaRPr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65052871"/>
      </p:ext>
    </p:extLst>
  </p:cSld>
  <p:clrMapOvr>
    <a:masterClrMapping/>
  </p:clrMapOvr>
  <mc:AlternateContent xmlns:mc="http://schemas.openxmlformats.org/markup-compatibility/2006" xmlns:p14="http://schemas.microsoft.com/office/powerpoint/2010/main">
    <mc:Choice Requires="p14">
      <p:transition spd="slow" p14:dur="2000" advTm="67813"/>
    </mc:Choice>
    <mc:Fallback xmlns="">
      <p:transition spd="slow" advTm="67813"/>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AWS </a:t>
            </a:r>
            <a:r>
              <a:rPr kumimoji="0" lang="en-US" altLang="ja-JP" sz="3200" dirty="0" err="1">
                <a:solidFill>
                  <a:srgbClr val="000000"/>
                </a:solidFill>
                <a:latin typeface="メイリオ" pitchFamily="50" charset="-128"/>
                <a:ea typeface="メイリオ" pitchFamily="50" charset="-128"/>
                <a:cs typeface="メイリオ" pitchFamily="50" charset="-128"/>
              </a:rPr>
              <a:t>DataSync</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kumimoji="0" lang="en-US" altLang="ja-JP" sz="2400" dirty="0">
                <a:solidFill>
                  <a:srgbClr val="002060"/>
                </a:solidFill>
                <a:latin typeface="メイリオ" pitchFamily="50" charset="-128"/>
                <a:ea typeface="メイリオ" pitchFamily="50" charset="-128"/>
                <a:cs typeface="メイリオ" pitchFamily="50" charset="-128"/>
              </a:rPr>
              <a:t>AWS </a:t>
            </a:r>
            <a:r>
              <a:rPr kumimoji="0" lang="en-US" altLang="ja-JP" sz="2400" dirty="0" err="1">
                <a:solidFill>
                  <a:srgbClr val="002060"/>
                </a:solidFill>
                <a:latin typeface="メイリオ" pitchFamily="50" charset="-128"/>
                <a:ea typeface="メイリオ" pitchFamily="50" charset="-128"/>
                <a:cs typeface="メイリオ" pitchFamily="50" charset="-128"/>
              </a:rPr>
              <a:t>DataSync </a:t>
            </a:r>
            <a:r>
              <a:rPr kumimoji="0" lang="ja-JP" altLang="en-US" sz="2400" dirty="0">
                <a:solidFill>
                  <a:srgbClr val="002060"/>
                </a:solidFill>
                <a:latin typeface="メイリオ" pitchFamily="50" charset="-128"/>
                <a:ea typeface="メイリオ" pitchFamily="50" charset="-128"/>
                <a:cs typeface="メイリオ" pitchFamily="50" charset="-128"/>
              </a:rPr>
              <a:t>is a </a:t>
            </a:r>
            <a:r>
              <a:rPr lang="ja-JP" altLang="en-US" sz="2400" dirty="0">
                <a:solidFill>
                  <a:srgbClr val="002060"/>
                </a:solidFill>
                <a:latin typeface="メイリオ" panose="020B0604030504040204" pitchFamily="50" charset="-128"/>
                <a:ea typeface="メイリオ" panose="020B0604030504040204" pitchFamily="50" charset="-128"/>
              </a:rPr>
              <a:t>service used to migrate storage data to </a:t>
            </a:r>
            <a:r>
              <a:rPr lang="en-US" altLang="ja-JP" sz="2400" dirty="0">
                <a:solidFill>
                  <a:srgbClr val="002060"/>
                </a:solidFill>
                <a:latin typeface="メイリオ" panose="020B0604030504040204" pitchFamily="50" charset="-128"/>
                <a:ea typeface="メイリオ" panose="020B0604030504040204" pitchFamily="50" charset="-128"/>
              </a:rPr>
              <a:t>S3 </a:t>
            </a:r>
            <a:r>
              <a:rPr lang="ja-JP" altLang="en-US" sz="2400" dirty="0">
                <a:solidFill>
                  <a:srgbClr val="002060"/>
                </a:solidFill>
                <a:latin typeface="メイリオ" panose="020B0604030504040204" pitchFamily="50" charset="-128"/>
                <a:ea typeface="メイリオ" panose="020B0604030504040204" pitchFamily="50" charset="-128"/>
              </a:rPr>
              <a:t>or </a:t>
            </a:r>
            <a:r>
              <a:rPr lang="en-US" altLang="ja-JP" sz="2400" dirty="0">
                <a:solidFill>
                  <a:srgbClr val="002060"/>
                </a:solidFill>
                <a:latin typeface="メイリオ" panose="020B0604030504040204" pitchFamily="50" charset="-128"/>
                <a:ea typeface="メイリオ" panose="020B0604030504040204" pitchFamily="50" charset="-128"/>
              </a:rPr>
              <a:t>EFS</a:t>
            </a:r>
          </a:p>
        </p:txBody>
      </p:sp>
      <p:pic>
        <p:nvPicPr>
          <p:cNvPr id="1026" name="Picture 2" descr="How AWS DataSync Works - AWS DataSync">
            <a:extLst>
              <a:ext uri="{FF2B5EF4-FFF2-40B4-BE49-F238E27FC236}">
                <a16:creationId xmlns:a16="http://schemas.microsoft.com/office/drawing/2014/main" id="{A48692EE-A593-4012-B413-DE894CA8F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513" y="1772816"/>
            <a:ext cx="8067675" cy="4010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E2B85C-2404-4E28-9942-8C9CCE5EBB74}"/>
              </a:ext>
            </a:extLst>
          </p:cNvPr>
          <p:cNvSpPr txBox="1"/>
          <p:nvPr/>
        </p:nvSpPr>
        <p:spPr>
          <a:xfrm>
            <a:off x="848544" y="5949280"/>
            <a:ext cx="4952526" cy="215444"/>
          </a:xfrm>
          <a:prstGeom prst="rect">
            <a:avLst/>
          </a:prstGeom>
          <a:noFill/>
        </p:spPr>
        <p:txBody>
          <a:bodyPr wrap="square">
            <a:spAutoFit/>
          </a:bodyPr>
          <a:lstStyle/>
          <a:p>
            <a:r>
              <a:rPr lang="en-US" altLang="ja-JP" sz="800" dirty="0"/>
              <a:t>Reference: </a:t>
            </a:r>
            <a:r>
              <a:rPr lang="ja-JP" altLang="en-US" sz="800" dirty="0"/>
              <a:t>https://docs.aws.amazon.com/ja_jp/datasync/latest/userguide/how-datasync-works.html</a:t>
            </a:r>
          </a:p>
        </p:txBody>
      </p:sp>
    </p:spTree>
    <p:extLst>
      <p:ext uri="{BB962C8B-B14F-4D97-AF65-F5344CB8AC3E}">
        <p14:creationId xmlns:p14="http://schemas.microsoft.com/office/powerpoint/2010/main" val="3012763967"/>
      </p:ext>
    </p:extLst>
  </p:cSld>
  <p:clrMapOvr>
    <a:masterClrMapping/>
  </p:clrMapOvr>
  <mc:AlternateContent xmlns:mc="http://schemas.openxmlformats.org/markup-compatibility/2006" xmlns:p14="http://schemas.microsoft.com/office/powerpoint/2010/main">
    <mc:Choice Requires="p14">
      <p:transition spd="slow" p14:dur="2000" advTm="36577"/>
    </mc:Choice>
    <mc:Fallback xmlns="">
      <p:transition spd="slow" advTm="36577"/>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DR </a:t>
            </a:r>
            <a:r>
              <a:rPr kumimoji="0" lang="ja-JP" altLang="en-US" sz="3200" dirty="0">
                <a:solidFill>
                  <a:srgbClr val="000000"/>
                </a:solidFill>
                <a:latin typeface="メイリオ" pitchFamily="50" charset="-128"/>
                <a:ea typeface="メイリオ" pitchFamily="50" charset="-128"/>
                <a:cs typeface="メイリオ" pitchFamily="50" charset="-128"/>
              </a:rPr>
              <a:t>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financial services company has created a disaster recovery plan in its business continuity plan. As a solution architect, you want to make sure that a scaled-down version of a fully functioning environment is always running in the </a:t>
            </a:r>
            <a:r>
              <a:rPr lang="en-US" altLang="ja-JP" dirty="0">
                <a:latin typeface="メイリオ" panose="020B0604030504040204" pitchFamily="50" charset="-128"/>
                <a:ea typeface="メイリオ" panose="020B0604030504040204" pitchFamily="50" charset="-128"/>
              </a:rPr>
              <a:t>AWS cloud </a:t>
            </a:r>
            <a:r>
              <a:rPr lang="ja-JP" altLang="en-US" dirty="0">
                <a:latin typeface="メイリオ" panose="020B0604030504040204" pitchFamily="50" charset="-128"/>
                <a:ea typeface="メイリオ" panose="020B0604030504040204" pitchFamily="50" charset="-128"/>
              </a:rPr>
              <a:t>and minimize recovery time in the event of a disaster.</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scheme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Warm Standby</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Backup &amp; Restore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Pilot Light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Multi-site</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03643748"/>
      </p:ext>
    </p:extLst>
  </p:cSld>
  <p:clrMapOvr>
    <a:masterClrMapping/>
  </p:clrMapOvr>
  <mc:AlternateContent xmlns:mc="http://schemas.openxmlformats.org/markup-compatibility/2006" xmlns:p14="http://schemas.microsoft.com/office/powerpoint/2010/main">
    <mc:Choice Requires="p14">
      <p:transition spd="slow" p14:dur="2000" advTm="12266"/>
    </mc:Choice>
    <mc:Fallback xmlns="">
      <p:transition spd="slow" advTm="12266"/>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DR </a:t>
            </a:r>
            <a:r>
              <a:rPr kumimoji="0" lang="ja-JP" altLang="en-US" sz="3200" dirty="0">
                <a:solidFill>
                  <a:srgbClr val="000000"/>
                </a:solidFill>
                <a:latin typeface="メイリオ" pitchFamily="50" charset="-128"/>
                <a:ea typeface="メイリオ" pitchFamily="50" charset="-128"/>
                <a:cs typeface="メイリオ" pitchFamily="50" charset="-128"/>
              </a:rPr>
              <a:t>Configuration</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Solution for </a:t>
            </a:r>
            <a:r>
              <a:rPr lang="ja-JP" altLang="en-US" sz="2400" dirty="0">
                <a:solidFill>
                  <a:srgbClr val="002060"/>
                </a:solidFill>
                <a:latin typeface="メイリオ" panose="020B0604030504040204" pitchFamily="50" charset="-128"/>
                <a:ea typeface="メイリオ" panose="020B0604030504040204" pitchFamily="50" charset="-128"/>
              </a:rPr>
              <a:t>disaster recovery prepare various methods depending on the application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正方形/長方形 4">
            <a:extLst>
              <a:ext uri="{FF2B5EF4-FFF2-40B4-BE49-F238E27FC236}">
                <a16:creationId xmlns:a16="http://schemas.microsoft.com/office/drawing/2014/main" id="{5FCC3940-3D7E-4959-96A1-37040323856D}"/>
              </a:ext>
            </a:extLst>
          </p:cNvPr>
          <p:cNvSpPr/>
          <p:nvPr/>
        </p:nvSpPr>
        <p:spPr bwMode="auto">
          <a:xfrm>
            <a:off x="900530" y="3242486"/>
            <a:ext cx="2347607" cy="8232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 Warm Standby</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AC473836-60EE-4EAE-AD9D-4EF603DFA931}"/>
              </a:ext>
            </a:extLst>
          </p:cNvPr>
          <p:cNvSpPr txBox="1">
            <a:spLocks/>
          </p:cNvSpPr>
          <p:nvPr/>
        </p:nvSpPr>
        <p:spPr bwMode="auto">
          <a:xfrm>
            <a:off x="3267329" y="3242486"/>
            <a:ext cx="5790127" cy="823226"/>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b="0" i="0" dirty="0">
                <a:solidFill>
                  <a:srgbClr val="333333"/>
                </a:solidFill>
                <a:effectLst/>
                <a:latin typeface="メイリオ" panose="020B0604030504040204" pitchFamily="50" charset="-128"/>
                <a:ea typeface="メイリオ" panose="020B0604030504040204" pitchFamily="50" charset="-128"/>
              </a:rPr>
              <a:t>A spare server is provided in the same form as the production server, but requires some work before the switchover (recovery)</a:t>
            </a:r>
            <a:endParaRPr lang="ja-JP" altLang="en-US" sz="14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C1A502DD-4426-4B40-A906-ABFFB7D9B05B}"/>
              </a:ext>
            </a:extLst>
          </p:cNvPr>
          <p:cNvSpPr/>
          <p:nvPr/>
        </p:nvSpPr>
        <p:spPr bwMode="auto">
          <a:xfrm>
            <a:off x="900530" y="4107490"/>
            <a:ext cx="2347607" cy="8232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Backup &amp;</a:t>
            </a:r>
            <a:endParaRPr lang="en-US" altLang="ja-JP" b="1" dirty="0">
              <a:solidFill>
                <a:schemeClr val="bg1"/>
              </a:solidFill>
              <a:latin typeface="メイリオ" panose="020B0604030504040204" pitchFamily="50" charset="-128"/>
              <a:ea typeface="メイリオ" panose="020B0604030504040204" pitchFamily="50" charset="-128"/>
            </a:endParaRPr>
          </a:p>
          <a:p>
            <a:pPr algn="ctr"/>
            <a:r>
              <a:rPr lang="ja-JP" altLang="en-US" b="1" dirty="0">
                <a:solidFill>
                  <a:schemeClr val="bg1"/>
                </a:solidFill>
                <a:latin typeface="メイリオ" panose="020B0604030504040204" pitchFamily="50" charset="-128"/>
                <a:ea typeface="メイリオ" panose="020B0604030504040204" pitchFamily="50" charset="-128"/>
              </a:rPr>
              <a:t>Restore</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056BCBDB-D6A6-4C7C-B25B-4C7B2DB1C5D6}"/>
              </a:ext>
            </a:extLst>
          </p:cNvPr>
          <p:cNvSpPr txBox="1">
            <a:spLocks/>
          </p:cNvSpPr>
          <p:nvPr/>
        </p:nvSpPr>
        <p:spPr bwMode="auto">
          <a:xfrm>
            <a:off x="3267329" y="4107490"/>
            <a:ext cx="5790127" cy="823226"/>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A method that allows for periodic backups to be performed and restored in the event of a failure of the production equipment</a:t>
            </a:r>
          </a:p>
        </p:txBody>
      </p:sp>
      <p:sp>
        <p:nvSpPr>
          <p:cNvPr id="11" name="正方形/長方形 8">
            <a:extLst>
              <a:ext uri="{FF2B5EF4-FFF2-40B4-BE49-F238E27FC236}">
                <a16:creationId xmlns:a16="http://schemas.microsoft.com/office/drawing/2014/main" id="{45559FA8-4130-4DF2-AB61-A63FA117A125}"/>
              </a:ext>
            </a:extLst>
          </p:cNvPr>
          <p:cNvSpPr/>
          <p:nvPr/>
        </p:nvSpPr>
        <p:spPr bwMode="auto">
          <a:xfrm>
            <a:off x="900530" y="4976358"/>
            <a:ext cx="2347607" cy="8232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Pilot Light</a:t>
            </a:r>
          </a:p>
        </p:txBody>
      </p:sp>
      <p:sp>
        <p:nvSpPr>
          <p:cNvPr id="13" name="コンテンツ プレースホルダー 2">
            <a:extLst>
              <a:ext uri="{FF2B5EF4-FFF2-40B4-BE49-F238E27FC236}">
                <a16:creationId xmlns:a16="http://schemas.microsoft.com/office/drawing/2014/main" id="{5EAA60B9-D27F-4EB5-9689-6EA2FCC18FAD}"/>
              </a:ext>
            </a:extLst>
          </p:cNvPr>
          <p:cNvSpPr txBox="1">
            <a:spLocks/>
          </p:cNvSpPr>
          <p:nvPr/>
        </p:nvSpPr>
        <p:spPr bwMode="auto">
          <a:xfrm>
            <a:off x="3267329" y="4976358"/>
            <a:ext cx="5790127" cy="823226"/>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b="0" i="0" dirty="0">
                <a:solidFill>
                  <a:srgbClr val="333333"/>
                </a:solidFill>
                <a:effectLst/>
                <a:latin typeface="メイリオ" panose="020B0604030504040204" pitchFamily="50" charset="-128"/>
                <a:ea typeface="メイリオ" panose="020B0604030504040204" pitchFamily="50" charset="-128"/>
              </a:rPr>
              <a:t>A server in a down state is prepared in another region and launched in the event of a failure.</a:t>
            </a:r>
            <a:endParaRPr lang="en-US" altLang="ja-JP"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70C30B7B-AA7A-4E4F-A884-B01955F3A83E}"/>
              </a:ext>
            </a:extLst>
          </p:cNvPr>
          <p:cNvSpPr/>
          <p:nvPr/>
        </p:nvSpPr>
        <p:spPr bwMode="auto">
          <a:xfrm>
            <a:off x="900530" y="5846134"/>
            <a:ext cx="2347607" cy="8232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Multi-site</a:t>
            </a:r>
          </a:p>
        </p:txBody>
      </p:sp>
      <p:sp>
        <p:nvSpPr>
          <p:cNvPr id="17" name="コンテンツ プレースホルダー 2">
            <a:extLst>
              <a:ext uri="{FF2B5EF4-FFF2-40B4-BE49-F238E27FC236}">
                <a16:creationId xmlns:a16="http://schemas.microsoft.com/office/drawing/2014/main" id="{6FDA6D2B-E4DF-43A7-AB56-8554AC30FA53}"/>
              </a:ext>
            </a:extLst>
          </p:cNvPr>
          <p:cNvSpPr txBox="1">
            <a:spLocks/>
          </p:cNvSpPr>
          <p:nvPr/>
        </p:nvSpPr>
        <p:spPr bwMode="auto">
          <a:xfrm>
            <a:off x="3267329" y="5846134"/>
            <a:ext cx="5790127" cy="823226"/>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b="0" i="0" dirty="0">
                <a:solidFill>
                  <a:srgbClr val="16191F"/>
                </a:solidFill>
                <a:effectLst/>
                <a:latin typeface="メイリオ" panose="020B0604030504040204" pitchFamily="50" charset="-128"/>
                <a:ea typeface="メイリオ" panose="020B0604030504040204" pitchFamily="50" charset="-128"/>
              </a:rPr>
              <a:t>Configure your infrastructure to multiple sites such as </a:t>
            </a:r>
            <a:r>
              <a:rPr lang="en-US" altLang="ja-JP" sz="1400" b="0" i="0" dirty="0">
                <a:solidFill>
                  <a:srgbClr val="16191F"/>
                </a:solidFill>
                <a:effectLst/>
                <a:latin typeface="メイリオ" panose="020B0604030504040204" pitchFamily="50" charset="-128"/>
                <a:ea typeface="メイリオ" panose="020B0604030504040204" pitchFamily="50" charset="-128"/>
              </a:rPr>
              <a:t>multi-AZ </a:t>
            </a:r>
            <a:r>
              <a:rPr lang="ja-JP" altLang="en-US" sz="1400" b="0" i="0" dirty="0">
                <a:solidFill>
                  <a:srgbClr val="16191F"/>
                </a:solidFill>
                <a:effectLst/>
                <a:latin typeface="メイリオ" panose="020B0604030504040204" pitchFamily="50" charset="-128"/>
                <a:ea typeface="メイリオ" panose="020B0604030504040204" pitchFamily="50" charset="-128"/>
              </a:rPr>
              <a:t>configurations and multi-region deployments</a:t>
            </a:r>
            <a:endParaRPr lang="en-US" altLang="ja-JP" sz="1400" dirty="0">
              <a:latin typeface="メイリオ" panose="020B0604030504040204" pitchFamily="50" charset="-128"/>
              <a:ea typeface="メイリオ" panose="020B0604030504040204" pitchFamily="50" charset="-128"/>
            </a:endParaRPr>
          </a:p>
        </p:txBody>
      </p:sp>
      <p:sp>
        <p:nvSpPr>
          <p:cNvPr id="20" name="正方形/長方形 4">
            <a:extLst>
              <a:ext uri="{FF2B5EF4-FFF2-40B4-BE49-F238E27FC236}">
                <a16:creationId xmlns:a16="http://schemas.microsoft.com/office/drawing/2014/main" id="{D364DC6A-3216-44F3-A1D8-F85F8BE2C4BB}"/>
              </a:ext>
            </a:extLst>
          </p:cNvPr>
          <p:cNvSpPr/>
          <p:nvPr/>
        </p:nvSpPr>
        <p:spPr bwMode="auto">
          <a:xfrm>
            <a:off x="900530" y="1525856"/>
            <a:ext cx="2347607" cy="8232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 Hot Standby</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21" name="コンテンツ プレースホルダー 2">
            <a:extLst>
              <a:ext uri="{FF2B5EF4-FFF2-40B4-BE49-F238E27FC236}">
                <a16:creationId xmlns:a16="http://schemas.microsoft.com/office/drawing/2014/main" id="{D4FDB1C8-E93E-4C4A-89BB-E55129A6F594}"/>
              </a:ext>
            </a:extLst>
          </p:cNvPr>
          <p:cNvSpPr txBox="1">
            <a:spLocks/>
          </p:cNvSpPr>
          <p:nvPr/>
        </p:nvSpPr>
        <p:spPr bwMode="auto">
          <a:xfrm>
            <a:off x="3267329" y="1525856"/>
            <a:ext cx="5790127" cy="823226"/>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b="0" i="0" dirty="0">
                <a:solidFill>
                  <a:srgbClr val="333333"/>
                </a:solidFill>
                <a:effectLst/>
                <a:latin typeface="メイリオ" panose="020B0604030504040204" pitchFamily="50" charset="-128"/>
                <a:ea typeface="メイリオ" panose="020B0604030504040204" pitchFamily="50" charset="-128"/>
              </a:rPr>
              <a:t>A method of standing by in an operational state for instantaneous switching to a </a:t>
            </a:r>
            <a:r>
              <a:rPr lang="en-US" altLang="ja-JP" sz="1400" dirty="0">
                <a:solidFill>
                  <a:srgbClr val="333333"/>
                </a:solidFill>
                <a:latin typeface="メイリオ" panose="020B0604030504040204" pitchFamily="50" charset="-128"/>
                <a:ea typeface="メイリオ" panose="020B0604030504040204" pitchFamily="50" charset="-128"/>
              </a:rPr>
              <a:t>standby</a:t>
            </a:r>
            <a:r>
              <a:rPr lang="ja-JP" altLang="en-US" sz="1400" b="0" i="0" dirty="0">
                <a:solidFill>
                  <a:srgbClr val="333333"/>
                </a:solidFill>
                <a:effectLst/>
                <a:latin typeface="メイリオ" panose="020B0604030504040204" pitchFamily="50" charset="-128"/>
                <a:ea typeface="メイリオ" panose="020B0604030504040204" pitchFamily="50" charset="-128"/>
              </a:rPr>
              <a:t> server in the event of a problem </a:t>
            </a:r>
            <a:r>
              <a:rPr lang="ja-JP" altLang="en-US" sz="1400" dirty="0">
                <a:solidFill>
                  <a:srgbClr val="333333"/>
                </a:solidFill>
                <a:latin typeface="メイリオ" panose="020B0604030504040204" pitchFamily="50" charset="-128"/>
                <a:ea typeface="メイリオ" panose="020B0604030504040204" pitchFamily="50" charset="-128"/>
              </a:rPr>
              <a:t>with the </a:t>
            </a:r>
            <a:r>
              <a:rPr lang="ja-JP" altLang="en-US" sz="1400" b="0" i="0" dirty="0">
                <a:solidFill>
                  <a:srgbClr val="333333"/>
                </a:solidFill>
                <a:effectLst/>
                <a:latin typeface="メイリオ" panose="020B0604030504040204" pitchFamily="50" charset="-128"/>
                <a:ea typeface="メイリオ" panose="020B0604030504040204" pitchFamily="50" charset="-128"/>
              </a:rPr>
              <a:t>production server machine</a:t>
            </a:r>
            <a:endParaRPr lang="en-US" altLang="ja-JP" sz="1400" b="0" i="0" dirty="0">
              <a:solidFill>
                <a:srgbClr val="333333"/>
              </a:solidFill>
              <a:effectLst/>
              <a:latin typeface="メイリオ" panose="020B0604030504040204" pitchFamily="50" charset="-128"/>
              <a:ea typeface="メイリオ" panose="020B0604030504040204" pitchFamily="50" charset="-128"/>
            </a:endParaRPr>
          </a:p>
        </p:txBody>
      </p:sp>
      <p:sp>
        <p:nvSpPr>
          <p:cNvPr id="22" name="正方形/長方形 6">
            <a:extLst>
              <a:ext uri="{FF2B5EF4-FFF2-40B4-BE49-F238E27FC236}">
                <a16:creationId xmlns:a16="http://schemas.microsoft.com/office/drawing/2014/main" id="{3C132D2F-A1DE-4B46-8BFA-768A14932637}"/>
              </a:ext>
            </a:extLst>
          </p:cNvPr>
          <p:cNvSpPr/>
          <p:nvPr/>
        </p:nvSpPr>
        <p:spPr bwMode="auto">
          <a:xfrm>
            <a:off x="900530" y="2390860"/>
            <a:ext cx="2347607" cy="8232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Cold Standby</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23" name="コンテンツ プレースホルダー 2">
            <a:extLst>
              <a:ext uri="{FF2B5EF4-FFF2-40B4-BE49-F238E27FC236}">
                <a16:creationId xmlns:a16="http://schemas.microsoft.com/office/drawing/2014/main" id="{5BEEB2B8-58A5-4E54-A861-FA6C5E564AD7}"/>
              </a:ext>
            </a:extLst>
          </p:cNvPr>
          <p:cNvSpPr txBox="1">
            <a:spLocks/>
          </p:cNvSpPr>
          <p:nvPr/>
        </p:nvSpPr>
        <p:spPr bwMode="auto">
          <a:xfrm>
            <a:off x="3267329" y="2390860"/>
            <a:ext cx="5790127" cy="823226"/>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b="0" i="0" dirty="0">
                <a:solidFill>
                  <a:srgbClr val="333333"/>
                </a:solidFill>
                <a:effectLst/>
                <a:latin typeface="メイリオ" panose="020B0604030504040204" pitchFamily="50" charset="-128"/>
                <a:ea typeface="メイリオ" panose="020B0604030504040204" pitchFamily="50" charset="-128"/>
              </a:rPr>
              <a:t>A method to prepare in advance all the necessary data and equipment as a </a:t>
            </a:r>
            <a:r>
              <a:rPr lang="en-US" altLang="ja-JP" sz="1400" dirty="0">
                <a:solidFill>
                  <a:srgbClr val="333333"/>
                </a:solidFill>
                <a:latin typeface="メイリオ" panose="020B0604030504040204" pitchFamily="50" charset="-128"/>
                <a:ea typeface="メイリオ" panose="020B0604030504040204" pitchFamily="50" charset="-128"/>
              </a:rPr>
              <a:t>standby</a:t>
            </a:r>
            <a:r>
              <a:rPr lang="ja-JP" altLang="en-US" sz="1400" dirty="0">
                <a:solidFill>
                  <a:srgbClr val="333333"/>
                </a:solidFill>
                <a:latin typeface="メイリオ" panose="020B0604030504040204" pitchFamily="50" charset="-128"/>
                <a:ea typeface="メイリオ" panose="020B0604030504040204" pitchFamily="50" charset="-128"/>
              </a:rPr>
              <a:t> </a:t>
            </a:r>
            <a:r>
              <a:rPr lang="ja-JP" altLang="en-US" sz="1400" b="0" i="0" dirty="0">
                <a:solidFill>
                  <a:srgbClr val="333333"/>
                </a:solidFill>
                <a:effectLst/>
                <a:latin typeface="メイリオ" panose="020B0604030504040204" pitchFamily="50" charset="-128"/>
                <a:ea typeface="メイリオ" panose="020B0604030504040204" pitchFamily="50" charset="-128"/>
              </a:rPr>
              <a:t>server, </a:t>
            </a:r>
            <a:r>
              <a:rPr lang="ja-JP" altLang="en-US" sz="1400" dirty="0">
                <a:solidFill>
                  <a:srgbClr val="333333"/>
                </a:solidFill>
                <a:latin typeface="メイリオ" panose="020B0604030504040204" pitchFamily="50" charset="-128"/>
                <a:ea typeface="メイリオ" panose="020B0604030504040204" pitchFamily="50" charset="-128"/>
              </a:rPr>
              <a:t>but </a:t>
            </a:r>
            <a:r>
              <a:rPr lang="ja-JP" altLang="en-US" sz="1400" b="0" i="0" dirty="0">
                <a:solidFill>
                  <a:srgbClr val="333333"/>
                </a:solidFill>
                <a:effectLst/>
                <a:latin typeface="メイリオ" panose="020B0604030504040204" pitchFamily="50" charset="-128"/>
                <a:ea typeface="メイリオ" panose="020B0604030504040204" pitchFamily="50" charset="-128"/>
              </a:rPr>
              <a:t>standby </a:t>
            </a:r>
            <a:r>
              <a:rPr lang="ja-JP" altLang="en-US" sz="1400" dirty="0">
                <a:solidFill>
                  <a:srgbClr val="333333"/>
                </a:solidFill>
                <a:latin typeface="メイリオ" panose="020B0604030504040204" pitchFamily="50" charset="-128"/>
                <a:ea typeface="メイリオ" panose="020B0604030504040204" pitchFamily="50" charset="-128"/>
              </a:rPr>
              <a:t>in a non-operational state</a:t>
            </a:r>
            <a:endParaRPr lang="ja-JP" altLang="en-US"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43438714"/>
      </p:ext>
    </p:extLst>
  </p:cSld>
  <p:clrMapOvr>
    <a:masterClrMapping/>
  </p:clrMapOvr>
  <mc:AlternateContent xmlns:mc="http://schemas.openxmlformats.org/markup-compatibility/2006" xmlns:p14="http://schemas.microsoft.com/office/powerpoint/2010/main">
    <mc:Choice Requires="p14">
      <p:transition spd="slow" p14:dur="2000" advTm="82506"/>
    </mc:Choice>
    <mc:Fallback xmlns="">
      <p:transition spd="slow" advTm="82506"/>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rPr>
              <a:t>U</a:t>
            </a:r>
            <a:r>
              <a:rPr kumimoji="0" lang="en-US" altLang="ja-JP" sz="3200" dirty="0">
                <a:solidFill>
                  <a:srgbClr val="000000"/>
                </a:solidFill>
                <a:latin typeface="メイリオ" pitchFamily="50" charset="-128"/>
                <a:ea typeface="メイリオ" pitchFamily="50" charset="-128"/>
              </a:rPr>
              <a:t>se another </a:t>
            </a:r>
            <a:r>
              <a:rPr kumimoji="0" lang="ja-JP" altLang="en-US" sz="3200" dirty="0">
                <a:solidFill>
                  <a:srgbClr val="000000"/>
                </a:solidFill>
                <a:latin typeface="メイリオ" pitchFamily="50" charset="-128"/>
                <a:ea typeface="メイリオ" pitchFamily="50" charset="-128"/>
              </a:rPr>
              <a:t>Region </a:t>
            </a:r>
            <a:r>
              <a:rPr kumimoji="0" lang="en-US" altLang="ja-JP" sz="3200" dirty="0">
                <a:solidFill>
                  <a:srgbClr val="000000"/>
                </a:solidFill>
                <a:latin typeface="メイリオ" pitchFamily="50" charset="-128"/>
                <a:ea typeface="メイリオ" pitchFamily="50" charset="-128"/>
              </a:rPr>
              <a:t>for</a:t>
            </a:r>
            <a:r>
              <a:rPr kumimoji="0" lang="ja-JP" altLang="en-US" sz="3200" dirty="0">
                <a:solidFill>
                  <a:srgbClr val="000000"/>
                </a:solidFill>
                <a:latin typeface="メイリオ" pitchFamily="50" charset="-128"/>
                <a:ea typeface="メイリオ" pitchFamily="50" charset="-128"/>
                <a:cs typeface="メイリオ" pitchFamily="50" charset="-128"/>
              </a:rPr>
              <a:t> </a:t>
            </a:r>
            <a:r>
              <a:rPr kumimoji="0" lang="en-US" altLang="ja-JP" sz="3200" dirty="0">
                <a:solidFill>
                  <a:srgbClr val="000000"/>
                </a:solidFill>
                <a:latin typeface="メイリオ" pitchFamily="50" charset="-128"/>
                <a:ea typeface="メイリオ" pitchFamily="50" charset="-128"/>
                <a:cs typeface="メイリオ" pitchFamily="50" charset="-128"/>
              </a:rPr>
              <a:t>DR</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3943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financial services company is creating a disaster recovery plan in its business continuity plan. As a solution architect, you are considering a solution that allows for cross-regional disaster response with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configurations and </a:t>
            </a:r>
            <a:r>
              <a:rPr lang="en-US" altLang="ja-JP" dirty="0">
                <a:latin typeface="メイリオ" panose="020B0604030504040204" pitchFamily="50" charset="-128"/>
                <a:ea typeface="メイリオ" panose="020B0604030504040204" pitchFamily="50" charset="-128"/>
              </a:rPr>
              <a:t>RDS.</a:t>
            </a:r>
            <a:r>
              <a:rPr lang="ja-JP" altLang="en-US" dirty="0">
                <a:latin typeface="メイリオ" panose="020B0604030504040204" pitchFamily="50" charset="-128"/>
                <a:ea typeface="メイリオ" panose="020B0604030504040204" pitchFamily="50" charset="-128"/>
              </a:rPr>
              <a:t> Cost optimization is the most important factor in this response.</a:t>
            </a: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should you choose as a disaster recovery strategy?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AMI </a:t>
            </a:r>
            <a:r>
              <a:rPr lang="ja-JP" altLang="en-US" dirty="0">
                <a:latin typeface="メイリオ" panose="020B0604030504040204" pitchFamily="50" charset="-128"/>
                <a:ea typeface="メイリオ" panose="020B0604030504040204" pitchFamily="50" charset="-128"/>
              </a:rPr>
              <a:t>for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and copy it to another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AMI </a:t>
            </a:r>
            <a:r>
              <a:rPr lang="ja-JP" altLang="en-US" dirty="0">
                <a:latin typeface="メイリオ" panose="020B0604030504040204" pitchFamily="50" charset="-128"/>
                <a:ea typeface="メイリオ" panose="020B0604030504040204" pitchFamily="50" charset="-128"/>
              </a:rPr>
              <a:t>of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and share it to another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Move the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another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Configure the </a:t>
            </a:r>
            <a:r>
              <a:rPr lang="en-US" altLang="ja-JP" dirty="0">
                <a:latin typeface="メイリオ" panose="020B0604030504040204" pitchFamily="50" charset="-128"/>
                <a:ea typeface="メイリオ" panose="020B0604030504040204" pitchFamily="50" charset="-128"/>
              </a:rPr>
              <a:t>RDS </a:t>
            </a:r>
            <a:r>
              <a:rPr lang="ja-JP" altLang="en-US" dirty="0">
                <a:latin typeface="メイリオ" panose="020B0604030504040204" pitchFamily="50" charset="-128"/>
                <a:ea typeface="メイリオ" panose="020B0604030504040204" pitchFamily="50" charset="-128"/>
              </a:rPr>
              <a:t>to a different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Create a snapshot of the </a:t>
            </a:r>
            <a:r>
              <a:rPr lang="en-US" altLang="ja-JP" dirty="0">
                <a:latin typeface="メイリオ" panose="020B0604030504040204" pitchFamily="50" charset="-128"/>
                <a:ea typeface="メイリオ" panose="020B0604030504040204" pitchFamily="50" charset="-128"/>
              </a:rPr>
              <a:t>RDS </a:t>
            </a:r>
            <a:r>
              <a:rPr lang="ja-JP" altLang="en-US" dirty="0">
                <a:latin typeface="メイリオ" panose="020B0604030504040204" pitchFamily="50" charset="-128"/>
                <a:ea typeface="メイリオ" panose="020B0604030504040204" pitchFamily="50" charset="-128"/>
              </a:rPr>
              <a:t>and copy it to another region.</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9337446"/>
      </p:ext>
    </p:extLst>
  </p:cSld>
  <p:clrMapOvr>
    <a:masterClrMapping/>
  </p:clrMapOvr>
  <mc:AlternateContent xmlns:mc="http://schemas.openxmlformats.org/markup-compatibility/2006" xmlns:p14="http://schemas.microsoft.com/office/powerpoint/2010/main">
    <mc:Choice Requires="p14">
      <p:transition spd="slow" p14:dur="2000" advTm="17140"/>
    </mc:Choice>
    <mc:Fallback xmlns="">
      <p:transition spd="slow" advTm="17140"/>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rPr>
              <a:t>U</a:t>
            </a:r>
            <a:r>
              <a:rPr kumimoji="0" lang="en-US" altLang="ja-JP" sz="3200" dirty="0">
                <a:solidFill>
                  <a:srgbClr val="000000"/>
                </a:solidFill>
                <a:latin typeface="メイリオ" pitchFamily="50" charset="-128"/>
                <a:ea typeface="メイリオ" pitchFamily="50" charset="-128"/>
              </a:rPr>
              <a:t>se another </a:t>
            </a:r>
            <a:r>
              <a:rPr kumimoji="0" lang="ja-JP" altLang="en-US" sz="3200" dirty="0">
                <a:solidFill>
                  <a:srgbClr val="000000"/>
                </a:solidFill>
                <a:latin typeface="メイリオ" pitchFamily="50" charset="-128"/>
                <a:ea typeface="メイリオ" pitchFamily="50" charset="-128"/>
              </a:rPr>
              <a:t>Region </a:t>
            </a:r>
            <a:r>
              <a:rPr kumimoji="0" lang="en-US" altLang="ja-JP" sz="3200" dirty="0">
                <a:solidFill>
                  <a:srgbClr val="000000"/>
                </a:solidFill>
                <a:latin typeface="メイリオ" pitchFamily="50" charset="-128"/>
                <a:ea typeface="メイリオ" pitchFamily="50" charset="-128"/>
              </a:rPr>
              <a:t>for</a:t>
            </a:r>
            <a:r>
              <a:rPr kumimoji="0" lang="ja-JP" altLang="en-US" sz="3200" dirty="0">
                <a:solidFill>
                  <a:srgbClr val="000000"/>
                </a:solidFill>
                <a:latin typeface="メイリオ" pitchFamily="50" charset="-128"/>
                <a:ea typeface="メイリオ" pitchFamily="50" charset="-128"/>
                <a:cs typeface="メイリオ" pitchFamily="50" charset="-128"/>
              </a:rPr>
              <a:t> </a:t>
            </a:r>
            <a:r>
              <a:rPr kumimoji="0" lang="en-US" altLang="ja-JP" sz="3200" dirty="0">
                <a:solidFill>
                  <a:srgbClr val="000000"/>
                </a:solidFill>
                <a:latin typeface="メイリオ" pitchFamily="50" charset="-128"/>
                <a:ea typeface="メイリオ" pitchFamily="50" charset="-128"/>
                <a:cs typeface="メイリオ" pitchFamily="50" charset="-128"/>
              </a:rPr>
              <a:t>DR</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Copy </a:t>
            </a:r>
            <a:r>
              <a:rPr lang="en-US" altLang="ja-JP" sz="2400" dirty="0">
                <a:solidFill>
                  <a:srgbClr val="002060"/>
                </a:solidFill>
                <a:latin typeface="メイリオ" panose="020B0604030504040204" pitchFamily="50" charset="-128"/>
                <a:ea typeface="メイリオ" panose="020B0604030504040204" pitchFamily="50" charset="-128"/>
              </a:rPr>
              <a:t>AMI </a:t>
            </a:r>
            <a:r>
              <a:rPr lang="ja-JP" altLang="en-US" sz="2400" dirty="0">
                <a:solidFill>
                  <a:srgbClr val="002060"/>
                </a:solidFill>
                <a:latin typeface="メイリオ" panose="020B0604030504040204" pitchFamily="50" charset="-128"/>
                <a:ea typeface="メイリオ" panose="020B0604030504040204" pitchFamily="50" charset="-128"/>
              </a:rPr>
              <a:t>and Snapshot to another region</a:t>
            </a:r>
            <a:br>
              <a:rPr lang="en-US" altLang="ja-JP" sz="2400" dirty="0">
                <a:solidFill>
                  <a:srgbClr val="002060"/>
                </a:solidFill>
                <a:latin typeface="メイリオ" panose="020B0604030504040204" pitchFamily="50" charset="-128"/>
                <a:ea typeface="メイリオ" panose="020B0604030504040204" pitchFamily="50" charset="-128"/>
              </a:rPr>
            </a:br>
            <a:r>
              <a:rPr lang="ja-JP" altLang="en-US" sz="2400" dirty="0">
                <a:solidFill>
                  <a:srgbClr val="002060"/>
                </a:solidFill>
                <a:latin typeface="メイリオ" panose="020B0604030504040204" pitchFamily="50" charset="-128"/>
                <a:ea typeface="メイリオ" panose="020B0604030504040204" pitchFamily="50" charset="-128"/>
              </a:rPr>
              <a:t> Replicate storage or </a:t>
            </a:r>
            <a:r>
              <a:rPr lang="en-US" altLang="ja-JP" sz="2400" dirty="0">
                <a:solidFill>
                  <a:srgbClr val="002060"/>
                </a:solidFill>
                <a:latin typeface="メイリオ" panose="020B0604030504040204" pitchFamily="50" charset="-128"/>
                <a:ea typeface="メイリオ" panose="020B0604030504040204" pitchFamily="50" charset="-128"/>
              </a:rPr>
              <a:t>DB </a:t>
            </a:r>
            <a:r>
              <a:rPr lang="ja-JP" altLang="en-US" sz="2400" dirty="0">
                <a:solidFill>
                  <a:srgbClr val="002060"/>
                </a:solidFill>
                <a:latin typeface="メイリオ" panose="020B0604030504040204" pitchFamily="50" charset="-128"/>
                <a:ea typeface="メイリオ" panose="020B0604030504040204" pitchFamily="50" charset="-128"/>
              </a:rPr>
              <a:t>to another region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4" name="四角形: 角を丸くする 3">
            <a:extLst>
              <a:ext uri="{FF2B5EF4-FFF2-40B4-BE49-F238E27FC236}">
                <a16:creationId xmlns:a16="http://schemas.microsoft.com/office/drawing/2014/main" id="{6ECF24C9-6BB9-4FB6-8E59-3AB1A109EB92}"/>
              </a:ext>
            </a:extLst>
          </p:cNvPr>
          <p:cNvSpPr/>
          <p:nvPr/>
        </p:nvSpPr>
        <p:spPr bwMode="auto">
          <a:xfrm>
            <a:off x="626580" y="2198892"/>
            <a:ext cx="4176464" cy="39664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6" name="正方形/長方形 5">
            <a:extLst>
              <a:ext uri="{FF2B5EF4-FFF2-40B4-BE49-F238E27FC236}">
                <a16:creationId xmlns:a16="http://schemas.microsoft.com/office/drawing/2014/main" id="{79C5F9AA-9CF0-4534-A45B-761A01545684}"/>
              </a:ext>
            </a:extLst>
          </p:cNvPr>
          <p:cNvSpPr/>
          <p:nvPr/>
        </p:nvSpPr>
        <p:spPr bwMode="auto">
          <a:xfrm>
            <a:off x="1171777" y="2554551"/>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A554056F-0C10-4FA9-BE3B-1AF1B57C0DDE}"/>
              </a:ext>
            </a:extLst>
          </p:cNvPr>
          <p:cNvSpPr txBox="1">
            <a:spLocks/>
          </p:cNvSpPr>
          <p:nvPr/>
        </p:nvSpPr>
        <p:spPr>
          <a:xfrm>
            <a:off x="1370926" y="2204031"/>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sp>
        <p:nvSpPr>
          <p:cNvPr id="9" name="四角形: 角を丸くする 32">
            <a:extLst>
              <a:ext uri="{FF2B5EF4-FFF2-40B4-BE49-F238E27FC236}">
                <a16:creationId xmlns:a16="http://schemas.microsoft.com/office/drawing/2014/main" id="{ADCAFE18-49BE-45FA-84C6-FDF9E207DA84}"/>
              </a:ext>
            </a:extLst>
          </p:cNvPr>
          <p:cNvSpPr/>
          <p:nvPr/>
        </p:nvSpPr>
        <p:spPr bwMode="auto">
          <a:xfrm>
            <a:off x="1562684" y="3022652"/>
            <a:ext cx="2387812" cy="26692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11" name="図 36" descr="音楽 が含まれている画像&#10;&#10;自動的に生成された説明">
            <a:extLst>
              <a:ext uri="{FF2B5EF4-FFF2-40B4-BE49-F238E27FC236}">
                <a16:creationId xmlns:a16="http://schemas.microsoft.com/office/drawing/2014/main" id="{469327CF-52A3-4603-B7CF-436C9AD5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772" y="4035674"/>
            <a:ext cx="878668" cy="1046464"/>
          </a:xfrm>
          <a:prstGeom prst="rect">
            <a:avLst/>
          </a:prstGeom>
        </p:spPr>
      </p:pic>
      <p:sp>
        <p:nvSpPr>
          <p:cNvPr id="12" name="テキスト ボックス 37">
            <a:extLst>
              <a:ext uri="{FF2B5EF4-FFF2-40B4-BE49-F238E27FC236}">
                <a16:creationId xmlns:a16="http://schemas.microsoft.com/office/drawing/2014/main" id="{B094545A-09EF-4C6A-BCE7-A4CD1B5B6738}"/>
              </a:ext>
            </a:extLst>
          </p:cNvPr>
          <p:cNvSpPr txBox="1"/>
          <p:nvPr/>
        </p:nvSpPr>
        <p:spPr>
          <a:xfrm>
            <a:off x="2413328" y="4473158"/>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pic>
        <p:nvPicPr>
          <p:cNvPr id="19" name="Picture 2" descr="ãVPC ã¢ã¤ã³ã³ãã®ç»åæ¤ç´¢çµæ">
            <a:extLst>
              <a:ext uri="{FF2B5EF4-FFF2-40B4-BE49-F238E27FC236}">
                <a16:creationId xmlns:a16="http://schemas.microsoft.com/office/drawing/2014/main" id="{9A3DC6B5-69AF-46FA-B048-4D063ABA1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421" y="1811611"/>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20" name="四角形: 角を丸くする 3">
            <a:extLst>
              <a:ext uri="{FF2B5EF4-FFF2-40B4-BE49-F238E27FC236}">
                <a16:creationId xmlns:a16="http://schemas.microsoft.com/office/drawing/2014/main" id="{B12D9D3F-7323-494A-A708-51A5E12AED6E}"/>
              </a:ext>
            </a:extLst>
          </p:cNvPr>
          <p:cNvSpPr/>
          <p:nvPr/>
        </p:nvSpPr>
        <p:spPr bwMode="auto">
          <a:xfrm>
            <a:off x="5241032" y="2198892"/>
            <a:ext cx="4176464" cy="39664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1" name="正方形/長方形 5">
            <a:extLst>
              <a:ext uri="{FF2B5EF4-FFF2-40B4-BE49-F238E27FC236}">
                <a16:creationId xmlns:a16="http://schemas.microsoft.com/office/drawing/2014/main" id="{D50C598C-4674-4A63-83D4-ED7174D0B803}"/>
              </a:ext>
            </a:extLst>
          </p:cNvPr>
          <p:cNvSpPr/>
          <p:nvPr/>
        </p:nvSpPr>
        <p:spPr bwMode="auto">
          <a:xfrm>
            <a:off x="5786229" y="2554551"/>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2" name="コンテンツ プレースホルダー 2">
            <a:extLst>
              <a:ext uri="{FF2B5EF4-FFF2-40B4-BE49-F238E27FC236}">
                <a16:creationId xmlns:a16="http://schemas.microsoft.com/office/drawing/2014/main" id="{E0D4525F-C336-47FB-BEEE-35A0E5E1C6AE}"/>
              </a:ext>
            </a:extLst>
          </p:cNvPr>
          <p:cNvSpPr txBox="1">
            <a:spLocks/>
          </p:cNvSpPr>
          <p:nvPr/>
        </p:nvSpPr>
        <p:spPr>
          <a:xfrm>
            <a:off x="5985378" y="2204031"/>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sp>
        <p:nvSpPr>
          <p:cNvPr id="23" name="四角形: 角を丸くする 32">
            <a:extLst>
              <a:ext uri="{FF2B5EF4-FFF2-40B4-BE49-F238E27FC236}">
                <a16:creationId xmlns:a16="http://schemas.microsoft.com/office/drawing/2014/main" id="{8F3BAEFB-2CB2-4CCF-A676-5C2016AC03E1}"/>
              </a:ext>
            </a:extLst>
          </p:cNvPr>
          <p:cNvSpPr/>
          <p:nvPr/>
        </p:nvSpPr>
        <p:spPr bwMode="auto">
          <a:xfrm>
            <a:off x="6177136" y="3022652"/>
            <a:ext cx="2387812" cy="266920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6" name="Picture 2" descr="ãVPC ã¢ã¤ã³ã³ãã®ç»åæ¤ç´¢çµæ">
            <a:extLst>
              <a:ext uri="{FF2B5EF4-FFF2-40B4-BE49-F238E27FC236}">
                <a16:creationId xmlns:a16="http://schemas.microsoft.com/office/drawing/2014/main" id="{D05199E8-3254-4BB0-ABA8-0B7D64811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873" y="1811611"/>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F1396-52FB-406B-9577-159755D95972}"/>
              </a:ext>
            </a:extLst>
          </p:cNvPr>
          <p:cNvSpPr txBox="1"/>
          <p:nvPr/>
        </p:nvSpPr>
        <p:spPr>
          <a:xfrm>
            <a:off x="1626212" y="1807289"/>
            <a:ext cx="2441694" cy="338554"/>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Singapore Region</a:t>
            </a:r>
          </a:p>
        </p:txBody>
      </p:sp>
      <p:sp>
        <p:nvSpPr>
          <p:cNvPr id="28" name="TextBox 27">
            <a:extLst>
              <a:ext uri="{FF2B5EF4-FFF2-40B4-BE49-F238E27FC236}">
                <a16:creationId xmlns:a16="http://schemas.microsoft.com/office/drawing/2014/main" id="{95032EC9-0188-4AE6-A1F5-5623E709BA95}"/>
              </a:ext>
            </a:extLst>
          </p:cNvPr>
          <p:cNvSpPr txBox="1"/>
          <p:nvPr/>
        </p:nvSpPr>
        <p:spPr>
          <a:xfrm>
            <a:off x="6319957" y="1807289"/>
            <a:ext cx="2031325" cy="338554"/>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Sydney </a:t>
            </a:r>
            <a:r>
              <a:rPr kumimoji="1" lang="ja-JP" altLang="en-US" dirty="0">
                <a:latin typeface="メイリオ" panose="020B0604030504040204" pitchFamily="50" charset="-128"/>
                <a:ea typeface="メイリオ" panose="020B0604030504040204" pitchFamily="50" charset="-128"/>
              </a:rPr>
              <a:t>Region</a:t>
            </a:r>
          </a:p>
        </p:txBody>
      </p:sp>
      <p:sp>
        <p:nvSpPr>
          <p:cNvPr id="29" name="Arrow: Right 28">
            <a:extLst>
              <a:ext uri="{FF2B5EF4-FFF2-40B4-BE49-F238E27FC236}">
                <a16:creationId xmlns:a16="http://schemas.microsoft.com/office/drawing/2014/main" id="{01B92877-EED7-4184-88BC-21BDCEA8370E}"/>
              </a:ext>
            </a:extLst>
          </p:cNvPr>
          <p:cNvSpPr/>
          <p:nvPr/>
        </p:nvSpPr>
        <p:spPr bwMode="auto">
          <a:xfrm>
            <a:off x="4486967" y="4811712"/>
            <a:ext cx="1395486" cy="1080120"/>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Copy</a:t>
            </a:r>
          </a:p>
        </p:txBody>
      </p:sp>
      <p:sp>
        <p:nvSpPr>
          <p:cNvPr id="30" name="Rectangle: Rounded Corners 29">
            <a:extLst>
              <a:ext uri="{FF2B5EF4-FFF2-40B4-BE49-F238E27FC236}">
                <a16:creationId xmlns:a16="http://schemas.microsoft.com/office/drawing/2014/main" id="{9CF12B59-FB69-42DF-90AB-1AEB5C2CE1A2}"/>
              </a:ext>
            </a:extLst>
          </p:cNvPr>
          <p:cNvSpPr/>
          <p:nvPr/>
        </p:nvSpPr>
        <p:spPr bwMode="auto">
          <a:xfrm>
            <a:off x="3424188" y="4952819"/>
            <a:ext cx="808506" cy="792088"/>
          </a:xfrm>
          <a:prstGeom prst="roundRect">
            <a:avLst/>
          </a:prstGeom>
          <a:solidFill>
            <a:srgbClr val="00206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AMI</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32" name="Rectangle: Rounded Corners 31">
            <a:extLst>
              <a:ext uri="{FF2B5EF4-FFF2-40B4-BE49-F238E27FC236}">
                <a16:creationId xmlns:a16="http://schemas.microsoft.com/office/drawing/2014/main" id="{F9FC3A11-F02F-4642-8466-9FF0C5C8C1E1}"/>
              </a:ext>
            </a:extLst>
          </p:cNvPr>
          <p:cNvSpPr/>
          <p:nvPr/>
        </p:nvSpPr>
        <p:spPr bwMode="auto">
          <a:xfrm>
            <a:off x="5985378" y="4928869"/>
            <a:ext cx="808506" cy="792088"/>
          </a:xfrm>
          <a:prstGeom prst="roundRect">
            <a:avLst/>
          </a:prstGeom>
          <a:solidFill>
            <a:srgbClr val="00206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AMI</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pic>
        <p:nvPicPr>
          <p:cNvPr id="33" name="図 36" descr="音楽 が含まれている画像&#10;&#10;自動的に生成された説明">
            <a:extLst>
              <a:ext uri="{FF2B5EF4-FFF2-40B4-BE49-F238E27FC236}">
                <a16:creationId xmlns:a16="http://schemas.microsoft.com/office/drawing/2014/main" id="{6D18BA9A-A47E-4161-8495-6EE58D19F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310" y="4035674"/>
            <a:ext cx="878668" cy="1046464"/>
          </a:xfrm>
          <a:prstGeom prst="rect">
            <a:avLst/>
          </a:prstGeom>
        </p:spPr>
      </p:pic>
      <p:sp>
        <p:nvSpPr>
          <p:cNvPr id="34" name="テキスト ボックス 37">
            <a:extLst>
              <a:ext uri="{FF2B5EF4-FFF2-40B4-BE49-F238E27FC236}">
                <a16:creationId xmlns:a16="http://schemas.microsoft.com/office/drawing/2014/main" id="{002ABE78-9B30-4A6E-A405-EA6ECA8BDF5C}"/>
              </a:ext>
            </a:extLst>
          </p:cNvPr>
          <p:cNvSpPr txBox="1"/>
          <p:nvPr/>
        </p:nvSpPr>
        <p:spPr>
          <a:xfrm>
            <a:off x="6980866" y="4473158"/>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spTree>
    <p:extLst>
      <p:ext uri="{BB962C8B-B14F-4D97-AF65-F5344CB8AC3E}">
        <p14:creationId xmlns:p14="http://schemas.microsoft.com/office/powerpoint/2010/main" val="793132418"/>
      </p:ext>
    </p:extLst>
  </p:cSld>
  <p:clrMapOvr>
    <a:masterClrMapping/>
  </p:clrMapOvr>
  <mc:AlternateContent xmlns:mc="http://schemas.openxmlformats.org/markup-compatibility/2006" xmlns:p14="http://schemas.microsoft.com/office/powerpoint/2010/main">
    <mc:Choice Requires="p14">
      <p:transition spd="slow" p14:dur="2000" advTm="72205"/>
    </mc:Choice>
    <mc:Fallback xmlns="">
      <p:transition spd="slow" advTm="72205"/>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タイトル 1">
            <a:extLst>
              <a:ext uri="{FF2B5EF4-FFF2-40B4-BE49-F238E27FC236}">
                <a16:creationId xmlns:a16="http://schemas.microsoft.com/office/drawing/2014/main" id="{B14815AE-025C-4474-A800-10C3A385A67A}"/>
              </a:ext>
            </a:extLst>
          </p:cNvPr>
          <p:cNvSpPr txBox="1">
            <a:spLocks/>
          </p:cNvSpPr>
          <p:nvPr/>
        </p:nvSpPr>
        <p:spPr bwMode="auto">
          <a:xfrm>
            <a:off x="631222" y="55065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r>
              <a:rPr kumimoji="0" lang="ja-JP" altLang="en-US" sz="3200" dirty="0">
                <a:solidFill>
                  <a:srgbClr val="000000"/>
                </a:solidFill>
                <a:latin typeface="メイリオ" pitchFamily="50" charset="-128"/>
                <a:ea typeface="メイリオ" pitchFamily="50" charset="-128"/>
                <a:cs typeface="メイリオ" pitchFamily="50" charset="-128"/>
              </a:rPr>
              <a:t>Section Content</a:t>
            </a:r>
            <a:endParaRPr kumimoji="0" lang="en-US" altLang="ja-JP" sz="3200" dirty="0">
              <a:solidFill>
                <a:srgbClr val="000000"/>
              </a:solidFill>
              <a:latin typeface="メイリオ" pitchFamily="50" charset="-128"/>
              <a:ea typeface="メイリオ" pitchFamily="50" charset="-128"/>
              <a:cs typeface="メイリオ" pitchFamily="50" charset="-128"/>
            </a:endParaRPr>
          </a:p>
        </p:txBody>
      </p:sp>
      <p:sp>
        <p:nvSpPr>
          <p:cNvPr id="5" name="コンテンツ プレースホルダー 2">
            <a:extLst>
              <a:ext uri="{FF2B5EF4-FFF2-40B4-BE49-F238E27FC236}">
                <a16:creationId xmlns:a16="http://schemas.microsoft.com/office/drawing/2014/main" id="{3B628153-1DE2-4CC9-A87B-3528374EB759}"/>
              </a:ext>
            </a:extLst>
          </p:cNvPr>
          <p:cNvSpPr>
            <a:spLocks noGrp="1"/>
          </p:cNvSpPr>
          <p:nvPr>
            <p:ph idx="1"/>
          </p:nvPr>
        </p:nvSpPr>
        <p:spPr>
          <a:xfrm>
            <a:off x="3800872" y="3648355"/>
            <a:ext cx="5040560" cy="859072"/>
          </a:xfrm>
          <a:solidFill>
            <a:schemeClr val="bg1"/>
          </a:solidFill>
          <a:ln>
            <a:solidFill>
              <a:srgbClr val="0070C0"/>
            </a:solidFill>
          </a:ln>
        </p:spPr>
        <p:txBody>
          <a:bodyPr anchor="ctr" anchorCtr="0"/>
          <a:lstStyle/>
          <a:p>
            <a:r>
              <a:rPr lang="ja-JP" altLang="en-US" sz="1400" dirty="0">
                <a:latin typeface="メイリオ" panose="020B0604030504040204" pitchFamily="50" charset="-128"/>
                <a:ea typeface="メイリオ" panose="020B0604030504040204" pitchFamily="50" charset="-128"/>
              </a:rPr>
              <a:t>You will learn about the features and differences between environment automation services such as </a:t>
            </a:r>
            <a:r>
              <a:rPr lang="en-US" altLang="ja-JP" sz="1400" dirty="0" err="1">
                <a:latin typeface="メイリオ" panose="020B0604030504040204" pitchFamily="50" charset="-128"/>
                <a:ea typeface="メイリオ" panose="020B0604030504040204" pitchFamily="50" charset="-128"/>
              </a:rPr>
              <a:t>CodeDeploy</a:t>
            </a:r>
            <a:r>
              <a:rPr lang="ja-JP" altLang="en-US" sz="1400" dirty="0">
                <a:latin typeface="メイリオ" panose="020B0604030504040204" pitchFamily="50" charset="-128"/>
                <a:ea typeface="メイリオ" panose="020B0604030504040204" pitchFamily="50" charset="-128"/>
              </a:rPr>
              <a:t>, </a:t>
            </a:r>
            <a:r>
              <a:rPr lang="en-US" altLang="ja-JP" sz="1400" dirty="0" err="1">
                <a:latin typeface="メイリオ" panose="020B0604030504040204" pitchFamily="50" charset="-128"/>
                <a:ea typeface="メイリオ" panose="020B0604030504040204" pitchFamily="50" charset="-128"/>
              </a:rPr>
              <a:t>OpsWorks</a:t>
            </a:r>
            <a:r>
              <a:rPr lang="ja-JP" altLang="en-US" sz="1400" dirty="0">
                <a:latin typeface="メイリオ" panose="020B0604030504040204" pitchFamily="50" charset="-128"/>
                <a:ea typeface="メイリオ" panose="020B0604030504040204" pitchFamily="50" charset="-128"/>
              </a:rPr>
              <a:t>, and </a:t>
            </a:r>
            <a:r>
              <a:rPr lang="en-US" altLang="ja-JP" sz="1400" dirty="0">
                <a:latin typeface="メイリオ" panose="020B0604030504040204" pitchFamily="50" charset="-128"/>
                <a:ea typeface="メイリオ" panose="020B0604030504040204" pitchFamily="50" charset="-128"/>
              </a:rPr>
              <a:t>Elastic </a:t>
            </a:r>
            <a:r>
              <a:rPr lang="en-US" altLang="ja-JP" sz="1400" dirty="0" err="1">
                <a:latin typeface="メイリオ" panose="020B0604030504040204" pitchFamily="50" charset="-128"/>
                <a:ea typeface="メイリオ" panose="020B0604030504040204" pitchFamily="50" charset="-128"/>
              </a:rPr>
              <a:t>BeanStalk.</a:t>
            </a:r>
            <a:endParaRPr lang="en-US" altLang="ja-JP" sz="1400"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533C8670-6C3A-4169-BC06-C4E1B6431F2F}"/>
              </a:ext>
            </a:extLst>
          </p:cNvPr>
          <p:cNvSpPr txBox="1">
            <a:spLocks/>
          </p:cNvSpPr>
          <p:nvPr/>
        </p:nvSpPr>
        <p:spPr bwMode="auto">
          <a:xfrm>
            <a:off x="1064568" y="3648355"/>
            <a:ext cx="2664296" cy="859072"/>
          </a:xfrm>
          <a:prstGeom prst="rect">
            <a:avLst/>
          </a:prstGeom>
          <a:solidFill>
            <a:schemeClr val="bg2">
              <a:lumMod val="50000"/>
              <a:lumOff val="5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The scope of </a:t>
            </a:r>
            <a:r>
              <a:rPr lang="ja-JP" altLang="en-US" b="1" kern="0" dirty="0">
                <a:solidFill>
                  <a:schemeClr val="bg1"/>
                </a:solidFill>
                <a:latin typeface="メイリオ" panose="020B0604030504040204" pitchFamily="50" charset="-128"/>
                <a:ea typeface="メイリオ" panose="020B0604030504040204" pitchFamily="50" charset="-128"/>
              </a:rPr>
              <a:t>environmental automation</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B88945C-DEB5-42A5-95EF-FEAA274B91D8}"/>
              </a:ext>
            </a:extLst>
          </p:cNvPr>
          <p:cNvSpPr txBox="1">
            <a:spLocks/>
          </p:cNvSpPr>
          <p:nvPr/>
        </p:nvSpPr>
        <p:spPr bwMode="auto">
          <a:xfrm>
            <a:off x="3812637" y="2735815"/>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You will learn about network-related services such as data analysis and data migration services, </a:t>
            </a:r>
            <a:r>
              <a:rPr lang="en-US" altLang="ja-JP" sz="1400" dirty="0">
                <a:latin typeface="メイリオ" panose="020B0604030504040204" pitchFamily="50" charset="-128"/>
                <a:ea typeface="メイリオ" panose="020B0604030504040204" pitchFamily="50" charset="-128"/>
              </a:rPr>
              <a:t>Transit Gateway and </a:t>
            </a:r>
            <a:r>
              <a:rPr lang="ja-JP" altLang="en-US" sz="1400" dirty="0">
                <a:latin typeface="メイリオ" panose="020B0604030504040204" pitchFamily="50" charset="-128"/>
                <a:ea typeface="メイリオ" panose="020B0604030504040204" pitchFamily="50" charset="-128"/>
              </a:rPr>
              <a:t>other network-related services that appear on the Associate exam.</a:t>
            </a:r>
            <a:endParaRPr lang="en-US" altLang="ja-JP" sz="1400"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78BBD942-658F-4C75-9580-7CE3EB4D3F1F}"/>
              </a:ext>
            </a:extLst>
          </p:cNvPr>
          <p:cNvSpPr txBox="1">
            <a:spLocks/>
          </p:cNvSpPr>
          <p:nvPr/>
        </p:nvSpPr>
        <p:spPr bwMode="auto">
          <a:xfrm>
            <a:off x="1076333" y="2735815"/>
            <a:ext cx="2664296" cy="859072"/>
          </a:xfrm>
          <a:prstGeom prst="rect">
            <a:avLst/>
          </a:prstGeom>
          <a:solidFill>
            <a:schemeClr val="bg2">
              <a:lumMod val="50000"/>
              <a:lumOff val="5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The scope of </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Network </a:t>
            </a:r>
            <a:r>
              <a:rPr lang="en-US" altLang="ja-JP" b="1" kern="0" dirty="0">
                <a:solidFill>
                  <a:schemeClr val="bg1"/>
                </a:solidFill>
                <a:latin typeface="メイリオ" panose="020B0604030504040204" pitchFamily="50" charset="-128"/>
                <a:ea typeface="メイリオ" panose="020B0604030504040204" pitchFamily="50" charset="-128"/>
              </a:rPr>
              <a:t>and data</a:t>
            </a:r>
          </a:p>
        </p:txBody>
      </p:sp>
      <p:sp>
        <p:nvSpPr>
          <p:cNvPr id="2" name="テキスト ボックス 1">
            <a:extLst>
              <a:ext uri="{FF2B5EF4-FFF2-40B4-BE49-F238E27FC236}">
                <a16:creationId xmlns:a16="http://schemas.microsoft.com/office/drawing/2014/main" id="{1606ECEF-EF58-482C-8ED7-E096F6E13277}"/>
              </a:ext>
            </a:extLst>
          </p:cNvPr>
          <p:cNvSpPr txBox="1"/>
          <p:nvPr/>
        </p:nvSpPr>
        <p:spPr>
          <a:xfrm>
            <a:off x="1791423" y="1419190"/>
            <a:ext cx="1210589" cy="338554"/>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Lecture</a:t>
            </a:r>
          </a:p>
        </p:txBody>
      </p:sp>
      <p:sp>
        <p:nvSpPr>
          <p:cNvPr id="17" name="テキスト ボックス 16">
            <a:extLst>
              <a:ext uri="{FF2B5EF4-FFF2-40B4-BE49-F238E27FC236}">
                <a16:creationId xmlns:a16="http://schemas.microsoft.com/office/drawing/2014/main" id="{57530297-B7B3-451F-B401-9FF62F3EA37C}"/>
              </a:ext>
            </a:extLst>
          </p:cNvPr>
          <p:cNvSpPr txBox="1"/>
          <p:nvPr/>
        </p:nvSpPr>
        <p:spPr>
          <a:xfrm>
            <a:off x="5097021" y="1392302"/>
            <a:ext cx="2236510" cy="338554"/>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What you will learn in the lecture</a:t>
            </a:r>
          </a:p>
        </p:txBody>
      </p:sp>
      <p:cxnSp>
        <p:nvCxnSpPr>
          <p:cNvPr id="4" name="直線コネクタ 3">
            <a:extLst>
              <a:ext uri="{FF2B5EF4-FFF2-40B4-BE49-F238E27FC236}">
                <a16:creationId xmlns:a16="http://schemas.microsoft.com/office/drawing/2014/main" id="{A45271E8-A231-4477-9B8C-A9712D011C87}"/>
              </a:ext>
            </a:extLst>
          </p:cNvPr>
          <p:cNvCxnSpPr/>
          <p:nvPr/>
        </p:nvCxnSpPr>
        <p:spPr bwMode="auto">
          <a:xfrm flipV="1">
            <a:off x="1064568" y="1717597"/>
            <a:ext cx="2664295" cy="7537"/>
          </a:xfrm>
          <a:prstGeom prst="line">
            <a:avLst/>
          </a:prstGeom>
          <a:noFill/>
          <a:ln w="25400" cap="flat" cmpd="sng" algn="ctr">
            <a:solidFill>
              <a:schemeClr val="tx1"/>
            </a:solidFill>
            <a:prstDash val="solid"/>
            <a:round/>
            <a:headEnd type="none" w="med" len="med"/>
            <a:tailEnd type="none" w="med" len="med"/>
          </a:ln>
          <a:effectLst/>
        </p:spPr>
      </p:cxnSp>
      <p:cxnSp>
        <p:nvCxnSpPr>
          <p:cNvPr id="18" name="直線コネクタ 17">
            <a:extLst>
              <a:ext uri="{FF2B5EF4-FFF2-40B4-BE49-F238E27FC236}">
                <a16:creationId xmlns:a16="http://schemas.microsoft.com/office/drawing/2014/main" id="{4C35E9B5-E1D7-4EAF-AD16-00E4D826EAD2}"/>
              </a:ext>
            </a:extLst>
          </p:cNvPr>
          <p:cNvCxnSpPr>
            <a:cxnSpLocks/>
          </p:cNvCxnSpPr>
          <p:nvPr/>
        </p:nvCxnSpPr>
        <p:spPr bwMode="auto">
          <a:xfrm>
            <a:off x="3800872" y="1725135"/>
            <a:ext cx="5040560" cy="18097"/>
          </a:xfrm>
          <a:prstGeom prst="line">
            <a:avLst/>
          </a:prstGeom>
          <a:noFill/>
          <a:ln w="25400" cap="flat" cmpd="sng" algn="ctr">
            <a:solidFill>
              <a:schemeClr val="tx1"/>
            </a:solidFill>
            <a:prstDash val="solid"/>
            <a:round/>
            <a:headEnd type="none" w="med" len="med"/>
            <a:tailEnd type="none" w="med" len="med"/>
          </a:ln>
          <a:effectLst/>
        </p:spPr>
      </p:cxnSp>
      <p:sp>
        <p:nvSpPr>
          <p:cNvPr id="13" name="コンテンツ プレースホルダー 2">
            <a:extLst>
              <a:ext uri="{FF2B5EF4-FFF2-40B4-BE49-F238E27FC236}">
                <a16:creationId xmlns:a16="http://schemas.microsoft.com/office/drawing/2014/main" id="{17362913-5E27-4282-A4C0-1CEEFB36C9AA}"/>
              </a:ext>
            </a:extLst>
          </p:cNvPr>
          <p:cNvSpPr txBox="1">
            <a:spLocks/>
          </p:cNvSpPr>
          <p:nvPr/>
        </p:nvSpPr>
        <p:spPr bwMode="auto">
          <a:xfrm>
            <a:off x="3800872" y="4558570"/>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You will learn about the features and differences between the services used for user management, such as </a:t>
            </a:r>
            <a:r>
              <a:rPr lang="en-US" altLang="ja-JP" sz="1400" dirty="0">
                <a:latin typeface="メイリオ" panose="020B0604030504040204" pitchFamily="50" charset="-128"/>
                <a:ea typeface="メイリオ" panose="020B0604030504040204" pitchFamily="50" charset="-128"/>
              </a:rPr>
              <a:t>AWS Directory Service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Cognito.</a:t>
            </a:r>
          </a:p>
        </p:txBody>
      </p:sp>
      <p:sp>
        <p:nvSpPr>
          <p:cNvPr id="14" name="コンテンツ プレースホルダー 2">
            <a:extLst>
              <a:ext uri="{FF2B5EF4-FFF2-40B4-BE49-F238E27FC236}">
                <a16:creationId xmlns:a16="http://schemas.microsoft.com/office/drawing/2014/main" id="{0CD711AE-6F09-4256-88A7-36F723FA16F5}"/>
              </a:ext>
            </a:extLst>
          </p:cNvPr>
          <p:cNvSpPr txBox="1">
            <a:spLocks/>
          </p:cNvSpPr>
          <p:nvPr/>
        </p:nvSpPr>
        <p:spPr bwMode="auto">
          <a:xfrm>
            <a:off x="1064568" y="4558570"/>
            <a:ext cx="2664296" cy="859072"/>
          </a:xfrm>
          <a:prstGeom prst="rect">
            <a:avLst/>
          </a:prstGeom>
          <a:solidFill>
            <a:schemeClr val="bg2">
              <a:lumMod val="50000"/>
              <a:lumOff val="5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The scope of </a:t>
            </a:r>
            <a:r>
              <a:rPr kumimoji="0" lang="ja-JP" altLang="en-US" b="1" kern="0" dirty="0">
                <a:solidFill>
                  <a:schemeClr val="bg1"/>
                </a:solidFill>
                <a:latin typeface="メイリオ" pitchFamily="50" charset="-128"/>
                <a:ea typeface="メイリオ" pitchFamily="50" charset="-128"/>
              </a:rPr>
              <a:t>User Management</a:t>
            </a:r>
            <a:endParaRPr lang="en-US" altLang="ja-JP" sz="1000" b="1" kern="0" dirty="0">
              <a:solidFill>
                <a:schemeClr val="bg1"/>
              </a:solidFill>
              <a:latin typeface="メイリオ" panose="020B0604030504040204" pitchFamily="50" charset="-128"/>
              <a:ea typeface="メイリオ" panose="020B0604030504040204" pitchFamily="50" charset="-128"/>
            </a:endParaRPr>
          </a:p>
        </p:txBody>
      </p:sp>
      <p:sp>
        <p:nvSpPr>
          <p:cNvPr id="21" name="コンテンツ プレースホルダー 2">
            <a:extLst>
              <a:ext uri="{FF2B5EF4-FFF2-40B4-BE49-F238E27FC236}">
                <a16:creationId xmlns:a16="http://schemas.microsoft.com/office/drawing/2014/main" id="{2B041B70-7E7C-448E-96DE-20429BDC594A}"/>
              </a:ext>
            </a:extLst>
          </p:cNvPr>
          <p:cNvSpPr txBox="1">
            <a:spLocks/>
          </p:cNvSpPr>
          <p:nvPr/>
        </p:nvSpPr>
        <p:spPr bwMode="auto">
          <a:xfrm>
            <a:off x="3800872" y="1829207"/>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You will learn about security-related services such as </a:t>
            </a:r>
            <a:r>
              <a:rPr lang="en-US" altLang="ja-JP" sz="1400" dirty="0">
                <a:latin typeface="メイリオ" panose="020B0604030504040204" pitchFamily="50" charset="-128"/>
                <a:ea typeface="メイリオ" panose="020B0604030504040204" pitchFamily="50" charset="-128"/>
              </a:rPr>
              <a:t>AWS WAF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AWS Shield, </a:t>
            </a:r>
            <a:r>
              <a:rPr lang="ja-JP" altLang="en-US" sz="1400" dirty="0">
                <a:latin typeface="メイリオ" panose="020B0604030504040204" pitchFamily="50" charset="-128"/>
                <a:ea typeface="メイリオ" panose="020B0604030504040204" pitchFamily="50" charset="-128"/>
              </a:rPr>
              <a:t>which appear on the Associate exam.</a:t>
            </a:r>
            <a:endParaRPr lang="en-US" altLang="ja-JP" sz="1400" dirty="0">
              <a:latin typeface="メイリオ" panose="020B0604030504040204" pitchFamily="50" charset="-128"/>
              <a:ea typeface="メイリオ" panose="020B0604030504040204" pitchFamily="50" charset="-128"/>
            </a:endParaRPr>
          </a:p>
        </p:txBody>
      </p:sp>
      <p:sp>
        <p:nvSpPr>
          <p:cNvPr id="22" name="コンテンツ プレースホルダー 2">
            <a:extLst>
              <a:ext uri="{FF2B5EF4-FFF2-40B4-BE49-F238E27FC236}">
                <a16:creationId xmlns:a16="http://schemas.microsoft.com/office/drawing/2014/main" id="{1A810710-C9B4-4928-AF84-14228A386E24}"/>
              </a:ext>
            </a:extLst>
          </p:cNvPr>
          <p:cNvSpPr txBox="1">
            <a:spLocks/>
          </p:cNvSpPr>
          <p:nvPr/>
        </p:nvSpPr>
        <p:spPr bwMode="auto">
          <a:xfrm>
            <a:off x="1064568" y="1829207"/>
            <a:ext cx="2664296" cy="859072"/>
          </a:xfrm>
          <a:prstGeom prst="rect">
            <a:avLst/>
          </a:prstGeom>
          <a:solidFill>
            <a:schemeClr val="bg2">
              <a:lumMod val="50000"/>
              <a:lumOff val="5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The scope of </a:t>
            </a:r>
            <a:br>
              <a:rPr lang="en-US" altLang="ja-JP" b="1" kern="0" dirty="0">
                <a:solidFill>
                  <a:schemeClr val="bg1"/>
                </a:solidFill>
                <a:latin typeface="メイリオ" panose="020B0604030504040204" pitchFamily="50" charset="-128"/>
                <a:ea typeface="メイリオ" panose="020B0604030504040204" pitchFamily="50" charset="-128"/>
              </a:rPr>
            </a:br>
            <a:r>
              <a:rPr lang="ja-JP" altLang="en-US" b="1" kern="0" dirty="0">
                <a:solidFill>
                  <a:schemeClr val="bg1"/>
                </a:solidFill>
                <a:latin typeface="メイリオ" panose="020B0604030504040204" pitchFamily="50" charset="-128"/>
                <a:ea typeface="メイリオ" panose="020B0604030504040204" pitchFamily="50" charset="-128"/>
              </a:rPr>
              <a:t>Security</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4364E12F-E71D-452E-BA7A-E0FB4DED8D08}"/>
              </a:ext>
            </a:extLst>
          </p:cNvPr>
          <p:cNvSpPr txBox="1">
            <a:spLocks/>
          </p:cNvSpPr>
          <p:nvPr/>
        </p:nvSpPr>
        <p:spPr bwMode="auto">
          <a:xfrm>
            <a:off x="3800872" y="5465698"/>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You will learn about the features and differences between services used to create and manage workflows, such as </a:t>
            </a:r>
            <a:r>
              <a:rPr lang="en-US" altLang="ja-JP" sz="1400" dirty="0">
                <a:latin typeface="メイリオ" panose="020B0604030504040204" pitchFamily="50" charset="-128"/>
                <a:ea typeface="メイリオ" panose="020B0604030504040204" pitchFamily="50" charset="-128"/>
              </a:rPr>
              <a:t>AWS Step Functions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SWF.</a:t>
            </a:r>
          </a:p>
        </p:txBody>
      </p:sp>
      <p:sp>
        <p:nvSpPr>
          <p:cNvPr id="16" name="コンテンツ プレースホルダー 2">
            <a:extLst>
              <a:ext uri="{FF2B5EF4-FFF2-40B4-BE49-F238E27FC236}">
                <a16:creationId xmlns:a16="http://schemas.microsoft.com/office/drawing/2014/main" id="{2077CA8C-AB42-473A-BBF8-E6FD21FC62AD}"/>
              </a:ext>
            </a:extLst>
          </p:cNvPr>
          <p:cNvSpPr txBox="1">
            <a:spLocks/>
          </p:cNvSpPr>
          <p:nvPr/>
        </p:nvSpPr>
        <p:spPr bwMode="auto">
          <a:xfrm>
            <a:off x="1064568" y="5465698"/>
            <a:ext cx="2664296" cy="859072"/>
          </a:xfrm>
          <a:prstGeom prst="rect">
            <a:avLst/>
          </a:prstGeom>
          <a:solidFill>
            <a:schemeClr val="bg2">
              <a:lumMod val="50000"/>
              <a:lumOff val="5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The scope of </a:t>
            </a:r>
            <a:r>
              <a:rPr kumimoji="0" lang="ja-JP" altLang="en-US" b="1" kern="0" dirty="0">
                <a:solidFill>
                  <a:schemeClr val="bg1"/>
                </a:solidFill>
                <a:latin typeface="メイリオ" pitchFamily="50" charset="-128"/>
                <a:ea typeface="メイリオ" pitchFamily="50" charset="-128"/>
              </a:rPr>
              <a:t>Work Management</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16305445"/>
      </p:ext>
    </p:extLst>
  </p:cSld>
  <p:clrMapOvr>
    <a:masterClrMapping/>
  </p:clrMapOvr>
  <mc:AlternateContent xmlns:mc="http://schemas.openxmlformats.org/markup-compatibility/2006" xmlns:p14="http://schemas.microsoft.com/office/powerpoint/2010/main">
    <mc:Choice Requires="p14">
      <p:transition spd="slow" p14:dur="2000" advTm="107612"/>
    </mc:Choice>
    <mc:Fallback xmlns="">
      <p:transition spd="slow" advTm="107612"/>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タイトル 1">
            <a:extLst>
              <a:ext uri="{FF2B5EF4-FFF2-40B4-BE49-F238E27FC236}">
                <a16:creationId xmlns:a16="http://schemas.microsoft.com/office/drawing/2014/main" id="{B14815AE-025C-4474-A800-10C3A385A67A}"/>
              </a:ext>
            </a:extLst>
          </p:cNvPr>
          <p:cNvSpPr txBox="1">
            <a:spLocks/>
          </p:cNvSpPr>
          <p:nvPr/>
        </p:nvSpPr>
        <p:spPr bwMode="auto">
          <a:xfrm>
            <a:off x="631222" y="55065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r>
              <a:rPr kumimoji="0" lang="ja-JP" altLang="en-US" sz="3200" dirty="0">
                <a:solidFill>
                  <a:srgbClr val="000000"/>
                </a:solidFill>
                <a:latin typeface="メイリオ" pitchFamily="50" charset="-128"/>
                <a:ea typeface="メイリオ" pitchFamily="50" charset="-128"/>
                <a:cs typeface="メイリオ" pitchFamily="50" charset="-128"/>
              </a:rPr>
              <a:t>Section Content</a:t>
            </a:r>
            <a:endParaRPr kumimoji="0" lang="en-US" altLang="ja-JP" sz="3200" dirty="0">
              <a:solidFill>
                <a:srgbClr val="000000"/>
              </a:solidFill>
              <a:latin typeface="メイリオ" pitchFamily="50" charset="-128"/>
              <a:ea typeface="メイリオ" pitchFamily="50" charset="-128"/>
              <a:cs typeface="メイリオ" pitchFamily="50" charset="-128"/>
            </a:endParaRPr>
          </a:p>
        </p:txBody>
      </p:sp>
      <p:sp>
        <p:nvSpPr>
          <p:cNvPr id="2" name="テキスト ボックス 1">
            <a:extLst>
              <a:ext uri="{FF2B5EF4-FFF2-40B4-BE49-F238E27FC236}">
                <a16:creationId xmlns:a16="http://schemas.microsoft.com/office/drawing/2014/main" id="{1606ECEF-EF58-482C-8ED7-E096F6E13277}"/>
              </a:ext>
            </a:extLst>
          </p:cNvPr>
          <p:cNvSpPr txBox="1"/>
          <p:nvPr/>
        </p:nvSpPr>
        <p:spPr>
          <a:xfrm>
            <a:off x="1791423" y="1419190"/>
            <a:ext cx="1210589" cy="338554"/>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Lecture</a:t>
            </a:r>
          </a:p>
        </p:txBody>
      </p:sp>
      <p:sp>
        <p:nvSpPr>
          <p:cNvPr id="17" name="テキスト ボックス 16">
            <a:extLst>
              <a:ext uri="{FF2B5EF4-FFF2-40B4-BE49-F238E27FC236}">
                <a16:creationId xmlns:a16="http://schemas.microsoft.com/office/drawing/2014/main" id="{57530297-B7B3-451F-B401-9FF62F3EA37C}"/>
              </a:ext>
            </a:extLst>
          </p:cNvPr>
          <p:cNvSpPr txBox="1"/>
          <p:nvPr/>
        </p:nvSpPr>
        <p:spPr>
          <a:xfrm>
            <a:off x="5097021" y="1392302"/>
            <a:ext cx="2236510" cy="338554"/>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What you will learn in the lecture</a:t>
            </a:r>
          </a:p>
        </p:txBody>
      </p:sp>
      <p:cxnSp>
        <p:nvCxnSpPr>
          <p:cNvPr id="4" name="直線コネクタ 3">
            <a:extLst>
              <a:ext uri="{FF2B5EF4-FFF2-40B4-BE49-F238E27FC236}">
                <a16:creationId xmlns:a16="http://schemas.microsoft.com/office/drawing/2014/main" id="{A45271E8-A231-4477-9B8C-A9712D011C87}"/>
              </a:ext>
            </a:extLst>
          </p:cNvPr>
          <p:cNvCxnSpPr/>
          <p:nvPr/>
        </p:nvCxnSpPr>
        <p:spPr bwMode="auto">
          <a:xfrm flipV="1">
            <a:off x="1064568" y="1717597"/>
            <a:ext cx="2664295" cy="7537"/>
          </a:xfrm>
          <a:prstGeom prst="line">
            <a:avLst/>
          </a:prstGeom>
          <a:noFill/>
          <a:ln w="25400" cap="flat" cmpd="sng" algn="ctr">
            <a:solidFill>
              <a:schemeClr val="tx1"/>
            </a:solidFill>
            <a:prstDash val="solid"/>
            <a:round/>
            <a:headEnd type="none" w="med" len="med"/>
            <a:tailEnd type="none" w="med" len="med"/>
          </a:ln>
          <a:effectLst/>
        </p:spPr>
      </p:cxnSp>
      <p:cxnSp>
        <p:nvCxnSpPr>
          <p:cNvPr id="18" name="直線コネクタ 17">
            <a:extLst>
              <a:ext uri="{FF2B5EF4-FFF2-40B4-BE49-F238E27FC236}">
                <a16:creationId xmlns:a16="http://schemas.microsoft.com/office/drawing/2014/main" id="{4C35E9B5-E1D7-4EAF-AD16-00E4D826EAD2}"/>
              </a:ext>
            </a:extLst>
          </p:cNvPr>
          <p:cNvCxnSpPr>
            <a:cxnSpLocks/>
          </p:cNvCxnSpPr>
          <p:nvPr/>
        </p:nvCxnSpPr>
        <p:spPr bwMode="auto">
          <a:xfrm>
            <a:off x="3800872" y="1725135"/>
            <a:ext cx="5040560" cy="18097"/>
          </a:xfrm>
          <a:prstGeom prst="line">
            <a:avLst/>
          </a:prstGeom>
          <a:noFill/>
          <a:ln w="25400" cap="flat" cmpd="sng" algn="ctr">
            <a:solidFill>
              <a:schemeClr val="tx1"/>
            </a:solidFill>
            <a:prstDash val="solid"/>
            <a:round/>
            <a:headEnd type="none" w="med" len="med"/>
            <a:tailEnd type="none" w="med" len="med"/>
          </a:ln>
          <a:effectLst/>
        </p:spPr>
      </p:cxnSp>
      <p:sp>
        <p:nvSpPr>
          <p:cNvPr id="21" name="コンテンツ プレースホルダー 2">
            <a:extLst>
              <a:ext uri="{FF2B5EF4-FFF2-40B4-BE49-F238E27FC236}">
                <a16:creationId xmlns:a16="http://schemas.microsoft.com/office/drawing/2014/main" id="{2B041B70-7E7C-448E-96DE-20429BDC594A}"/>
              </a:ext>
            </a:extLst>
          </p:cNvPr>
          <p:cNvSpPr txBox="1">
            <a:spLocks/>
          </p:cNvSpPr>
          <p:nvPr/>
        </p:nvSpPr>
        <p:spPr bwMode="auto">
          <a:xfrm>
            <a:off x="3800872" y="1829207"/>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600" dirty="0">
                <a:latin typeface="メイリオ" panose="020B0604030504040204" pitchFamily="50" charset="-128"/>
                <a:ea typeface="メイリオ" panose="020B0604030504040204" pitchFamily="50" charset="-128"/>
              </a:rPr>
              <a:t>You will learn about </a:t>
            </a:r>
            <a:r>
              <a:rPr lang="en-US" altLang="ja-JP" sz="1600" dirty="0">
                <a:latin typeface="メイリオ" panose="020B0604030504040204" pitchFamily="50" charset="-128"/>
                <a:ea typeface="メイリオ" panose="020B0604030504040204" pitchFamily="50" charset="-128"/>
              </a:rPr>
              <a:t>budgets </a:t>
            </a:r>
            <a:r>
              <a:rPr lang="en-US" altLang="ja-JP" dirty="0">
                <a:latin typeface="メイリオ" panose="020B0604030504040204" pitchFamily="50" charset="-128"/>
                <a:ea typeface="メイリオ" panose="020B0604030504040204" pitchFamily="50" charset="-128"/>
              </a:rPr>
              <a:t>management services and cost </a:t>
            </a:r>
            <a:r>
              <a:rPr lang="en-US" altLang="ja-JP" sz="1600" dirty="0">
                <a:latin typeface="メイリオ" panose="020B0604030504040204" pitchFamily="50" charset="-128"/>
                <a:ea typeface="メイリオ" panose="020B0604030504040204" pitchFamily="50" charset="-128"/>
              </a:rPr>
              <a:t>estimate </a:t>
            </a:r>
            <a:r>
              <a:rPr lang="ja-JP" altLang="en-US" sz="1600" dirty="0">
                <a:latin typeface="メイリオ" panose="020B0604030504040204" pitchFamily="50" charset="-128"/>
                <a:ea typeface="メイリオ" panose="020B0604030504040204" pitchFamily="50" charset="-128"/>
              </a:rPr>
              <a:t>tools</a:t>
            </a:r>
            <a:endParaRPr lang="en-US" altLang="ja-JP" sz="1600" dirty="0">
              <a:latin typeface="メイリオ" panose="020B0604030504040204" pitchFamily="50" charset="-128"/>
              <a:ea typeface="メイリオ" panose="020B0604030504040204" pitchFamily="50" charset="-128"/>
            </a:endParaRPr>
          </a:p>
        </p:txBody>
      </p:sp>
      <p:sp>
        <p:nvSpPr>
          <p:cNvPr id="22" name="コンテンツ プレースホルダー 2">
            <a:extLst>
              <a:ext uri="{FF2B5EF4-FFF2-40B4-BE49-F238E27FC236}">
                <a16:creationId xmlns:a16="http://schemas.microsoft.com/office/drawing/2014/main" id="{1A810710-C9B4-4928-AF84-14228A386E24}"/>
              </a:ext>
            </a:extLst>
          </p:cNvPr>
          <p:cNvSpPr txBox="1">
            <a:spLocks/>
          </p:cNvSpPr>
          <p:nvPr/>
        </p:nvSpPr>
        <p:spPr bwMode="auto">
          <a:xfrm>
            <a:off x="1064568" y="1829207"/>
            <a:ext cx="2664296" cy="859072"/>
          </a:xfrm>
          <a:prstGeom prst="rect">
            <a:avLst/>
          </a:prstGeom>
          <a:solidFill>
            <a:schemeClr val="bg2">
              <a:lumMod val="50000"/>
              <a:lumOff val="50000"/>
            </a:schemeClr>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The scope of cost o</a:t>
            </a:r>
            <a:r>
              <a:rPr lang="ja-JP" altLang="en-US" b="1" kern="0" dirty="0">
                <a:solidFill>
                  <a:schemeClr val="bg1"/>
                </a:solidFill>
                <a:latin typeface="メイリオ" panose="020B0604030504040204" pitchFamily="50" charset="-128"/>
                <a:ea typeface="メイリオ" panose="020B0604030504040204" pitchFamily="50" charset="-128"/>
              </a:rPr>
              <a:t>ptimization</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13412552"/>
      </p:ext>
    </p:extLst>
  </p:cSld>
  <p:clrMapOvr>
    <a:masterClrMapping/>
  </p:clrMapOvr>
  <mc:AlternateContent xmlns:mc="http://schemas.openxmlformats.org/markup-compatibility/2006" xmlns:p14="http://schemas.microsoft.com/office/powerpoint/2010/main">
    <mc:Choice Requires="p14">
      <p:transition spd="slow" p14:dur="2000" advTm="10103"/>
    </mc:Choice>
    <mc:Fallback xmlns="">
      <p:transition spd="slow" advTm="10103"/>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br>
              <a:rPr kumimoji="0" lang="en-US" altLang="ja-JP" sz="2600" dirty="0">
                <a:solidFill>
                  <a:srgbClr val="000000"/>
                </a:solidFill>
                <a:latin typeface="メイリオ" pitchFamily="50" charset="-128"/>
                <a:ea typeface="メイリオ" pitchFamily="50" charset="-128"/>
                <a:cs typeface="メイリオ" pitchFamily="50" charset="-128"/>
              </a:rPr>
            </a:br>
            <a:r>
              <a:rPr kumimoji="0" lang="en-US" altLang="ja-JP" sz="2600" dirty="0">
                <a:solidFill>
                  <a:srgbClr val="000000"/>
                </a:solidFill>
                <a:latin typeface="メイリオ" pitchFamily="50" charset="-128"/>
                <a:ea typeface="メイリオ" pitchFamily="50" charset="-128"/>
                <a:cs typeface="メイリオ" pitchFamily="50" charset="-128"/>
              </a:rPr>
              <a:t>AWS Security</a:t>
            </a:r>
          </a:p>
        </p:txBody>
      </p:sp>
    </p:spTree>
    <p:extLst>
      <p:ext uri="{BB962C8B-B14F-4D97-AF65-F5344CB8AC3E}">
        <p14:creationId xmlns:p14="http://schemas.microsoft.com/office/powerpoint/2010/main" val="4196048130"/>
      </p:ext>
    </p:extLst>
  </p:cSld>
  <p:clrMapOvr>
    <a:masterClrMapping/>
  </p:clrMapOvr>
  <mc:AlternateContent xmlns:mc="http://schemas.openxmlformats.org/markup-compatibility/2006" xmlns:p14="http://schemas.microsoft.com/office/powerpoint/2010/main">
    <mc:Choice Requires="p14">
      <p:transition spd="slow" p14:dur="2000" advTm="13921"/>
    </mc:Choice>
    <mc:Fallback xmlns="">
      <p:transition spd="slow" advTm="13921"/>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The scope of Security 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you will be </a:t>
            </a:r>
            <a:r>
              <a:rPr lang="en-US" altLang="ja-JP" sz="1400" dirty="0">
                <a:latin typeface="メイリオ" panose="020B0604030504040204" pitchFamily="50" charset="-128"/>
                <a:ea typeface="メイリオ" panose="020B0604030504040204" pitchFamily="50" charset="-128"/>
              </a:rPr>
              <a:t>asked to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select the best security service</a:t>
            </a:r>
            <a:r>
              <a:rPr lang="en-US" altLang="ja-JP" sz="1400" dirty="0">
                <a:latin typeface="メイリオ" panose="020B0604030504040204" pitchFamily="50" charset="-128"/>
                <a:ea typeface="メイリオ" panose="020B0604030504040204" pitchFamily="50" charset="-128"/>
              </a:rPr>
              <a:t> to meet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requirements for responding to a security incident</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600" b="1" dirty="0">
                <a:solidFill>
                  <a:schemeClr val="bg1"/>
                </a:solidFill>
                <a:latin typeface="メイリオ" panose="020B0604030504040204" pitchFamily="50" charset="-128"/>
                <a:ea typeface="メイリオ" panose="020B0604030504040204" pitchFamily="50" charset="-128"/>
              </a:rPr>
              <a:t>Selecting </a:t>
            </a:r>
            <a:r>
              <a:rPr lang="ja-JP" altLang="en-US" sz="1600" b="1" dirty="0">
                <a:solidFill>
                  <a:schemeClr val="bg1"/>
                </a:solidFill>
                <a:latin typeface="メイリオ" panose="020B0604030504040204" pitchFamily="50" charset="-128"/>
                <a:ea typeface="メイリオ" panose="020B0604030504040204" pitchFamily="50" charset="-128"/>
              </a:rPr>
              <a:t>Security Services</a:t>
            </a:r>
            <a:endParaRPr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lang="ja-JP" altLang="en-US" sz="1400" dirty="0">
                <a:latin typeface="メイリオ" panose="020B0604030504040204" pitchFamily="50" charset="-128"/>
                <a:ea typeface="メイリオ" panose="020B0604030504040204" pitchFamily="50" charset="-128"/>
              </a:rPr>
              <a:t>ou will be </a:t>
            </a:r>
            <a:r>
              <a:rPr lang="en-US" altLang="ja-JP" sz="1400" dirty="0">
                <a:latin typeface="メイリオ" panose="020B0604030504040204" pitchFamily="50" charset="-128"/>
                <a:ea typeface="メイリオ" panose="020B0604030504040204" pitchFamily="50" charset="-128"/>
              </a:rPr>
              <a:t>asked about how </a:t>
            </a:r>
            <a:r>
              <a:rPr lang="ja-JP" altLang="en-US" sz="1400" dirty="0">
                <a:latin typeface="メイリオ" panose="020B0604030504040204" pitchFamily="50" charset="-128"/>
                <a:ea typeface="メイリオ" panose="020B0604030504040204" pitchFamily="50" charset="-128"/>
              </a:rPr>
              <a:t>to create and manage certificates for setting up </a:t>
            </a:r>
            <a:r>
              <a:rPr lang="en-US" altLang="ja-JP" sz="1400" dirty="0">
                <a:latin typeface="メイリオ" panose="020B0604030504040204" pitchFamily="50" charset="-128"/>
                <a:ea typeface="メイリオ" panose="020B0604030504040204" pitchFamily="50" charset="-128"/>
              </a:rPr>
              <a:t>SSL/TLS </a:t>
            </a:r>
            <a:r>
              <a:rPr lang="ja-JP" altLang="en-US" sz="1400" dirty="0">
                <a:latin typeface="メイリオ" panose="020B0604030504040204" pitchFamily="50" charset="-128"/>
                <a:ea typeface="メイリオ" panose="020B0604030504040204" pitchFamily="50" charset="-128"/>
              </a:rPr>
              <a:t>communications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ACM</a:t>
            </a: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lang="ja-JP" altLang="en-US" sz="1400" dirty="0">
                <a:latin typeface="メイリオ" panose="020B0604030504040204" pitchFamily="50" charset="-128"/>
                <a:ea typeface="メイリオ" panose="020B0604030504040204" pitchFamily="50" charset="-128"/>
              </a:rPr>
              <a:t>ou will be </a:t>
            </a:r>
            <a:r>
              <a:rPr lang="en-US" altLang="ja-JP" sz="1400" dirty="0">
                <a:latin typeface="メイリオ" panose="020B0604030504040204" pitchFamily="50" charset="-128"/>
                <a:ea typeface="メイリオ" panose="020B0604030504040204" pitchFamily="50" charset="-128"/>
              </a:rPr>
              <a:t>asked about how to use e</a:t>
            </a:r>
            <a:r>
              <a:rPr lang="ja-JP" altLang="en-US" sz="1400" dirty="0">
                <a:latin typeface="メイリオ" panose="020B0604030504040204" pitchFamily="50" charset="-128"/>
                <a:ea typeface="メイリオ" panose="020B0604030504040204" pitchFamily="50" charset="-128"/>
              </a:rPr>
              <a:t>ncryption key management services that should be used to align with industry standards and the security standards required</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sz="1600" b="1" dirty="0" err="1">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CloudHSM</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98373605"/>
      </p:ext>
    </p:extLst>
  </p:cSld>
  <p:clrMapOvr>
    <a:masterClrMapping/>
  </p:clrMapOvr>
  <mc:AlternateContent xmlns:mc="http://schemas.openxmlformats.org/markup-compatibility/2006" xmlns:p14="http://schemas.microsoft.com/office/powerpoint/2010/main">
    <mc:Choice Requires="p14">
      <p:transition spd="slow" p14:dur="2000" advTm="40412"/>
    </mc:Choice>
    <mc:Fallback xmlns="">
      <p:transition spd="slow" advTm="40412"/>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[Q] </a:t>
            </a:r>
            <a:r>
              <a:rPr lang="ja-JP" altLang="en-US" sz="3000" dirty="0">
                <a:latin typeface="メイリオ" panose="020B0604030504040204" pitchFamily="50" charset="-128"/>
                <a:ea typeface="メイリオ" panose="020B0604030504040204" pitchFamily="50" charset="-128"/>
              </a:rPr>
              <a:t>Select security service</a:t>
            </a:r>
            <a:r>
              <a:rPr lang="en-US" altLang="ja-JP" sz="3000" dirty="0">
                <a:latin typeface="メイリオ" panose="020B0604030504040204" pitchFamily="50" charset="-128"/>
                <a:ea typeface="メイリオ" panose="020B0604030504040204" pitchFamily="50" charset="-128"/>
              </a:rPr>
              <a:t>s</a:t>
            </a: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87798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uses </a:t>
            </a:r>
            <a:r>
              <a:rPr lang="en-US" altLang="ja-JP" dirty="0">
                <a:latin typeface="メイリオ" panose="020B0604030504040204" pitchFamily="50" charset="-128"/>
                <a:ea typeface="メイリオ" panose="020B0604030504040204" pitchFamily="50" charset="-128"/>
              </a:rPr>
              <a:t>AWS to </a:t>
            </a:r>
            <a:r>
              <a:rPr lang="ja-JP" altLang="en-US" dirty="0">
                <a:latin typeface="メイリオ" panose="020B0604030504040204" pitchFamily="50" charset="-128"/>
                <a:ea typeface="メイリオ" panose="020B0604030504040204" pitchFamily="50" charset="-128"/>
              </a:rPr>
              <a:t>run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While monitoring your web traffic volume, you discover that unauthorized access through a specific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address is attempting to obtain passwords and other information. The attacker appears to be executing more than </a:t>
            </a:r>
            <a:r>
              <a:rPr lang="en-US" altLang="ja-JP" dirty="0">
                <a:latin typeface="メイリオ" panose="020B0604030504040204" pitchFamily="50" charset="-128"/>
                <a:ea typeface="メイリオ" panose="020B0604030504040204" pitchFamily="50" charset="-128"/>
              </a:rPr>
              <a:t>10 </a:t>
            </a:r>
            <a:r>
              <a:rPr lang="ja-JP" altLang="en-US" dirty="0">
                <a:latin typeface="メイリオ" panose="020B0604030504040204" pitchFamily="50" charset="-128"/>
                <a:ea typeface="メイリオ" panose="020B0604030504040204" pitchFamily="50" charset="-128"/>
              </a:rPr>
              <a:t>requests per second, which is unusual.</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against such an attack. (</a:t>
            </a:r>
            <a:r>
              <a:rPr lang="en-US" altLang="ja-JP" dirty="0">
                <a:latin typeface="メイリオ" panose="020B0604030504040204" pitchFamily="50" charset="-128"/>
                <a:ea typeface="メイリオ" panose="020B0604030504040204" pitchFamily="50" charset="-128"/>
              </a:rPr>
              <a:t>Select 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WAF to </a:t>
            </a:r>
            <a:r>
              <a:rPr lang="ja-JP" altLang="en-US" dirty="0">
                <a:latin typeface="メイリオ" panose="020B0604030504040204" pitchFamily="50" charset="-128"/>
                <a:ea typeface="メイリオ" panose="020B0604030504040204" pitchFamily="50" charset="-128"/>
              </a:rPr>
              <a:t>set up rate-based rules.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security groups to block certain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addresses.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Shield to </a:t>
            </a:r>
            <a:r>
              <a:rPr lang="ja-JP" altLang="en-US" dirty="0">
                <a:latin typeface="メイリオ" panose="020B0604030504040204" pitchFamily="50" charset="-128"/>
                <a:ea typeface="メイリオ" panose="020B0604030504040204" pitchFamily="50" charset="-128"/>
              </a:rPr>
              <a:t>mitigate </a:t>
            </a:r>
            <a:r>
              <a:rPr lang="en-US" altLang="ja-JP" dirty="0">
                <a:latin typeface="メイリオ" panose="020B0604030504040204" pitchFamily="50" charset="-128"/>
                <a:ea typeface="メイリオ" panose="020B0604030504040204" pitchFamily="50" charset="-128"/>
              </a:rPr>
              <a:t>DDoS </a:t>
            </a:r>
            <a:r>
              <a:rPr lang="ja-JP" altLang="en-US" dirty="0">
                <a:latin typeface="メイリオ" panose="020B0604030504040204" pitchFamily="50" charset="-128"/>
                <a:ea typeface="メイリオ" panose="020B0604030504040204" pitchFamily="50" charset="-128"/>
              </a:rPr>
              <a:t>attacks.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CloudFront to </a:t>
            </a:r>
            <a:r>
              <a:rPr lang="ja-JP" altLang="en-US" dirty="0">
                <a:latin typeface="メイリオ" panose="020B0604030504040204" pitchFamily="50" charset="-128"/>
                <a:ea typeface="メイリオ" panose="020B0604030504040204" pitchFamily="50" charset="-128"/>
              </a:rPr>
              <a:t>implement access control with </a:t>
            </a:r>
            <a:r>
              <a:rPr lang="en-US" altLang="ja-JP" dirty="0">
                <a:latin typeface="メイリオ" panose="020B0604030504040204" pitchFamily="50" charset="-128"/>
                <a:ea typeface="メイリオ" panose="020B0604030504040204" pitchFamily="50" charset="-128"/>
              </a:rPr>
              <a:t>OAI.</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a:t>
            </a:r>
            <a:r>
              <a:rPr lang="en-US" altLang="ja-JP" dirty="0">
                <a:latin typeface="メイリオ" panose="020B0604030504040204" pitchFamily="50" charset="-128"/>
                <a:ea typeface="メイリオ" panose="020B0604030504040204" pitchFamily="50" charset="-128"/>
              </a:rPr>
              <a:t>sing</a:t>
            </a:r>
            <a:r>
              <a:rPr lang="ja-JP" altLang="en-US" dirty="0">
                <a:latin typeface="メイリオ" panose="020B0604030504040204" pitchFamily="50" charset="-128"/>
                <a:ea typeface="メイリオ" panose="020B0604030504040204" pitchFamily="50" charset="-128"/>
              </a:rPr>
              <a:t> the network </a:t>
            </a:r>
            <a:r>
              <a:rPr lang="en-US" altLang="ja-JP" dirty="0">
                <a:latin typeface="メイリオ" panose="020B0604030504040204" pitchFamily="50" charset="-128"/>
                <a:ea typeface="メイリオ" panose="020B0604030504040204" pitchFamily="50" charset="-128"/>
              </a:rPr>
              <a:t>ACLs to </a:t>
            </a:r>
            <a:r>
              <a:rPr lang="ja-JP" altLang="en-US" dirty="0">
                <a:latin typeface="メイリオ" panose="020B0604030504040204" pitchFamily="50" charset="-128"/>
                <a:ea typeface="メイリオ" panose="020B0604030504040204" pitchFamily="50" charset="-128"/>
              </a:rPr>
              <a:t>block certain </a:t>
            </a:r>
            <a:r>
              <a:rPr lang="en-US" altLang="ja-JP" dirty="0">
                <a:latin typeface="メイリオ" panose="020B0604030504040204" pitchFamily="50" charset="-128"/>
                <a:ea typeface="メイリオ" panose="020B0604030504040204" pitchFamily="50" charset="-128"/>
              </a:rPr>
              <a:t>IP </a:t>
            </a:r>
            <a:r>
              <a:rPr lang="ja-JP" altLang="en-US" dirty="0">
                <a:latin typeface="メイリオ" panose="020B0604030504040204" pitchFamily="50" charset="-128"/>
                <a:ea typeface="メイリオ" panose="020B0604030504040204" pitchFamily="50" charset="-128"/>
              </a:rPr>
              <a:t>addresses.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77278447"/>
      </p:ext>
    </p:extLst>
  </p:cSld>
  <p:clrMapOvr>
    <a:masterClrMapping/>
  </p:clrMapOvr>
  <mc:AlternateContent xmlns:mc="http://schemas.openxmlformats.org/markup-compatibility/2006" xmlns:p14="http://schemas.microsoft.com/office/powerpoint/2010/main">
    <mc:Choice Requires="p14">
      <p:transition spd="slow" p14:dur="2000" advTm="7839"/>
    </mc:Choice>
    <mc:Fallback xmlns="">
      <p:transition spd="slow" advTm="78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Using </a:t>
            </a:r>
            <a:r>
              <a:rPr kumimoji="0" lang="en-US" altLang="ja-JP" sz="3000" dirty="0">
                <a:solidFill>
                  <a:srgbClr val="000000"/>
                </a:solidFill>
                <a:latin typeface="メイリオ" pitchFamily="50" charset="-128"/>
                <a:ea typeface="メイリオ" pitchFamily="50" charset="-128"/>
                <a:cs typeface="メイリオ" pitchFamily="50" charset="-128"/>
              </a:rPr>
              <a:t>Kinesis Data Firehose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109091"/>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solution manufacturers are building sensor-based traffic survey systems on </a:t>
            </a:r>
            <a:r>
              <a:rPr lang="en-US" altLang="ja-JP" dirty="0">
                <a:latin typeface="メイリオ" panose="020B0604030504040204" pitchFamily="50" charset="-128"/>
                <a:ea typeface="メイリオ" panose="020B0604030504040204" pitchFamily="50" charset="-128"/>
              </a:rPr>
              <a:t>AWS, which </a:t>
            </a:r>
            <a:r>
              <a:rPr lang="ja-JP" altLang="en-US" dirty="0">
                <a:latin typeface="メイリオ" panose="020B0604030504040204" pitchFamily="50" charset="-128"/>
                <a:ea typeface="メイリオ" panose="020B0604030504040204" pitchFamily="50" charset="-128"/>
              </a:rPr>
              <a:t>collects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sensor data and uses those data for traffic volume prediction models. The speed of the data is </a:t>
            </a:r>
            <a:r>
              <a:rPr lang="en-US" altLang="ja-JP" dirty="0">
                <a:latin typeface="メイリオ" panose="020B0604030504040204" pitchFamily="50" charset="-128"/>
                <a:ea typeface="メイリオ" panose="020B0604030504040204" pitchFamily="50" charset="-128"/>
              </a:rPr>
              <a:t>1 GB </a:t>
            </a:r>
            <a:r>
              <a:rPr lang="ja-JP" altLang="en-US" dirty="0">
                <a:latin typeface="メイリオ" panose="020B0604030504040204" pitchFamily="50" charset="-128"/>
                <a:ea typeface="メイリオ" panose="020B0604030504040204" pitchFamily="50" charset="-128"/>
              </a:rPr>
              <a:t>per minute and it is necessary to narrow down the data to include only the most relevant attributes and store them in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to build a predictive model.</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most cost-effective combination of services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Get the data into </a:t>
            </a:r>
            <a:r>
              <a:rPr lang="en-US" altLang="ja-JP" dirty="0">
                <a:latin typeface="メイリオ" panose="020B0604030504040204" pitchFamily="50" charset="-128"/>
                <a:ea typeface="メイリオ" panose="020B0604030504040204" pitchFamily="50" charset="-128"/>
              </a:rPr>
              <a:t>Kinesis Data Streams</a:t>
            </a:r>
            <a:r>
              <a:rPr lang="ja-JP" altLang="en-US" dirty="0">
                <a:latin typeface="メイリオ" panose="020B0604030504040204" pitchFamily="50" charset="-128"/>
                <a:ea typeface="メイリオ" panose="020B0604030504040204" pitchFamily="50" charset="-128"/>
              </a:rPr>
              <a:t>, use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 to narrow down the data output range, and then store it in </a:t>
            </a:r>
            <a:r>
              <a:rPr lang="en-US" altLang="ja-JP" dirty="0">
                <a:latin typeface="メイリオ" panose="020B0604030504040204" pitchFamily="50" charset="-128"/>
                <a:ea typeface="メイリオ" panose="020B0604030504040204" pitchFamily="50" charset="-128"/>
              </a:rPr>
              <a:t>S3.</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Get the data into </a:t>
            </a:r>
            <a:r>
              <a:rPr lang="en-US" altLang="ja-JP" dirty="0">
                <a:latin typeface="メイリオ" panose="020B0604030504040204" pitchFamily="50" charset="-128"/>
                <a:ea typeface="メイリオ" panose="020B0604030504040204" pitchFamily="50" charset="-128"/>
              </a:rPr>
              <a:t>Kinesis Data Firehose</a:t>
            </a:r>
            <a:r>
              <a:rPr lang="ja-JP" altLang="en-US" dirty="0">
                <a:latin typeface="メイリオ" panose="020B0604030504040204" pitchFamily="50" charset="-128"/>
                <a:ea typeface="メイリオ" panose="020B0604030504040204" pitchFamily="50" charset="-128"/>
              </a:rPr>
              <a:t>, narrow down the data output range with </a:t>
            </a:r>
            <a:r>
              <a:rPr lang="en-US" altLang="ja-JP" dirty="0">
                <a:latin typeface="メイリオ" panose="020B0604030504040204" pitchFamily="50" charset="-128"/>
                <a:ea typeface="メイリオ" panose="020B0604030504040204" pitchFamily="50" charset="-128"/>
              </a:rPr>
              <a:t>Firehose</a:t>
            </a:r>
            <a:r>
              <a:rPr lang="ja-JP" altLang="en-US" dirty="0">
                <a:latin typeface="メイリオ" panose="020B0604030504040204" pitchFamily="50" charset="-128"/>
                <a:ea typeface="メイリオ" panose="020B0604030504040204" pitchFamily="50" charset="-128"/>
              </a:rPr>
              <a:t>'s filtering capabilities, and then save it to </a:t>
            </a:r>
            <a:r>
              <a:rPr lang="en-US" altLang="ja-JP" dirty="0">
                <a:latin typeface="メイリオ" panose="020B0604030504040204" pitchFamily="50" charset="-128"/>
                <a:ea typeface="メイリオ" panose="020B0604030504040204" pitchFamily="50" charset="-128"/>
              </a:rPr>
              <a:t>S3.</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Get the data into </a:t>
            </a:r>
            <a:r>
              <a:rPr lang="en-US" altLang="ja-JP" dirty="0">
                <a:latin typeface="メイリオ" panose="020B0604030504040204" pitchFamily="50" charset="-128"/>
                <a:ea typeface="メイリオ" panose="020B0604030504040204" pitchFamily="50" charset="-128"/>
              </a:rPr>
              <a:t>Kinesis Data Streams</a:t>
            </a:r>
            <a:r>
              <a:rPr lang="ja-JP" altLang="en-US" dirty="0">
                <a:latin typeface="メイリオ" panose="020B0604030504040204" pitchFamily="50" charset="-128"/>
                <a:ea typeface="メイリオ" panose="020B0604030504040204" pitchFamily="50" charset="-128"/>
              </a:rPr>
              <a:t>, use </a:t>
            </a:r>
            <a:r>
              <a:rPr lang="en-US" altLang="ja-JP" dirty="0">
                <a:latin typeface="メイリオ" panose="020B0604030504040204" pitchFamily="50" charset="-128"/>
                <a:ea typeface="メイリオ" panose="020B0604030504040204" pitchFamily="50" charset="-128"/>
              </a:rPr>
              <a:t>Kinesis Data Analytics to </a:t>
            </a:r>
            <a:r>
              <a:rPr lang="ja-JP" altLang="en-US" dirty="0">
                <a:latin typeface="メイリオ" panose="020B0604030504040204" pitchFamily="50" charset="-128"/>
                <a:ea typeface="メイリオ" panose="020B0604030504040204" pitchFamily="50" charset="-128"/>
              </a:rPr>
              <a:t>narrow down the data output range, and then store it in </a:t>
            </a:r>
            <a:r>
              <a:rPr lang="en-US" altLang="ja-JP" dirty="0">
                <a:latin typeface="メイリオ" panose="020B0604030504040204" pitchFamily="50" charset="-128"/>
                <a:ea typeface="メイリオ" panose="020B0604030504040204" pitchFamily="50" charset="-128"/>
              </a:rPr>
              <a:t>S3.</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Get the data into </a:t>
            </a:r>
            <a:r>
              <a:rPr lang="en-US" altLang="ja-JP" dirty="0">
                <a:latin typeface="メイリオ" panose="020B0604030504040204" pitchFamily="50" charset="-128"/>
                <a:ea typeface="メイリオ" panose="020B0604030504040204" pitchFamily="50" charset="-128"/>
              </a:rPr>
              <a:t>Kinesis Data Firehose</a:t>
            </a:r>
            <a:r>
              <a:rPr lang="ja-JP" altLang="en-US" dirty="0">
                <a:latin typeface="メイリオ" panose="020B0604030504040204" pitchFamily="50" charset="-128"/>
                <a:ea typeface="メイリオ" panose="020B0604030504040204" pitchFamily="50" charset="-128"/>
              </a:rPr>
              <a:t>, use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 to narrow down the data output range, and then save it to </a:t>
            </a:r>
            <a:r>
              <a:rPr lang="en-US" altLang="ja-JP" dirty="0">
                <a:latin typeface="メイリオ" panose="020B0604030504040204" pitchFamily="50" charset="-128"/>
                <a:ea typeface="メイリオ" panose="020B0604030504040204" pitchFamily="50" charset="-128"/>
              </a:rPr>
              <a:t>S3.</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93998915"/>
      </p:ext>
    </p:extLst>
  </p:cSld>
  <p:clrMapOvr>
    <a:masterClrMapping/>
  </p:clrMapOvr>
  <mc:AlternateContent xmlns:mc="http://schemas.openxmlformats.org/markup-compatibility/2006" xmlns:p14="http://schemas.microsoft.com/office/powerpoint/2010/main">
    <mc:Choice Requires="p14">
      <p:transition spd="slow" p14:dur="2000" advTm="9056"/>
    </mc:Choice>
    <mc:Fallback xmlns="">
      <p:transition spd="slow" advTm="9056"/>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WAF</a:t>
            </a:r>
          </a:p>
          <a:p>
            <a:pPr algn="l"/>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firewall service that inspects </a:t>
            </a:r>
            <a:r>
              <a:rPr lang="en-US" altLang="ja-JP" sz="2400" dirty="0">
                <a:solidFill>
                  <a:srgbClr val="002060"/>
                </a:solidFill>
                <a:latin typeface="メイリオ" panose="020B0604030504040204" pitchFamily="50" charset="-128"/>
                <a:ea typeface="メイリオ" panose="020B0604030504040204" pitchFamily="50" charset="-128"/>
              </a:rPr>
              <a:t>web </a:t>
            </a:r>
            <a:r>
              <a:rPr lang="ja-JP" altLang="en-US" sz="2400" dirty="0">
                <a:solidFill>
                  <a:srgbClr val="002060"/>
                </a:solidFill>
                <a:latin typeface="メイリオ" panose="020B0604030504040204" pitchFamily="50" charset="-128"/>
                <a:ea typeface="メイリオ" panose="020B0604030504040204" pitchFamily="50" charset="-128"/>
              </a:rPr>
              <a:t>application traffic communications to block attacks and unauthorized access to vulnerabilities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四角形: 角を丸くする 4">
            <a:extLst>
              <a:ext uri="{FF2B5EF4-FFF2-40B4-BE49-F238E27FC236}">
                <a16:creationId xmlns:a16="http://schemas.microsoft.com/office/drawing/2014/main" id="{0D00899B-F4F2-480D-B852-F8D624749EE3}"/>
              </a:ext>
            </a:extLst>
          </p:cNvPr>
          <p:cNvSpPr/>
          <p:nvPr/>
        </p:nvSpPr>
        <p:spPr bwMode="auto">
          <a:xfrm>
            <a:off x="3720075" y="4056178"/>
            <a:ext cx="5702090" cy="2304256"/>
          </a:xfrm>
          <a:prstGeom prst="roundRect">
            <a:avLst/>
          </a:prstGeom>
          <a:solidFill>
            <a:schemeClr val="bg1"/>
          </a:solidFill>
          <a:ln w="12700" cap="flat" cmpd="sng" algn="ctr">
            <a:solidFill>
              <a:srgbClr val="FFC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Yu Gothic UI Semilight" panose="020B0400000000000000" pitchFamily="50" charset="-128"/>
                <a:ea typeface="Yu Gothic UI Semilight" panose="020B0400000000000000" pitchFamily="50" charset="-128"/>
              </a:rPr>
              <a:t>Region</a:t>
            </a:r>
          </a:p>
        </p:txBody>
      </p:sp>
      <p:sp>
        <p:nvSpPr>
          <p:cNvPr id="6" name="正方形/長方形 5">
            <a:extLst>
              <a:ext uri="{FF2B5EF4-FFF2-40B4-BE49-F238E27FC236}">
                <a16:creationId xmlns:a16="http://schemas.microsoft.com/office/drawing/2014/main" id="{A20CEAF2-0B7F-4966-8C90-F8B7BACF8EAE}"/>
              </a:ext>
            </a:extLst>
          </p:cNvPr>
          <p:cNvSpPr/>
          <p:nvPr/>
        </p:nvSpPr>
        <p:spPr bwMode="auto">
          <a:xfrm>
            <a:off x="4156068" y="4825753"/>
            <a:ext cx="1218492" cy="10027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WAF</a:t>
            </a:r>
          </a:p>
        </p:txBody>
      </p:sp>
      <p:sp>
        <p:nvSpPr>
          <p:cNvPr id="7" name="矢印: 右 6">
            <a:extLst>
              <a:ext uri="{FF2B5EF4-FFF2-40B4-BE49-F238E27FC236}">
                <a16:creationId xmlns:a16="http://schemas.microsoft.com/office/drawing/2014/main" id="{E9AB5747-97AD-4880-B95A-F9ACA80A2151}"/>
              </a:ext>
            </a:extLst>
          </p:cNvPr>
          <p:cNvSpPr/>
          <p:nvPr/>
        </p:nvSpPr>
        <p:spPr bwMode="auto">
          <a:xfrm>
            <a:off x="924540" y="4492221"/>
            <a:ext cx="3020347" cy="1432171"/>
          </a:xfrm>
          <a:prstGeom prst="rightArrow">
            <a:avLst/>
          </a:prstGeom>
          <a:solidFill>
            <a:schemeClr val="accent6"/>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Unauthorized access</a:t>
            </a:r>
          </a:p>
        </p:txBody>
      </p:sp>
      <p:sp>
        <p:nvSpPr>
          <p:cNvPr id="12" name="正方形/長方形 11">
            <a:extLst>
              <a:ext uri="{FF2B5EF4-FFF2-40B4-BE49-F238E27FC236}">
                <a16:creationId xmlns:a16="http://schemas.microsoft.com/office/drawing/2014/main" id="{DEC7703D-E3C3-430C-B980-CC10FC86D4C8}"/>
              </a:ext>
            </a:extLst>
          </p:cNvPr>
          <p:cNvSpPr/>
          <p:nvPr/>
        </p:nvSpPr>
        <p:spPr bwMode="auto">
          <a:xfrm>
            <a:off x="6596746" y="4797152"/>
            <a:ext cx="1218492" cy="10027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WEB</a:t>
            </a:r>
          </a:p>
          <a:p>
            <a:pPr algn="ctr"/>
            <a:r>
              <a:rPr lang="ja-JP" altLang="en-US" b="1" dirty="0">
                <a:solidFill>
                  <a:schemeClr val="bg1"/>
                </a:solidFill>
                <a:latin typeface="メイリオ" panose="020B0604030504040204" pitchFamily="50" charset="-128"/>
                <a:ea typeface="メイリオ" panose="020B0604030504040204" pitchFamily="50" charset="-128"/>
              </a:rPr>
              <a:t>Apps</a:t>
            </a:r>
            <a:endParaRPr lang="en-US" altLang="ja-JP" b="1" dirty="0">
              <a:solidFill>
                <a:schemeClr val="bg1"/>
              </a:solidFill>
              <a:latin typeface="メイリオ" panose="020B0604030504040204" pitchFamily="50" charset="-128"/>
              <a:ea typeface="メイリオ" panose="020B0604030504040204" pitchFamily="50" charset="-128"/>
            </a:endParaRPr>
          </a:p>
          <a:p>
            <a:pPr algn="ctr"/>
            <a:r>
              <a:rPr lang="ja-JP" altLang="en-US" b="1" dirty="0">
                <a:solidFill>
                  <a:schemeClr val="bg1"/>
                </a:solidFill>
                <a:latin typeface="メイリオ" panose="020B0604030504040204" pitchFamily="50" charset="-128"/>
                <a:ea typeface="メイリオ" panose="020B0604030504040204" pitchFamily="50" charset="-128"/>
              </a:rPr>
              <a:t>(</a:t>
            </a:r>
            <a:r>
              <a:rPr lang="en-US" altLang="ja-JP" b="1" dirty="0">
                <a:solidFill>
                  <a:schemeClr val="bg1"/>
                </a:solidFill>
                <a:latin typeface="メイリオ" panose="020B0604030504040204" pitchFamily="50" charset="-128"/>
                <a:ea typeface="メイリオ" panose="020B0604030504040204" pitchFamily="50" charset="-128"/>
              </a:rPr>
              <a:t>EC2</a:t>
            </a:r>
            <a:r>
              <a:rPr lang="ja-JP" altLang="en-US" b="1" dirty="0">
                <a:solidFill>
                  <a:schemeClr val="bg1"/>
                </a:solidFill>
                <a:latin typeface="メイリオ" panose="020B0604030504040204" pitchFamily="50" charset="-128"/>
                <a:ea typeface="メイリオ" panose="020B0604030504040204" pitchFamily="50" charset="-128"/>
              </a:rPr>
              <a:t>)</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19" name="乗算記号 18">
            <a:extLst>
              <a:ext uri="{FF2B5EF4-FFF2-40B4-BE49-F238E27FC236}">
                <a16:creationId xmlns:a16="http://schemas.microsoft.com/office/drawing/2014/main" id="{696F0D5B-667F-425F-A352-C5320013FB35}"/>
              </a:ext>
            </a:extLst>
          </p:cNvPr>
          <p:cNvSpPr/>
          <p:nvPr/>
        </p:nvSpPr>
        <p:spPr bwMode="auto">
          <a:xfrm>
            <a:off x="3512840" y="4859516"/>
            <a:ext cx="661621" cy="697579"/>
          </a:xfrm>
          <a:prstGeom prst="mathMultiply">
            <a:avLst/>
          </a:prstGeom>
          <a:solidFill>
            <a:srgbClr val="FF0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正方形/長方形 19">
            <a:extLst>
              <a:ext uri="{FF2B5EF4-FFF2-40B4-BE49-F238E27FC236}">
                <a16:creationId xmlns:a16="http://schemas.microsoft.com/office/drawing/2014/main" id="{CFD223A2-FD18-4172-A48E-5E1A878B5E4C}"/>
              </a:ext>
            </a:extLst>
          </p:cNvPr>
          <p:cNvSpPr/>
          <p:nvPr/>
        </p:nvSpPr>
        <p:spPr bwMode="auto">
          <a:xfrm>
            <a:off x="1280592" y="1852813"/>
            <a:ext cx="7200799" cy="1432171"/>
          </a:xfrm>
          <a:prstGeom prst="rect">
            <a:avLst/>
          </a:prstGeom>
          <a:no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285750" indent="-285750">
              <a:lnSpc>
                <a:spcPct val="150000"/>
              </a:lnSpc>
              <a:buFont typeface="Wingdings" panose="05000000000000000000" pitchFamily="2" charset="2"/>
              <a:buChar char="ü"/>
            </a:pP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Blocking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SQL </a:t>
            </a: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injection, cross-site scripting, and other malicious requests</a:t>
            </a:r>
            <a:endPar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Set custom rules in the blocking method (</a:t>
            </a:r>
            <a:r>
              <a:rPr lang="en-US" altLang="ja-JP" dirty="0">
                <a:latin typeface="メイリオ" panose="020B0604030504040204" pitchFamily="50" charset="-128"/>
                <a:ea typeface="メイリオ" panose="020B0604030504040204" pitchFamily="50" charset="-128"/>
              </a:rPr>
              <a:t>rate-based </a:t>
            </a:r>
            <a:r>
              <a:rPr lang="ja-JP" altLang="en-US" dirty="0">
                <a:latin typeface="メイリオ" panose="020B0604030504040204" pitchFamily="50" charset="-128"/>
                <a:ea typeface="メイリオ" panose="020B0604030504040204" pitchFamily="50" charset="-128"/>
              </a:rPr>
              <a:t>rules / IP-based filters / regular expression patterns / size limits / action allow or deny settings)</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Monitoring in conjunction with </a:t>
            </a:r>
            <a:r>
              <a:rPr lang="en-US" altLang="ja-JP" dirty="0">
                <a:latin typeface="メイリオ" panose="020B0604030504040204" pitchFamily="50" charset="-128"/>
                <a:ea typeface="メイリオ" panose="020B0604030504040204" pitchFamily="50" charset="-128"/>
              </a:rPr>
              <a:t>CloudWatch</a:t>
            </a:r>
          </a:p>
          <a:p>
            <a:pPr marL="285750" indent="-285750">
              <a:lnSpc>
                <a:spcPct val="150000"/>
              </a:lnSpc>
              <a:buFont typeface="Wingdings" panose="05000000000000000000" pitchFamily="2" charset="2"/>
              <a:buChar char="ü"/>
            </a:pPr>
            <a:endPar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89997655"/>
      </p:ext>
    </p:extLst>
  </p:cSld>
  <p:clrMapOvr>
    <a:masterClrMapping/>
  </p:clrMapOvr>
  <mc:AlternateContent xmlns:mc="http://schemas.openxmlformats.org/markup-compatibility/2006" xmlns:p14="http://schemas.microsoft.com/office/powerpoint/2010/main">
    <mc:Choice Requires="p14">
      <p:transition spd="slow" p14:dur="2000" advTm="81059"/>
    </mc:Choice>
    <mc:Fallback xmlns="">
      <p:transition spd="slow" advTm="81059"/>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a:t>
            </a:r>
            <a:r>
              <a:rPr lang="en-US" altLang="ja-JP" sz="3000" dirty="0" err="1">
                <a:solidFill>
                  <a:schemeClr val="tx1"/>
                </a:solidFill>
                <a:latin typeface="メイリオ" panose="020B0604030504040204" pitchFamily="50" charset="-128"/>
                <a:ea typeface="メイリオ" panose="020B0604030504040204" pitchFamily="50" charset="-128"/>
              </a:rPr>
              <a:t>GuardDuty</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that use machine learning and other techniques to detect security threat</a:t>
            </a:r>
            <a:r>
              <a:rPr lang="en-US" altLang="ja-JP" sz="2400" dirty="0">
                <a:solidFill>
                  <a:srgbClr val="002060"/>
                </a:solidFill>
                <a:latin typeface="メイリオ" panose="020B0604030504040204" pitchFamily="50" charset="-128"/>
                <a:ea typeface="メイリオ" panose="020B0604030504040204" pitchFamily="50" charset="-128"/>
              </a:rPr>
              <a:t>s </a:t>
            </a:r>
            <a:r>
              <a:rPr lang="ja-JP" altLang="en-US" sz="2400" dirty="0">
                <a:solidFill>
                  <a:srgbClr val="002060"/>
                </a:solidFill>
                <a:latin typeface="メイリオ" panose="020B0604030504040204" pitchFamily="50" charset="-128"/>
                <a:ea typeface="メイリオ" panose="020B0604030504040204" pitchFamily="50" charset="-128"/>
              </a:rPr>
              <a:t>to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infrastructure and apps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四角形: 角を丸くする 4">
            <a:extLst>
              <a:ext uri="{FF2B5EF4-FFF2-40B4-BE49-F238E27FC236}">
                <a16:creationId xmlns:a16="http://schemas.microsoft.com/office/drawing/2014/main" id="{AF6094E7-2FF1-47B3-88A3-F6E6C48D23F8}"/>
              </a:ext>
            </a:extLst>
          </p:cNvPr>
          <p:cNvSpPr/>
          <p:nvPr/>
        </p:nvSpPr>
        <p:spPr bwMode="auto">
          <a:xfrm>
            <a:off x="3512840" y="1700808"/>
            <a:ext cx="5702090" cy="4248472"/>
          </a:xfrm>
          <a:prstGeom prst="roundRect">
            <a:avLst/>
          </a:prstGeom>
          <a:solidFill>
            <a:schemeClr val="bg1"/>
          </a:solidFill>
          <a:ln w="12700" cap="flat" cmpd="sng" algn="ctr">
            <a:solidFill>
              <a:srgbClr val="FFC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6" name="Picture 2" descr="GuardDutyでフィルタ結果の自動アーカイブに対応したのでやってみた ...">
            <a:extLst>
              <a:ext uri="{FF2B5EF4-FFF2-40B4-BE49-F238E27FC236}">
                <a16:creationId xmlns:a16="http://schemas.microsoft.com/office/drawing/2014/main" id="{47D4D1F6-3B6A-4ACB-A3C8-AF6F4ABD35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6037" y="3339515"/>
            <a:ext cx="1163960" cy="116396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75386AFA-04E4-44B2-9B5C-58D4C339FA63}"/>
              </a:ext>
            </a:extLst>
          </p:cNvPr>
          <p:cNvSpPr/>
          <p:nvPr/>
        </p:nvSpPr>
        <p:spPr bwMode="auto">
          <a:xfrm>
            <a:off x="3887699" y="2232013"/>
            <a:ext cx="1218492" cy="10027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VPC</a:t>
            </a:r>
          </a:p>
          <a:p>
            <a:pPr algn="ctr"/>
            <a:r>
              <a:rPr lang="ja-JP" altLang="en-US" b="1" dirty="0">
                <a:solidFill>
                  <a:schemeClr val="bg1"/>
                </a:solidFill>
                <a:latin typeface="メイリオ" panose="020B0604030504040204" pitchFamily="50" charset="-128"/>
                <a:ea typeface="メイリオ" panose="020B0604030504040204" pitchFamily="50" charset="-128"/>
              </a:rPr>
              <a:t>Flow log</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182927FF-231B-49F1-91F0-7B57808B83AF}"/>
              </a:ext>
            </a:extLst>
          </p:cNvPr>
          <p:cNvSpPr/>
          <p:nvPr/>
        </p:nvSpPr>
        <p:spPr bwMode="auto">
          <a:xfrm>
            <a:off x="3887699" y="3420145"/>
            <a:ext cx="1218492" cy="10027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DNS </a:t>
            </a:r>
            <a:r>
              <a:rPr lang="ja-JP" altLang="en-US" b="1" dirty="0">
                <a:solidFill>
                  <a:schemeClr val="bg1"/>
                </a:solidFill>
                <a:latin typeface="メイリオ" panose="020B0604030504040204" pitchFamily="50" charset="-128"/>
                <a:ea typeface="メイリオ" panose="020B0604030504040204" pitchFamily="50" charset="-128"/>
              </a:rPr>
              <a:t>Logs</a:t>
            </a:r>
            <a:endParaRPr lang="en-US" altLang="ja-JP" b="1" dirty="0">
              <a:solidFill>
                <a:schemeClr val="bg1"/>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CFE89283-87C2-4B47-8252-9E310A2F2375}"/>
              </a:ext>
            </a:extLst>
          </p:cNvPr>
          <p:cNvSpPr/>
          <p:nvPr/>
        </p:nvSpPr>
        <p:spPr bwMode="auto">
          <a:xfrm>
            <a:off x="3887699" y="4578992"/>
            <a:ext cx="1218492" cy="10027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CloudTrail</a:t>
            </a:r>
          </a:p>
        </p:txBody>
      </p:sp>
      <p:sp>
        <p:nvSpPr>
          <p:cNvPr id="11" name="四角形: 角を丸くする 10">
            <a:extLst>
              <a:ext uri="{FF2B5EF4-FFF2-40B4-BE49-F238E27FC236}">
                <a16:creationId xmlns:a16="http://schemas.microsoft.com/office/drawing/2014/main" id="{E53E5491-EC18-4C26-9D35-9FFE31278A85}"/>
              </a:ext>
            </a:extLst>
          </p:cNvPr>
          <p:cNvSpPr/>
          <p:nvPr/>
        </p:nvSpPr>
        <p:spPr bwMode="auto">
          <a:xfrm>
            <a:off x="7650253" y="2301315"/>
            <a:ext cx="1008112" cy="3240360"/>
          </a:xfrm>
          <a:prstGeom prst="roundRect">
            <a:avLst/>
          </a:prstGeom>
          <a:solidFill>
            <a:schemeClr val="bg2">
              <a:lumMod val="10000"/>
              <a:lumOff val="9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2" name="テキスト ボックス 11">
            <a:extLst>
              <a:ext uri="{FF2B5EF4-FFF2-40B4-BE49-F238E27FC236}">
                <a16:creationId xmlns:a16="http://schemas.microsoft.com/office/drawing/2014/main" id="{61402C56-9B7E-41FF-87C0-2773D4B64BDA}"/>
              </a:ext>
            </a:extLst>
          </p:cNvPr>
          <p:cNvSpPr txBox="1"/>
          <p:nvPr/>
        </p:nvSpPr>
        <p:spPr>
          <a:xfrm>
            <a:off x="7876027" y="2782816"/>
            <a:ext cx="562975" cy="338554"/>
          </a:xfrm>
          <a:prstGeom prst="rect">
            <a:avLst/>
          </a:prstGeom>
          <a:noFill/>
        </p:spPr>
        <p:txBody>
          <a:bodyPr wrap="none" rtlCol="0">
            <a:spAutoFit/>
          </a:bodyPr>
          <a:lstStyle/>
          <a:p>
            <a:r>
              <a:rPr kumimoji="1" lang="en-US" altLang="ja-JP" b="1" dirty="0">
                <a:solidFill>
                  <a:srgbClr val="FF0000"/>
                </a:solidFill>
              </a:rPr>
              <a:t>High</a:t>
            </a:r>
            <a:endParaRPr kumimoji="1" lang="ja-JP" altLang="en-US" b="1" dirty="0">
              <a:solidFill>
                <a:srgbClr val="FF0000"/>
              </a:solidFill>
            </a:endParaRPr>
          </a:p>
        </p:txBody>
      </p:sp>
      <p:sp>
        <p:nvSpPr>
          <p:cNvPr id="13" name="テキスト ボックス 12">
            <a:extLst>
              <a:ext uri="{FF2B5EF4-FFF2-40B4-BE49-F238E27FC236}">
                <a16:creationId xmlns:a16="http://schemas.microsoft.com/office/drawing/2014/main" id="{CC37523E-A0A4-4884-A94F-D5031B4A1D3F}"/>
              </a:ext>
            </a:extLst>
          </p:cNvPr>
          <p:cNvSpPr txBox="1"/>
          <p:nvPr/>
        </p:nvSpPr>
        <p:spPr>
          <a:xfrm>
            <a:off x="7722261" y="3825044"/>
            <a:ext cx="846707" cy="338554"/>
          </a:xfrm>
          <a:prstGeom prst="rect">
            <a:avLst/>
          </a:prstGeom>
          <a:noFill/>
        </p:spPr>
        <p:txBody>
          <a:bodyPr wrap="none" rtlCol="0">
            <a:spAutoFit/>
          </a:bodyPr>
          <a:lstStyle/>
          <a:p>
            <a:r>
              <a:rPr kumimoji="1" lang="en-US" altLang="ja-JP" b="1" dirty="0">
                <a:solidFill>
                  <a:srgbClr val="FFFF00"/>
                </a:solidFill>
              </a:rPr>
              <a:t>Medium</a:t>
            </a:r>
            <a:endParaRPr kumimoji="1" lang="ja-JP" altLang="en-US" b="1" dirty="0">
              <a:solidFill>
                <a:srgbClr val="FFFF00"/>
              </a:solidFill>
            </a:endParaRPr>
          </a:p>
        </p:txBody>
      </p:sp>
      <p:sp>
        <p:nvSpPr>
          <p:cNvPr id="14" name="テキスト ボックス 13">
            <a:extLst>
              <a:ext uri="{FF2B5EF4-FFF2-40B4-BE49-F238E27FC236}">
                <a16:creationId xmlns:a16="http://schemas.microsoft.com/office/drawing/2014/main" id="{5EDDAD93-F7E7-4DBF-B5C2-E0265AD000F7}"/>
              </a:ext>
            </a:extLst>
          </p:cNvPr>
          <p:cNvSpPr txBox="1"/>
          <p:nvPr/>
        </p:nvSpPr>
        <p:spPr>
          <a:xfrm>
            <a:off x="7876027" y="4697995"/>
            <a:ext cx="537327" cy="338554"/>
          </a:xfrm>
          <a:prstGeom prst="rect">
            <a:avLst/>
          </a:prstGeom>
          <a:noFill/>
        </p:spPr>
        <p:txBody>
          <a:bodyPr wrap="none" rtlCol="0">
            <a:spAutoFit/>
          </a:bodyPr>
          <a:lstStyle/>
          <a:p>
            <a:r>
              <a:rPr kumimoji="1" lang="en-US" altLang="ja-JP" b="1" dirty="0">
                <a:solidFill>
                  <a:schemeClr val="bg2">
                    <a:lumMod val="90000"/>
                    <a:lumOff val="10000"/>
                  </a:schemeClr>
                </a:solidFill>
              </a:rPr>
              <a:t>Low</a:t>
            </a:r>
            <a:endParaRPr kumimoji="1" lang="ja-JP" altLang="en-US" b="1" dirty="0">
              <a:solidFill>
                <a:schemeClr val="bg2">
                  <a:lumMod val="90000"/>
                  <a:lumOff val="10000"/>
                </a:schemeClr>
              </a:solidFill>
            </a:endParaRPr>
          </a:p>
        </p:txBody>
      </p:sp>
      <p:sp>
        <p:nvSpPr>
          <p:cNvPr id="15" name="テキスト ボックス 14">
            <a:extLst>
              <a:ext uri="{FF2B5EF4-FFF2-40B4-BE49-F238E27FC236}">
                <a16:creationId xmlns:a16="http://schemas.microsoft.com/office/drawing/2014/main" id="{695A03C0-F0EE-44A1-8AFE-EF90C03A82B7}"/>
              </a:ext>
            </a:extLst>
          </p:cNvPr>
          <p:cNvSpPr txBox="1"/>
          <p:nvPr/>
        </p:nvSpPr>
        <p:spPr>
          <a:xfrm>
            <a:off x="7216353" y="1930329"/>
            <a:ext cx="1011815" cy="338554"/>
          </a:xfrm>
          <a:prstGeom prst="rect">
            <a:avLst/>
          </a:prstGeom>
          <a:noFill/>
        </p:spPr>
        <p:txBody>
          <a:bodyPr wrap="none" rtlCol="0">
            <a:spAutoFit/>
          </a:bodyPr>
          <a:lstStyle/>
          <a:p>
            <a:r>
              <a:rPr kumimoji="1" lang="ja-JP" altLang="en-US" b="1" dirty="0">
                <a:solidFill>
                  <a:schemeClr val="bg2"/>
                </a:solidFill>
              </a:rPr>
              <a:t>Threat Assessment</a:t>
            </a:r>
          </a:p>
        </p:txBody>
      </p:sp>
      <p:cxnSp>
        <p:nvCxnSpPr>
          <p:cNvPr id="16" name="コネクタ: 曲線 15">
            <a:extLst>
              <a:ext uri="{FF2B5EF4-FFF2-40B4-BE49-F238E27FC236}">
                <a16:creationId xmlns:a16="http://schemas.microsoft.com/office/drawing/2014/main" id="{33F262D1-6AA8-4DFB-8645-822161C0AF53}"/>
              </a:ext>
            </a:extLst>
          </p:cNvPr>
          <p:cNvCxnSpPr>
            <a:stCxn id="7" idx="3"/>
            <a:endCxn id="6" idx="1"/>
          </p:cNvCxnSpPr>
          <p:nvPr/>
        </p:nvCxnSpPr>
        <p:spPr bwMode="auto">
          <a:xfrm>
            <a:off x="5106191" y="2733363"/>
            <a:ext cx="599846" cy="1188132"/>
          </a:xfrm>
          <a:prstGeom prst="curvedConnector3">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7" name="コネクタ: 曲線 16">
            <a:extLst>
              <a:ext uri="{FF2B5EF4-FFF2-40B4-BE49-F238E27FC236}">
                <a16:creationId xmlns:a16="http://schemas.microsoft.com/office/drawing/2014/main" id="{1685D931-B3F3-4154-834C-779CEC1EC9D7}"/>
              </a:ext>
            </a:extLst>
          </p:cNvPr>
          <p:cNvCxnSpPr>
            <a:cxnSpLocks/>
            <a:stCxn id="8" idx="3"/>
            <a:endCxn id="6" idx="1"/>
          </p:cNvCxnSpPr>
          <p:nvPr/>
        </p:nvCxnSpPr>
        <p:spPr bwMode="auto">
          <a:xfrm>
            <a:off x="5106191" y="3921495"/>
            <a:ext cx="599846" cy="12700"/>
          </a:xfrm>
          <a:prstGeom prst="curvedConnector3">
            <a:avLst>
              <a:gd name="adj1" fmla="val 50000"/>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8" name="コネクタ: 曲線 17">
            <a:extLst>
              <a:ext uri="{FF2B5EF4-FFF2-40B4-BE49-F238E27FC236}">
                <a16:creationId xmlns:a16="http://schemas.microsoft.com/office/drawing/2014/main" id="{04E6B936-9B08-437E-9EAB-A77A564E3B47}"/>
              </a:ext>
            </a:extLst>
          </p:cNvPr>
          <p:cNvCxnSpPr>
            <a:cxnSpLocks/>
            <a:stCxn id="9" idx="3"/>
            <a:endCxn id="6" idx="1"/>
          </p:cNvCxnSpPr>
          <p:nvPr/>
        </p:nvCxnSpPr>
        <p:spPr bwMode="auto">
          <a:xfrm flipV="1">
            <a:off x="5106191" y="3921495"/>
            <a:ext cx="599846" cy="1158847"/>
          </a:xfrm>
          <a:prstGeom prst="curvedConnector3">
            <a:avLst>
              <a:gd name="adj1" fmla="val 50000"/>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9" name="矢印: 右 18">
            <a:extLst>
              <a:ext uri="{FF2B5EF4-FFF2-40B4-BE49-F238E27FC236}">
                <a16:creationId xmlns:a16="http://schemas.microsoft.com/office/drawing/2014/main" id="{7B3144A7-14A8-493A-898A-8B8D1882982F}"/>
              </a:ext>
            </a:extLst>
          </p:cNvPr>
          <p:cNvSpPr/>
          <p:nvPr/>
        </p:nvSpPr>
        <p:spPr bwMode="auto">
          <a:xfrm>
            <a:off x="6887419" y="3637035"/>
            <a:ext cx="720080" cy="504056"/>
          </a:xfrm>
          <a:prstGeom prst="rightArrow">
            <a:avLst/>
          </a:prstGeom>
          <a:solidFill>
            <a:schemeClr val="accent6"/>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1" name="矢印: 右 20">
            <a:extLst>
              <a:ext uri="{FF2B5EF4-FFF2-40B4-BE49-F238E27FC236}">
                <a16:creationId xmlns:a16="http://schemas.microsoft.com/office/drawing/2014/main" id="{69017C9D-C6E0-487A-97C1-30EC8B456822}"/>
              </a:ext>
            </a:extLst>
          </p:cNvPr>
          <p:cNvSpPr/>
          <p:nvPr/>
        </p:nvSpPr>
        <p:spPr bwMode="auto">
          <a:xfrm>
            <a:off x="714450" y="2970216"/>
            <a:ext cx="2657374" cy="1432171"/>
          </a:xfrm>
          <a:prstGeom prst="rightArrow">
            <a:avLst/>
          </a:prstGeom>
          <a:solidFill>
            <a:schemeClr val="accent6"/>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Malicious access</a:t>
            </a:r>
          </a:p>
        </p:txBody>
      </p:sp>
    </p:spTree>
    <p:extLst>
      <p:ext uri="{BB962C8B-B14F-4D97-AF65-F5344CB8AC3E}">
        <p14:creationId xmlns:p14="http://schemas.microsoft.com/office/powerpoint/2010/main" val="3226426519"/>
      </p:ext>
    </p:extLst>
  </p:cSld>
  <p:clrMapOvr>
    <a:masterClrMapping/>
  </p:clrMapOvr>
  <mc:AlternateContent xmlns:mc="http://schemas.openxmlformats.org/markup-compatibility/2006" xmlns:p14="http://schemas.microsoft.com/office/powerpoint/2010/main">
    <mc:Choice Requires="p14">
      <p:transition spd="slow" p14:dur="2000" advTm="30453"/>
    </mc:Choice>
    <mc:Fallback xmlns="">
      <p:transition spd="slow" advTm="30453"/>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Amazon EC2 </a:t>
            </a:r>
            <a:r>
              <a:rPr lang="ja-JP" altLang="en-US" sz="2400" dirty="0">
                <a:solidFill>
                  <a:srgbClr val="002060"/>
                </a:solidFill>
                <a:latin typeface="メイリオ" panose="020B0604030504040204" pitchFamily="50" charset="-128"/>
                <a:ea typeface="メイリオ" panose="020B0604030504040204" pitchFamily="50" charset="-128"/>
              </a:rPr>
              <a:t>hosted diagnostic service that deploys an agent to diagnose platform vulnerabilities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タイトル 1">
            <a:extLst>
              <a:ext uri="{FF2B5EF4-FFF2-40B4-BE49-F238E27FC236}">
                <a16:creationId xmlns:a16="http://schemas.microsoft.com/office/drawing/2014/main" id="{D1ECB208-EF43-4895-99E3-2266D4C366BF}"/>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Amazon Inspector</a:t>
            </a:r>
          </a:p>
        </p:txBody>
      </p:sp>
      <p:sp>
        <p:nvSpPr>
          <p:cNvPr id="5" name="テキスト ボックス 4">
            <a:extLst>
              <a:ext uri="{FF2B5EF4-FFF2-40B4-BE49-F238E27FC236}">
                <a16:creationId xmlns:a16="http://schemas.microsoft.com/office/drawing/2014/main" id="{0191BA2E-F98F-452A-A21C-69DF2B8F8403}"/>
              </a:ext>
            </a:extLst>
          </p:cNvPr>
          <p:cNvSpPr txBox="1"/>
          <p:nvPr/>
        </p:nvSpPr>
        <p:spPr>
          <a:xfrm>
            <a:off x="1603654" y="2132856"/>
            <a:ext cx="6913417" cy="3970318"/>
          </a:xfrm>
          <a:prstGeom prst="rect">
            <a:avLst/>
          </a:prstGeom>
          <a:noFill/>
        </p:spPr>
        <p:txBody>
          <a:bodyPr wrap="square">
            <a:spAutoFit/>
          </a:bodyPr>
          <a:lstStyle/>
          <a:p>
            <a:pPr marL="285750" indent="-285750">
              <a:buFont typeface="Wingdings" panose="05000000000000000000" pitchFamily="2" charset="2"/>
              <a:buChar char="n"/>
            </a:pPr>
            <a:r>
              <a:rPr lang="en-US" altLang="ja-JP" sz="1800" dirty="0">
                <a:latin typeface="メイリオ" panose="020B0604030504040204" pitchFamily="50" charset="-128"/>
                <a:ea typeface="メイリオ" panose="020B0604030504040204" pitchFamily="50" charset="-128"/>
              </a:rPr>
              <a:t>A</a:t>
            </a:r>
            <a:r>
              <a:rPr lang="ja-JP" altLang="en-US" sz="1800" dirty="0">
                <a:latin typeface="メイリオ" panose="020B0604030504040204" pitchFamily="50" charset="-128"/>
                <a:ea typeface="メイリオ" panose="020B0604030504040204" pitchFamily="50" charset="-128"/>
              </a:rPr>
              <a:t>utomatically analyze system settings and behavior on demand for </a:t>
            </a:r>
            <a:r>
              <a:rPr lang="en-US" altLang="ja-JP" sz="1800" dirty="0">
                <a:latin typeface="メイリオ" panose="020B0604030504040204" pitchFamily="50" charset="-128"/>
                <a:ea typeface="メイリオ" panose="020B0604030504040204" pitchFamily="50" charset="-128"/>
              </a:rPr>
              <a:t>AWS </a:t>
            </a:r>
            <a:r>
              <a:rPr lang="ja-JP" altLang="en-US" sz="1800" dirty="0">
                <a:latin typeface="メイリオ" panose="020B0604030504040204" pitchFamily="50" charset="-128"/>
                <a:ea typeface="メイリオ" panose="020B0604030504040204" pitchFamily="50" charset="-128"/>
              </a:rPr>
              <a:t>resources </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en-US" altLang="ja-JP" sz="1800" dirty="0">
                <a:latin typeface="メイリオ" panose="020B0604030504040204" pitchFamily="50" charset="-128"/>
                <a:ea typeface="メイリオ" panose="020B0604030504040204" pitchFamily="50" charset="-128"/>
              </a:rPr>
              <a:t>Uses </a:t>
            </a:r>
            <a:r>
              <a:rPr lang="ja-JP" altLang="en-US" sz="1800" dirty="0">
                <a:latin typeface="メイリオ" panose="020B0604030504040204" pitchFamily="50" charset="-128"/>
                <a:ea typeface="メイリオ" panose="020B0604030504040204" pitchFamily="50" charset="-128"/>
              </a:rPr>
              <a:t>Built-in Rules Package </a:t>
            </a:r>
            <a:r>
              <a:rPr lang="en-US" altLang="ja-JP" sz="1800" dirty="0">
                <a:latin typeface="メイリオ" panose="020B0604030504040204" pitchFamily="50" charset="-128"/>
                <a:ea typeface="メイリオ" panose="020B0604030504040204" pitchFamily="50" charset="-128"/>
              </a:rPr>
              <a:t>for analysis</a:t>
            </a:r>
            <a:r>
              <a:rPr lang="ja-JP" altLang="en-US" sz="1800" dirty="0">
                <a:latin typeface="メイリオ" panose="020B0604030504040204" pitchFamily="50" charset="-128"/>
                <a:ea typeface="メイリオ" panose="020B0604030504040204" pitchFamily="50" charset="-128"/>
              </a:rPr>
              <a:t> </a:t>
            </a:r>
            <a:br>
              <a:rPr lang="en-US" altLang="ja-JP"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 -CVE (Common Vulnerabilities &amp; Exposures) </a:t>
            </a:r>
            <a:br>
              <a:rPr lang="en-US" altLang="ja-JP"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 -CIS (Center for Internet Security)</a:t>
            </a:r>
            <a:br>
              <a:rPr lang="en-US" altLang="ja-JP" sz="1800" dirty="0">
                <a:latin typeface="メイリオ" panose="020B0604030504040204" pitchFamily="50" charset="-128"/>
                <a:ea typeface="メイリオ" panose="020B0604030504040204" pitchFamily="50" charset="-128"/>
              </a:rPr>
            </a:br>
            <a:r>
              <a:rPr lang="ja-JP" altLang="en-US" sz="1800" dirty="0">
                <a:latin typeface="メイリオ" panose="020B0604030504040204" pitchFamily="50" charset="-128"/>
                <a:ea typeface="メイリオ" panose="020B0604030504040204" pitchFamily="50" charset="-128"/>
              </a:rPr>
              <a:t> -Rules based on best practices</a:t>
            </a:r>
            <a:br>
              <a:rPr lang="en-US" altLang="ja-JP" sz="1800" dirty="0">
                <a:latin typeface="メイリオ" panose="020B0604030504040204" pitchFamily="50" charset="-128"/>
                <a:ea typeface="メイリオ" panose="020B0604030504040204" pitchFamily="50" charset="-128"/>
              </a:rPr>
            </a:br>
            <a:r>
              <a:rPr lang="en-US" altLang="ja-JP" sz="1800" dirty="0">
                <a:latin typeface="メイリオ" panose="020B0604030504040204" pitchFamily="50" charset="-128"/>
                <a:ea typeface="メイリオ" panose="020B0604030504040204" pitchFamily="50" charset="-128"/>
              </a:rPr>
              <a:t> </a:t>
            </a:r>
            <a:r>
              <a:rPr lang="ja-JP" altLang="en-US" sz="1800" dirty="0">
                <a:latin typeface="メイリオ" panose="020B0604030504040204" pitchFamily="50" charset="-128"/>
                <a:ea typeface="メイリオ" panose="020B0604030504040204" pitchFamily="50" charset="-128"/>
              </a:rPr>
              <a:t>-Run-time behavior analysis</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en-US" altLang="ja-JP" sz="1800" dirty="0">
                <a:latin typeface="メイリオ" panose="020B0604030504040204" pitchFamily="50" charset="-128"/>
                <a:ea typeface="メイリオ" panose="020B0604030504040204" pitchFamily="50" charset="-128"/>
              </a:rPr>
              <a:t>Create d</a:t>
            </a:r>
            <a:r>
              <a:rPr lang="ja-JP" altLang="en-US" sz="1800" dirty="0">
                <a:latin typeface="メイリオ" panose="020B0604030504040204" pitchFamily="50" charset="-128"/>
                <a:ea typeface="メイリオ" panose="020B0604030504040204" pitchFamily="50" charset="-128"/>
              </a:rPr>
              <a:t>etailed report with recommended response procedures </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Integration with the development process through </a:t>
            </a:r>
            <a:r>
              <a:rPr lang="en-US" altLang="ja-JP" sz="1800" dirty="0">
                <a:latin typeface="メイリオ" panose="020B0604030504040204" pitchFamily="50" charset="-128"/>
                <a:ea typeface="メイリオ" panose="020B0604030504040204" pitchFamily="50" charset="-128"/>
              </a:rPr>
              <a:t>API </a:t>
            </a:r>
            <a:r>
              <a:rPr lang="ja-JP" altLang="en-US" sz="1800" dirty="0">
                <a:latin typeface="メイリオ" panose="020B0604030504040204" pitchFamily="50" charset="-128"/>
                <a:ea typeface="メイリオ" panose="020B0604030504040204" pitchFamily="50" charset="-128"/>
              </a:rPr>
              <a:t>collaboration</a:t>
            </a:r>
          </a:p>
        </p:txBody>
      </p:sp>
    </p:spTree>
    <p:extLst>
      <p:ext uri="{BB962C8B-B14F-4D97-AF65-F5344CB8AC3E}">
        <p14:creationId xmlns:p14="http://schemas.microsoft.com/office/powerpoint/2010/main" val="2298149210"/>
      </p:ext>
    </p:extLst>
  </p:cSld>
  <p:clrMapOvr>
    <a:masterClrMapping/>
  </p:clrMapOvr>
  <mc:AlternateContent xmlns:mc="http://schemas.openxmlformats.org/markup-compatibility/2006" xmlns:p14="http://schemas.microsoft.com/office/powerpoint/2010/main">
    <mc:Choice Requires="p14">
      <p:transition spd="slow" p14:dur="2000" advTm="67876"/>
    </mc:Choice>
    <mc:Fallback xmlns="">
      <p:transition spd="slow" advTm="67876"/>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Shield</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Shield</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is</a:t>
            </a:r>
            <a:r>
              <a:rPr lang="ja-JP" altLang="en-US" sz="2400" dirty="0">
                <a:solidFill>
                  <a:srgbClr val="002060"/>
                </a:solidFill>
                <a:latin typeface="メイリオ" panose="020B0604030504040204" pitchFamily="50" charset="-128"/>
                <a:ea typeface="メイリオ" panose="020B0604030504040204" pitchFamily="50" charset="-128"/>
              </a:rPr>
              <a:t> automatic mitigation systems against </a:t>
            </a:r>
            <a:r>
              <a:rPr lang="en-US" altLang="ja-JP" sz="2400" dirty="0">
                <a:solidFill>
                  <a:srgbClr val="002060"/>
                </a:solidFill>
                <a:latin typeface="メイリオ" panose="020B0604030504040204" pitchFamily="50" charset="-128"/>
                <a:ea typeface="メイリオ" panose="020B0604030504040204" pitchFamily="50" charset="-128"/>
              </a:rPr>
              <a:t>DDoS </a:t>
            </a:r>
            <a:r>
              <a:rPr lang="ja-JP" altLang="en-US" sz="2400" dirty="0">
                <a:solidFill>
                  <a:srgbClr val="002060"/>
                </a:solidFill>
                <a:latin typeface="メイリオ" panose="020B0604030504040204" pitchFamily="50" charset="-128"/>
                <a:ea typeface="メイリオ" panose="020B0604030504040204" pitchFamily="50" charset="-128"/>
              </a:rPr>
              <a:t>attacks in </a:t>
            </a:r>
            <a:r>
              <a:rPr lang="en-US" altLang="ja-JP" sz="2400" dirty="0">
                <a:solidFill>
                  <a:srgbClr val="002060"/>
                </a:solidFill>
                <a:latin typeface="メイリオ" panose="020B0604030504040204" pitchFamily="50" charset="-128"/>
                <a:ea typeface="メイリオ" panose="020B0604030504040204" pitchFamily="50" charset="-128"/>
              </a:rPr>
              <a:t>L3/L4, applied with CloudFront </a:t>
            </a:r>
            <a:r>
              <a:rPr lang="ja-JP" altLang="en-US" sz="2400" dirty="0">
                <a:solidFill>
                  <a:srgbClr val="002060"/>
                </a:solidFill>
                <a:latin typeface="メイリオ" panose="020B0604030504040204" pitchFamily="50" charset="-128"/>
                <a:ea typeface="メイリオ" panose="020B0604030504040204" pitchFamily="50" charset="-128"/>
              </a:rPr>
              <a:t>and </a:t>
            </a:r>
            <a:r>
              <a:rPr lang="en-US" altLang="ja-JP" sz="2400" dirty="0">
                <a:solidFill>
                  <a:srgbClr val="002060"/>
                </a:solidFill>
                <a:latin typeface="メイリオ" panose="020B0604030504040204" pitchFamily="50" charset="-128"/>
                <a:ea typeface="メイリオ" panose="020B0604030504040204" pitchFamily="50" charset="-128"/>
              </a:rPr>
              <a:t>Route53</a:t>
            </a:r>
          </a:p>
        </p:txBody>
      </p:sp>
      <p:sp>
        <p:nvSpPr>
          <p:cNvPr id="11" name="四角形: 角を丸くする 10">
            <a:extLst>
              <a:ext uri="{FF2B5EF4-FFF2-40B4-BE49-F238E27FC236}">
                <a16:creationId xmlns:a16="http://schemas.microsoft.com/office/drawing/2014/main" id="{B3C8A975-3B11-42DA-8754-DDB771C0E1BC}"/>
              </a:ext>
            </a:extLst>
          </p:cNvPr>
          <p:cNvSpPr/>
          <p:nvPr/>
        </p:nvSpPr>
        <p:spPr bwMode="auto">
          <a:xfrm>
            <a:off x="3656856" y="4149080"/>
            <a:ext cx="5702090" cy="2304256"/>
          </a:xfrm>
          <a:prstGeom prst="roundRect">
            <a:avLst/>
          </a:prstGeom>
          <a:solidFill>
            <a:schemeClr val="bg1"/>
          </a:solidFill>
          <a:ln w="12700" cap="flat" cmpd="sng" algn="ctr">
            <a:solidFill>
              <a:srgbClr val="FFC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Yu Gothic UI Semilight" panose="020B0400000000000000" pitchFamily="50" charset="-128"/>
                <a:ea typeface="Yu Gothic UI Semilight" panose="020B0400000000000000" pitchFamily="50" charset="-128"/>
              </a:rPr>
              <a:t>Edge Location</a:t>
            </a:r>
          </a:p>
        </p:txBody>
      </p:sp>
      <p:sp>
        <p:nvSpPr>
          <p:cNvPr id="13" name="正方形/長方形 12">
            <a:extLst>
              <a:ext uri="{FF2B5EF4-FFF2-40B4-BE49-F238E27FC236}">
                <a16:creationId xmlns:a16="http://schemas.microsoft.com/office/drawing/2014/main" id="{A68BD7A8-1C7B-4103-AED3-96AF65ECA7BB}"/>
              </a:ext>
            </a:extLst>
          </p:cNvPr>
          <p:cNvSpPr/>
          <p:nvPr/>
        </p:nvSpPr>
        <p:spPr bwMode="auto">
          <a:xfrm>
            <a:off x="4035704" y="4775853"/>
            <a:ext cx="1218492" cy="1002700"/>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AWS</a:t>
            </a:r>
          </a:p>
          <a:p>
            <a:pPr algn="ctr"/>
            <a:r>
              <a:rPr lang="en-US" altLang="ja-JP" b="1" dirty="0">
                <a:solidFill>
                  <a:schemeClr val="bg1"/>
                </a:solidFill>
                <a:latin typeface="メイリオ" panose="020B0604030504040204" pitchFamily="50" charset="-128"/>
                <a:ea typeface="メイリオ" panose="020B0604030504040204" pitchFamily="50" charset="-128"/>
              </a:rPr>
              <a:t>Shield</a:t>
            </a:r>
          </a:p>
        </p:txBody>
      </p:sp>
      <p:sp>
        <p:nvSpPr>
          <p:cNvPr id="25" name="矢印: 右 24">
            <a:extLst>
              <a:ext uri="{FF2B5EF4-FFF2-40B4-BE49-F238E27FC236}">
                <a16:creationId xmlns:a16="http://schemas.microsoft.com/office/drawing/2014/main" id="{FB275281-8728-4384-A6AB-B56834D22F2A}"/>
              </a:ext>
            </a:extLst>
          </p:cNvPr>
          <p:cNvSpPr/>
          <p:nvPr/>
        </p:nvSpPr>
        <p:spPr bwMode="auto">
          <a:xfrm>
            <a:off x="924540" y="4492221"/>
            <a:ext cx="3020347" cy="1432171"/>
          </a:xfrm>
          <a:prstGeom prst="rightArrow">
            <a:avLst/>
          </a:prstGeom>
          <a:solidFill>
            <a:schemeClr val="accent6"/>
          </a:solidFill>
          <a:ln w="12700" cap="flat" cmpd="sng" algn="ctr">
            <a:solidFill>
              <a:schemeClr val="bg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DDoS </a:t>
            </a:r>
            <a:r>
              <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Attacks</a:t>
            </a:r>
          </a:p>
        </p:txBody>
      </p:sp>
      <p:pic>
        <p:nvPicPr>
          <p:cNvPr id="2052" name="Picture 4" descr="AWS Route53を使ってみよう！ドメイン登録および設定方法">
            <a:extLst>
              <a:ext uri="{FF2B5EF4-FFF2-40B4-BE49-F238E27FC236}">
                <a16:creationId xmlns:a16="http://schemas.microsoft.com/office/drawing/2014/main" id="{D9737327-7BBA-4F15-97B7-EDA40522F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170" y="4653136"/>
            <a:ext cx="1358446" cy="13167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oudFront経由の配信に変更 – kizawa.info">
            <a:extLst>
              <a:ext uri="{FF2B5EF4-FFF2-40B4-BE49-F238E27FC236}">
                <a16:creationId xmlns:a16="http://schemas.microsoft.com/office/drawing/2014/main" id="{D22474BA-90BB-481E-813F-A2897976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0109" y="4653136"/>
            <a:ext cx="1139315" cy="1296101"/>
          </a:xfrm>
          <a:prstGeom prst="rect">
            <a:avLst/>
          </a:prstGeom>
          <a:noFill/>
          <a:extLst>
            <a:ext uri="{909E8E84-426E-40DD-AFC4-6F175D3DCCD1}">
              <a14:hiddenFill xmlns:a14="http://schemas.microsoft.com/office/drawing/2010/main">
                <a:solidFill>
                  <a:srgbClr val="FFFFFF"/>
                </a:solidFill>
              </a14:hiddenFill>
            </a:ext>
          </a:extLst>
        </p:spPr>
      </p:pic>
      <p:sp>
        <p:nvSpPr>
          <p:cNvPr id="3" name="乗算記号 2">
            <a:extLst>
              <a:ext uri="{FF2B5EF4-FFF2-40B4-BE49-F238E27FC236}">
                <a16:creationId xmlns:a16="http://schemas.microsoft.com/office/drawing/2014/main" id="{8B677A62-6849-4F14-BDAC-93E81FB83871}"/>
              </a:ext>
            </a:extLst>
          </p:cNvPr>
          <p:cNvSpPr/>
          <p:nvPr/>
        </p:nvSpPr>
        <p:spPr bwMode="auto">
          <a:xfrm>
            <a:off x="3512840" y="4859516"/>
            <a:ext cx="661621" cy="697579"/>
          </a:xfrm>
          <a:prstGeom prst="mathMultiply">
            <a:avLst/>
          </a:prstGeom>
          <a:solidFill>
            <a:srgbClr val="FF0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2" name="正方形/長方形 31">
            <a:extLst>
              <a:ext uri="{FF2B5EF4-FFF2-40B4-BE49-F238E27FC236}">
                <a16:creationId xmlns:a16="http://schemas.microsoft.com/office/drawing/2014/main" id="{132F596B-AD5D-413C-ABAB-AD115926C45B}"/>
              </a:ext>
            </a:extLst>
          </p:cNvPr>
          <p:cNvSpPr/>
          <p:nvPr/>
        </p:nvSpPr>
        <p:spPr bwMode="auto">
          <a:xfrm>
            <a:off x="1280592" y="1958992"/>
            <a:ext cx="7200799" cy="1432171"/>
          </a:xfrm>
          <a:prstGeom prst="rect">
            <a:avLst/>
          </a:prstGeom>
          <a:no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285750" indent="-285750">
              <a:lnSpc>
                <a:spcPct val="150000"/>
              </a:lnSpc>
              <a:buFont typeface="Wingdings" panose="05000000000000000000" pitchFamily="2" charset="2"/>
              <a:buChar char="ü"/>
            </a:pP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Applying Automatic Mitigation Systems at Edge Locations in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L3/L4</a:t>
            </a:r>
          </a:p>
          <a:p>
            <a:pPr marL="285750" indent="-285750">
              <a:lnSpc>
                <a:spcPct val="150000"/>
              </a:lnSpc>
              <a:buFont typeface="Wingdings" panose="05000000000000000000" pitchFamily="2" charset="2"/>
              <a:buChar char="ü"/>
            </a:pPr>
            <a:r>
              <a:rPr lang="en-US" altLang="ja-JP" dirty="0">
                <a:latin typeface="メイリオ" panose="020B0604030504040204" pitchFamily="50" charset="-128"/>
                <a:ea typeface="メイリオ" panose="020B0604030504040204" pitchFamily="50" charset="-128"/>
              </a:rPr>
              <a:t>Integrated with CloudFront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Route53 </a:t>
            </a:r>
            <a:r>
              <a:rPr lang="ja-JP" altLang="en-US" dirty="0">
                <a:latin typeface="メイリオ" panose="020B0604030504040204" pitchFamily="50" charset="-128"/>
                <a:ea typeface="メイリオ" panose="020B0604030504040204" pitchFamily="50" charset="-128"/>
              </a:rPr>
              <a:t>edge locations to inspect all incoming packets</a:t>
            </a:r>
            <a:endParaRPr lang="en-US" altLang="ja-JP"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Automatic mitigation of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96% </a:t>
            </a: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of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DDoS </a:t>
            </a: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attacks</a:t>
            </a:r>
            <a:endPar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Free for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Standard </a:t>
            </a: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Edition / Paid for Advanced Edition</a:t>
            </a:r>
          </a:p>
        </p:txBody>
      </p:sp>
    </p:spTree>
    <p:extLst>
      <p:ext uri="{BB962C8B-B14F-4D97-AF65-F5344CB8AC3E}">
        <p14:creationId xmlns:p14="http://schemas.microsoft.com/office/powerpoint/2010/main" val="1880027925"/>
      </p:ext>
    </p:extLst>
  </p:cSld>
  <p:clrMapOvr>
    <a:masterClrMapping/>
  </p:clrMapOvr>
  <mc:AlternateContent xmlns:mc="http://schemas.openxmlformats.org/markup-compatibility/2006" xmlns:p14="http://schemas.microsoft.com/office/powerpoint/2010/main">
    <mc:Choice Requires="p14">
      <p:transition spd="slow" p14:dur="2000" advTm="44635"/>
    </mc:Choice>
    <mc:Fallback xmlns="">
      <p:transition spd="slow" advTm="44635"/>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Shield</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Advanced </a:t>
            </a:r>
            <a:r>
              <a:rPr lang="ja-JP" altLang="en-US" sz="2400" dirty="0">
                <a:solidFill>
                  <a:srgbClr val="002060"/>
                </a:solidFill>
                <a:latin typeface="メイリオ" panose="020B0604030504040204" pitchFamily="50" charset="-128"/>
                <a:ea typeface="メイリオ" panose="020B0604030504040204" pitchFamily="50" charset="-128"/>
              </a:rPr>
              <a:t>version allows you to work with </a:t>
            </a:r>
            <a:r>
              <a:rPr lang="en-US" altLang="ja-JP" sz="2400" dirty="0">
                <a:solidFill>
                  <a:srgbClr val="002060"/>
                </a:solidFill>
                <a:latin typeface="メイリオ" panose="020B0604030504040204" pitchFamily="50" charset="-128"/>
                <a:ea typeface="メイリオ" panose="020B0604030504040204" pitchFamily="50" charset="-128"/>
              </a:rPr>
              <a:t>WAF </a:t>
            </a:r>
            <a:r>
              <a:rPr lang="ja-JP" altLang="en-US" sz="2400" dirty="0">
                <a:solidFill>
                  <a:srgbClr val="002060"/>
                </a:solidFill>
                <a:latin typeface="メイリオ" panose="020B0604030504040204" pitchFamily="50" charset="-128"/>
                <a:ea typeface="メイリオ" panose="020B0604030504040204" pitchFamily="50" charset="-128"/>
              </a:rPr>
              <a:t>to provide strong protection against large scale attacks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C2D6E6F3-25D2-4F5E-B3D2-AD43D9F86F09}"/>
              </a:ext>
            </a:extLst>
          </p:cNvPr>
          <p:cNvSpPr/>
          <p:nvPr/>
        </p:nvSpPr>
        <p:spPr bwMode="auto">
          <a:xfrm>
            <a:off x="1208584" y="2132856"/>
            <a:ext cx="3601050" cy="720080"/>
          </a:xfrm>
          <a:prstGeom prst="rect">
            <a:avLst/>
          </a:prstGeom>
          <a:solidFill>
            <a:schemeClr val="bg2">
              <a:lumMod val="10000"/>
              <a:lumOff val="90000"/>
            </a:schemeClr>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800" i="0" u="none" strike="noStrike" cap="none" normalizeH="0" baseline="0" dirty="0">
                <a:ln>
                  <a:noFill/>
                </a:ln>
                <a:effectLst/>
                <a:latin typeface="メイリオ" panose="020B0604030504040204" pitchFamily="50" charset="-128"/>
                <a:ea typeface="メイリオ" panose="020B0604030504040204" pitchFamily="50" charset="-128"/>
              </a:rPr>
              <a:t>Standard</a:t>
            </a:r>
            <a:endPar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E68F54E-8FDA-42BF-9B10-621102AB8ECE}"/>
              </a:ext>
            </a:extLst>
          </p:cNvPr>
          <p:cNvSpPr/>
          <p:nvPr/>
        </p:nvSpPr>
        <p:spPr bwMode="auto">
          <a:xfrm>
            <a:off x="1208584" y="2957588"/>
            <a:ext cx="3601050" cy="2991691"/>
          </a:xfrm>
          <a:prstGeom prst="rect">
            <a:avLst/>
          </a:prstGeom>
          <a:solidFill>
            <a:schemeClr val="bg1"/>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Supports </a:t>
            </a:r>
            <a:r>
              <a:rPr lang="en-US" altLang="ja-JP" dirty="0">
                <a:latin typeface="メイリオ" panose="020B0604030504040204" pitchFamily="50" charset="-128"/>
                <a:ea typeface="メイリオ" panose="020B0604030504040204" pitchFamily="50" charset="-128"/>
              </a:rPr>
              <a:t>L3/L4 DDoS </a:t>
            </a:r>
            <a:r>
              <a:rPr lang="ja-JP" altLang="en-US" dirty="0">
                <a:latin typeface="メイリオ" panose="020B0604030504040204" pitchFamily="50" charset="-128"/>
                <a:ea typeface="メイリオ" panose="020B0604030504040204" pitchFamily="50" charset="-128"/>
              </a:rPr>
              <a:t>attacks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Free and applicable to all users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Protection against </a:t>
            </a:r>
            <a:r>
              <a:rPr lang="en-US" altLang="ja-JP" dirty="0">
                <a:latin typeface="メイリオ" panose="020B0604030504040204" pitchFamily="50" charset="-128"/>
                <a:ea typeface="メイリオ" panose="020B0604030504040204" pitchFamily="50" charset="-128"/>
              </a:rPr>
              <a:t>SYN/UDP </a:t>
            </a:r>
            <a:r>
              <a:rPr lang="ja-JP" altLang="en-US" dirty="0">
                <a:latin typeface="メイリオ" panose="020B0604030504040204" pitchFamily="50" charset="-128"/>
                <a:ea typeface="メイリオ" panose="020B0604030504040204" pitchFamily="50" charset="-128"/>
              </a:rPr>
              <a:t>floods, </a:t>
            </a:r>
            <a:r>
              <a:rPr lang="en-US" altLang="ja-JP" dirty="0">
                <a:latin typeface="メイリオ" panose="020B0604030504040204" pitchFamily="50" charset="-128"/>
                <a:ea typeface="メイリオ" panose="020B0604030504040204" pitchFamily="50" charset="-128"/>
              </a:rPr>
              <a:t>replay</a:t>
            </a:r>
            <a:r>
              <a:rPr lang="ja-JP" altLang="en-US" dirty="0">
                <a:latin typeface="メイリオ" panose="020B0604030504040204" pitchFamily="50" charset="-128"/>
                <a:ea typeface="メイリオ" panose="020B0604030504040204" pitchFamily="50" charset="-128"/>
              </a:rPr>
              <a:t> attacks, etc.</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Perform automatic detection and automatic mitigation</a:t>
            </a:r>
            <a:endPar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Built in services such as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CloudFront </a:t>
            </a: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and </a:t>
            </a:r>
            <a:r>
              <a:rPr kumimoji="1" lang="en-US" altLang="ja-JP" i="0" u="none" strike="noStrike" cap="none" normalizeH="0" baseline="0" dirty="0">
                <a:ln>
                  <a:noFill/>
                </a:ln>
                <a:effectLst/>
                <a:latin typeface="メイリオ" panose="020B0604030504040204" pitchFamily="50" charset="-128"/>
                <a:ea typeface="メイリオ" panose="020B0604030504040204" pitchFamily="50" charset="-128"/>
              </a:rPr>
              <a:t>Route53 </a:t>
            </a:r>
            <a:r>
              <a:rPr kumimoji="1" lang="ja-JP" altLang="en-US" i="0" u="none" strike="noStrike" cap="none" normalizeH="0" baseline="0" dirty="0">
                <a:ln>
                  <a:noFill/>
                </a:ln>
                <a:effectLst/>
                <a:latin typeface="メイリオ" panose="020B0604030504040204" pitchFamily="50" charset="-128"/>
                <a:ea typeface="メイリオ" panose="020B0604030504040204" pitchFamily="50" charset="-128"/>
              </a:rPr>
              <a:t>run automatically</a:t>
            </a:r>
          </a:p>
        </p:txBody>
      </p:sp>
      <p:sp>
        <p:nvSpPr>
          <p:cNvPr id="7" name="正方形/長方形 6">
            <a:extLst>
              <a:ext uri="{FF2B5EF4-FFF2-40B4-BE49-F238E27FC236}">
                <a16:creationId xmlns:a16="http://schemas.microsoft.com/office/drawing/2014/main" id="{C7CA64CF-3FDC-4821-B463-ADC688051193}"/>
              </a:ext>
            </a:extLst>
          </p:cNvPr>
          <p:cNvSpPr/>
          <p:nvPr/>
        </p:nvSpPr>
        <p:spPr bwMode="auto">
          <a:xfrm>
            <a:off x="4953651" y="2132856"/>
            <a:ext cx="3601050" cy="720080"/>
          </a:xfrm>
          <a:prstGeom prst="rect">
            <a:avLst/>
          </a:prstGeom>
          <a:solidFill>
            <a:schemeClr val="bg2">
              <a:lumMod val="10000"/>
              <a:lumOff val="90000"/>
            </a:schemeClr>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800" dirty="0">
                <a:latin typeface="メイリオ" panose="020B0604030504040204" pitchFamily="50" charset="-128"/>
                <a:ea typeface="メイリオ" panose="020B0604030504040204" pitchFamily="50" charset="-128"/>
              </a:rPr>
              <a:t>Advanced</a:t>
            </a:r>
            <a:endParaRPr kumimoji="1" lang="ja-JP" altLang="en-US" sz="180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9C29A3AF-AEED-4138-868D-800BAA9185EF}"/>
              </a:ext>
            </a:extLst>
          </p:cNvPr>
          <p:cNvSpPr/>
          <p:nvPr/>
        </p:nvSpPr>
        <p:spPr bwMode="auto">
          <a:xfrm>
            <a:off x="4953652" y="2957588"/>
            <a:ext cx="3601050" cy="2991691"/>
          </a:xfrm>
          <a:prstGeom prst="rect">
            <a:avLst/>
          </a:prstGeom>
          <a:solidFill>
            <a:schemeClr val="bg1"/>
          </a:solidFill>
          <a:ln w="12700" cap="flat" cmpd="sng" algn="ctr">
            <a:solidFill>
              <a:srgbClr val="002060"/>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In addition to </a:t>
            </a:r>
            <a:r>
              <a:rPr lang="en-US" altLang="ja-JP" dirty="0">
                <a:latin typeface="メイリオ" panose="020B0604030504040204" pitchFamily="50" charset="-128"/>
                <a:ea typeface="メイリオ" panose="020B0604030504040204" pitchFamily="50" charset="-128"/>
              </a:rPr>
              <a:t>L3/L4, </a:t>
            </a:r>
            <a:r>
              <a:rPr lang="ja-JP" altLang="en-US" dirty="0">
                <a:latin typeface="メイリオ" panose="020B0604030504040204" pitchFamily="50" charset="-128"/>
                <a:ea typeface="メイリオ" panose="020B0604030504040204" pitchFamily="50" charset="-128"/>
              </a:rPr>
              <a:t>work with </a:t>
            </a:r>
            <a:r>
              <a:rPr lang="en-US" altLang="ja-JP" dirty="0">
                <a:latin typeface="メイリオ" panose="020B0604030504040204" pitchFamily="50" charset="-128"/>
                <a:ea typeface="メイリオ" panose="020B0604030504040204" pitchFamily="50" charset="-128"/>
              </a:rPr>
              <a:t>WAF to </a:t>
            </a:r>
            <a:r>
              <a:rPr lang="ja-JP" altLang="en-US" dirty="0">
                <a:latin typeface="メイリオ" panose="020B0604030504040204" pitchFamily="50" charset="-128"/>
                <a:ea typeface="メイリオ" panose="020B0604030504040204" pitchFamily="50" charset="-128"/>
              </a:rPr>
              <a:t>protect against </a:t>
            </a:r>
            <a:r>
              <a:rPr lang="en-US" altLang="ja-JP" dirty="0">
                <a:latin typeface="メイリオ" panose="020B0604030504040204" pitchFamily="50" charset="-128"/>
                <a:ea typeface="メイリオ" panose="020B0604030504040204" pitchFamily="50" charset="-128"/>
              </a:rPr>
              <a:t>L7 DDoS </a:t>
            </a:r>
            <a:r>
              <a:rPr lang="ja-JP" altLang="en-US" dirty="0">
                <a:latin typeface="メイリオ" panose="020B0604030504040204" pitchFamily="50" charset="-128"/>
                <a:ea typeface="メイリオ" panose="020B0604030504040204" pitchFamily="50" charset="-128"/>
              </a:rPr>
              <a:t>attacks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Defending against larger attacks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en-US" altLang="ja-JP" b="0" i="0" dirty="0">
                <a:effectLst/>
                <a:latin typeface="メイリオ" panose="020B0604030504040204" pitchFamily="50" charset="-128"/>
                <a:ea typeface="メイリオ" panose="020B0604030504040204" pitchFamily="50" charset="-128"/>
              </a:rPr>
              <a:t>24/7 </a:t>
            </a:r>
            <a:r>
              <a:rPr lang="ja-JP" altLang="en-US" b="0" i="0" dirty="0">
                <a:effectLst/>
                <a:latin typeface="メイリオ" panose="020B0604030504040204" pitchFamily="50" charset="-128"/>
                <a:ea typeface="メイリオ" panose="020B0604030504040204" pitchFamily="50" charset="-128"/>
              </a:rPr>
              <a:t>access to </a:t>
            </a:r>
            <a:r>
              <a:rPr lang="en-US" altLang="ja-JP" b="0" i="0" dirty="0">
                <a:effectLst/>
                <a:latin typeface="メイリオ" panose="020B0604030504040204" pitchFamily="50" charset="-128"/>
                <a:ea typeface="メイリオ" panose="020B0604030504040204" pitchFamily="50" charset="-128"/>
              </a:rPr>
              <a:t>AWS DDoS </a:t>
            </a:r>
            <a:r>
              <a:rPr lang="ja-JP" altLang="en-US" b="0" i="0" dirty="0">
                <a:effectLst/>
                <a:latin typeface="メイリオ" panose="020B0604030504040204" pitchFamily="50" charset="-128"/>
                <a:ea typeface="メイリオ" panose="020B0604030504040204" pitchFamily="50" charset="-128"/>
              </a:rPr>
              <a:t>Response Team </a:t>
            </a:r>
            <a:r>
              <a:rPr lang="en-US" altLang="ja-JP" b="0" i="0" dirty="0">
                <a:effectLst/>
                <a:latin typeface="メイリオ" panose="020B0604030504040204" pitchFamily="50" charset="-128"/>
                <a:ea typeface="メイリオ" panose="020B0604030504040204" pitchFamily="50" charset="-128"/>
              </a:rPr>
              <a:t>(DRT)</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b="0" i="0" dirty="0">
                <a:effectLst/>
                <a:latin typeface="メイリオ" panose="020B0604030504040204" pitchFamily="50" charset="-128"/>
                <a:ea typeface="メイリオ" panose="020B0604030504040204" pitchFamily="50" charset="-128"/>
              </a:rPr>
              <a:t>Enables "</a:t>
            </a:r>
            <a:r>
              <a:rPr lang="en-US" altLang="ja-JP" b="0" i="0" dirty="0">
                <a:effectLst/>
                <a:latin typeface="メイリオ" panose="020B0604030504040204" pitchFamily="50" charset="-128"/>
                <a:ea typeface="メイリオ" panose="020B0604030504040204" pitchFamily="50" charset="-128"/>
              </a:rPr>
              <a:t>DDoS </a:t>
            </a:r>
            <a:r>
              <a:rPr lang="ja-JP" altLang="en-US" b="0" i="0" dirty="0">
                <a:effectLst/>
                <a:latin typeface="メイリオ" panose="020B0604030504040204" pitchFamily="50" charset="-128"/>
                <a:ea typeface="メイリオ" panose="020B0604030504040204" pitchFamily="50" charset="-128"/>
              </a:rPr>
              <a:t>Cost Protection to Scaling" to protect </a:t>
            </a:r>
            <a:r>
              <a:rPr lang="en-US" altLang="ja-JP" b="0" i="0" dirty="0">
                <a:effectLst/>
                <a:latin typeface="メイリオ" panose="020B0604030504040204" pitchFamily="50" charset="-128"/>
                <a:ea typeface="メイリオ" panose="020B0604030504040204" pitchFamily="50" charset="-128"/>
              </a:rPr>
              <a:t>AWS </a:t>
            </a:r>
            <a:r>
              <a:rPr lang="ja-JP" altLang="en-US" b="0" i="0" dirty="0">
                <a:effectLst/>
                <a:latin typeface="メイリオ" panose="020B0604030504040204" pitchFamily="50" charset="-128"/>
                <a:ea typeface="メイリオ" panose="020B0604030504040204" pitchFamily="50" charset="-128"/>
              </a:rPr>
              <a:t>claims from resource usage spikes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Reporting</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48758490"/>
      </p:ext>
    </p:extLst>
  </p:cSld>
  <p:clrMapOvr>
    <a:masterClrMapping/>
  </p:clrMapOvr>
  <mc:AlternateContent xmlns:mc="http://schemas.openxmlformats.org/markup-compatibility/2006" xmlns:p14="http://schemas.microsoft.com/office/powerpoint/2010/main">
    <mc:Choice Requires="p14">
      <p:transition spd="slow" p14:dur="2000" advTm="45249"/>
    </mc:Choice>
    <mc:Fallback xmlns="">
      <p:transition spd="slow" advTm="45249"/>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ACM</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35861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A has a web </a:t>
            </a:r>
            <a:r>
              <a:rPr lang="ja-JP" altLang="en-US" dirty="0">
                <a:latin typeface="メイリオ" panose="020B0604030504040204" pitchFamily="50" charset="-128"/>
                <a:ea typeface="メイリオ" panose="020B0604030504040204" pitchFamily="50" charset="-128"/>
              </a:rPr>
              <a:t>application with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group and </a:t>
            </a:r>
            <a:r>
              <a:rPr lang="en-US" altLang="ja-JP" dirty="0">
                <a:latin typeface="メイリオ" panose="020B0604030504040204" pitchFamily="50" charset="-128"/>
                <a:ea typeface="メイリオ" panose="020B0604030504040204" pitchFamily="50" charset="-128"/>
              </a:rPr>
              <a:t>ALB </a:t>
            </a:r>
            <a:r>
              <a:rPr lang="ja-JP" altLang="en-US" dirty="0">
                <a:latin typeface="メイリオ" panose="020B0604030504040204" pitchFamily="50" charset="-128"/>
                <a:ea typeface="メイリオ" panose="020B0604030504040204" pitchFamily="50" charset="-128"/>
              </a:rPr>
              <a:t>configured on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Encryption of data communication needs to be achieved and an </a:t>
            </a:r>
            <a:r>
              <a:rPr lang="en-US" altLang="ja-JP" dirty="0">
                <a:latin typeface="メイリオ" panose="020B0604030504040204" pitchFamily="50" charset="-128"/>
                <a:ea typeface="メイリオ" panose="020B0604030504040204" pitchFamily="50" charset="-128"/>
              </a:rPr>
              <a:t>SSL </a:t>
            </a:r>
            <a:r>
              <a:rPr lang="ja-JP" altLang="en-US" dirty="0">
                <a:latin typeface="メイリオ" panose="020B0604030504040204" pitchFamily="50" charset="-128"/>
                <a:ea typeface="メイリオ" panose="020B0604030504040204" pitchFamily="50" charset="-128"/>
              </a:rPr>
              <a:t>certificate needs to be loaded into the </a:t>
            </a:r>
            <a:r>
              <a:rPr lang="en-US" altLang="ja-JP" dirty="0">
                <a:latin typeface="メイリオ" panose="020B0604030504040204" pitchFamily="50" charset="-128"/>
                <a:ea typeface="メイリオ" panose="020B0604030504040204" pitchFamily="50" charset="-128"/>
              </a:rPr>
              <a:t>ALB.</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Select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service you should use to centrally manage your </a:t>
            </a:r>
            <a:r>
              <a:rPr lang="en-US" altLang="ja-JP" dirty="0">
                <a:latin typeface="メイリオ" panose="020B0604030504040204" pitchFamily="50" charset="-128"/>
                <a:ea typeface="メイリオ" panose="020B0604030504040204" pitchFamily="50" charset="-128"/>
              </a:rPr>
              <a:t>SSL certificates.</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IAM Credential Manager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Cognito</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KMS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Certificate Manager</a:t>
            </a: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49832592"/>
      </p:ext>
    </p:extLst>
  </p:cSld>
  <p:clrMapOvr>
    <a:masterClrMapping/>
  </p:clrMapOvr>
  <mc:AlternateContent xmlns:mc="http://schemas.openxmlformats.org/markup-compatibility/2006" xmlns:p14="http://schemas.microsoft.com/office/powerpoint/2010/main">
    <mc:Choice Requires="p14">
      <p:transition spd="slow" p14:dur="2000" advTm="14010"/>
    </mc:Choice>
    <mc:Fallback xmlns="">
      <p:transition spd="slow" advTm="14010"/>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Certificate Manager</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kern="0" dirty="0">
                <a:solidFill>
                  <a:srgbClr val="002060"/>
                </a:solidFill>
                <a:latin typeface="メイリオ" panose="020B0604030504040204" pitchFamily="50" charset="-128"/>
                <a:ea typeface="メイリオ" panose="020B0604030504040204" pitchFamily="50" charset="-128"/>
              </a:rPr>
              <a:t>Provisioning, managing and deploying </a:t>
            </a:r>
            <a:r>
              <a:rPr lang="en-US" altLang="ja-JP" sz="2400" kern="0" dirty="0">
                <a:solidFill>
                  <a:srgbClr val="002060"/>
                </a:solidFill>
                <a:latin typeface="メイリオ" panose="020B0604030504040204" pitchFamily="50" charset="-128"/>
                <a:ea typeface="メイリオ" panose="020B0604030504040204" pitchFamily="50" charset="-128"/>
              </a:rPr>
              <a:t>Secure Sockets Layer/Transport Layer Security (SSL/TLS) certificates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6" name="Picture 2" descr="How to Help Achieve Mobile App Transport Security (ATS) Compliance ...">
            <a:extLst>
              <a:ext uri="{FF2B5EF4-FFF2-40B4-BE49-F238E27FC236}">
                <a16:creationId xmlns:a16="http://schemas.microsoft.com/office/drawing/2014/main" id="{810CD24D-8FAB-4FFD-8186-AD3DE3363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1700808"/>
            <a:ext cx="8572500" cy="45243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031F008E-B1B0-4EB7-AEC8-C9C8E583E840}"/>
              </a:ext>
            </a:extLst>
          </p:cNvPr>
          <p:cNvSpPr txBox="1"/>
          <p:nvPr/>
        </p:nvSpPr>
        <p:spPr>
          <a:xfrm>
            <a:off x="2583863" y="6137384"/>
            <a:ext cx="4953000" cy="400110"/>
          </a:xfrm>
          <a:prstGeom prst="rect">
            <a:avLst/>
          </a:prstGeom>
          <a:noFill/>
        </p:spPr>
        <p:txBody>
          <a:bodyPr wrap="square">
            <a:spAutoFit/>
          </a:bodyPr>
          <a:lstStyle/>
          <a:p>
            <a:r>
              <a:rPr lang="ja-JP" altLang="en-US" sz="1000" dirty="0"/>
              <a:t>https://aws.amazon.com/jp/blogs/security/how-to-help-achieve-mobile-app-transport-security-compliance-by-using-amazon-cloudfront-and-aws-certificate-manager/</a:t>
            </a:r>
          </a:p>
        </p:txBody>
      </p:sp>
    </p:spTree>
    <p:extLst>
      <p:ext uri="{BB962C8B-B14F-4D97-AF65-F5344CB8AC3E}">
        <p14:creationId xmlns:p14="http://schemas.microsoft.com/office/powerpoint/2010/main" val="2733619271"/>
      </p:ext>
    </p:extLst>
  </p:cSld>
  <p:clrMapOvr>
    <a:masterClrMapping/>
  </p:clrMapOvr>
  <mc:AlternateContent xmlns:mc="http://schemas.openxmlformats.org/markup-compatibility/2006" xmlns:p14="http://schemas.microsoft.com/office/powerpoint/2010/main">
    <mc:Choice Requires="p14">
      <p:transition spd="slow" p14:dur="2000" advTm="29056"/>
    </mc:Choice>
    <mc:Fallback xmlns="">
      <p:transition spd="slow" advTm="29056"/>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[Q] </a:t>
            </a:r>
            <a:r>
              <a:rPr kumimoji="0" lang="en-US" altLang="ja-JP" sz="30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CloudHSM</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98598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financial institution uses </a:t>
            </a:r>
            <a:r>
              <a:rPr lang="en-US" altLang="ja-JP" dirty="0">
                <a:latin typeface="メイリオ" panose="020B0604030504040204" pitchFamily="50" charset="-128"/>
                <a:ea typeface="メイリオ" panose="020B0604030504040204" pitchFamily="50" charset="-128"/>
              </a:rPr>
              <a:t>AWS-based </a:t>
            </a:r>
            <a:r>
              <a:rPr lang="ja-JP" altLang="en-US" dirty="0">
                <a:latin typeface="メイリオ" panose="020B0604030504040204" pitchFamily="50" charset="-128"/>
                <a:ea typeface="メイリオ" panose="020B0604030504040204" pitchFamily="50" charset="-128"/>
              </a:rPr>
              <a:t>business systems. We are currently looking to expand globally with branches in key regions in Europe. The European region has its own security standards, and as a financial institution, it is imperative that we encrypt our data according to those standards.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to deal with such security standards.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KMS, </a:t>
            </a:r>
            <a:r>
              <a:rPr lang="ja-JP" altLang="en-US" dirty="0">
                <a:latin typeface="メイリオ" panose="020B0604030504040204" pitchFamily="50" charset="-128"/>
                <a:ea typeface="メイリオ" panose="020B0604030504040204" pitchFamily="50" charset="-128"/>
              </a:rPr>
              <a:t>create a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in a custom keystore and store the key material in </a:t>
            </a:r>
            <a:r>
              <a:rPr lang="en-US" altLang="ja-JP" dirty="0">
                <a:latin typeface="メイリオ" panose="020B0604030504040204" pitchFamily="50" charset="-128"/>
                <a:ea typeface="メイリオ" panose="020B0604030504040204" pitchFamily="50" charset="-128"/>
              </a:rPr>
              <a:t>AWS </a:t>
            </a:r>
            <a:r>
              <a:rPr lang="en-US" altLang="ja-JP" dirty="0" err="1">
                <a:latin typeface="メイリオ" panose="020B0604030504040204" pitchFamily="50" charset="-128"/>
                <a:ea typeface="メイリオ" panose="020B0604030504040204" pitchFamily="50" charset="-128"/>
              </a:rPr>
              <a:t>CloudHSM.</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KMS, </a:t>
            </a:r>
            <a:r>
              <a:rPr lang="ja-JP" altLang="en-US" dirty="0">
                <a:latin typeface="メイリオ" panose="020B0604030504040204" pitchFamily="50" charset="-128"/>
                <a:ea typeface="メイリオ" panose="020B0604030504040204" pitchFamily="50" charset="-128"/>
              </a:rPr>
              <a:t>create a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that will be AWS-managed and the key materials will be stored in </a:t>
            </a:r>
            <a:r>
              <a:rPr lang="en-US" altLang="ja-JP" dirty="0">
                <a:latin typeface="メイリオ" panose="020B0604030504040204" pitchFamily="50" charset="-128"/>
                <a:ea typeface="メイリオ" panose="020B0604030504040204" pitchFamily="50" charset="-128"/>
              </a:rPr>
              <a:t>AWS </a:t>
            </a:r>
            <a:r>
              <a:rPr lang="en-US" altLang="ja-JP" dirty="0" err="1">
                <a:latin typeface="メイリオ" panose="020B0604030504040204" pitchFamily="50" charset="-128"/>
                <a:ea typeface="メイリオ" panose="020B0604030504040204" pitchFamily="50" charset="-128"/>
              </a:rPr>
              <a:t>CloudHSM.</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KMS, </a:t>
            </a:r>
            <a:r>
              <a:rPr lang="ja-JP" altLang="en-US" dirty="0">
                <a:latin typeface="メイリオ" panose="020B0604030504040204" pitchFamily="50" charset="-128"/>
                <a:ea typeface="メイリオ" panose="020B0604030504040204" pitchFamily="50" charset="-128"/>
              </a:rPr>
              <a:t>create a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in a custom keystore and store the key material in </a:t>
            </a:r>
            <a:r>
              <a:rPr lang="en-US" altLang="ja-JP" dirty="0">
                <a:latin typeface="メイリオ" panose="020B0604030504040204" pitchFamily="50" charset="-128"/>
                <a:ea typeface="メイリオ" panose="020B0604030504040204" pitchFamily="50" charset="-128"/>
              </a:rPr>
              <a:t>AWS KMS.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KMS, </a:t>
            </a:r>
            <a:r>
              <a:rPr lang="ja-JP" altLang="en-US" dirty="0">
                <a:latin typeface="メイリオ" panose="020B0604030504040204" pitchFamily="50" charset="-128"/>
                <a:ea typeface="メイリオ" panose="020B0604030504040204" pitchFamily="50" charset="-128"/>
              </a:rPr>
              <a:t>create a </a:t>
            </a:r>
            <a:r>
              <a:rPr lang="en-US" altLang="ja-JP" dirty="0">
                <a:latin typeface="メイリオ" panose="020B0604030504040204" pitchFamily="50" charset="-128"/>
                <a:ea typeface="メイリオ" panose="020B0604030504040204" pitchFamily="50" charset="-128"/>
              </a:rPr>
              <a:t>CMK </a:t>
            </a:r>
            <a:r>
              <a:rPr lang="ja-JP" altLang="en-US" dirty="0">
                <a:latin typeface="メイリオ" panose="020B0604030504040204" pitchFamily="50" charset="-128"/>
                <a:ea typeface="メイリオ" panose="020B0604030504040204" pitchFamily="50" charset="-128"/>
              </a:rPr>
              <a:t>that will be AWS-managed and the key materials will be stored in </a:t>
            </a:r>
            <a:r>
              <a:rPr lang="en-US" altLang="ja-JP" dirty="0">
                <a:latin typeface="メイリオ" panose="020B0604030504040204" pitchFamily="50" charset="-128"/>
                <a:ea typeface="メイリオ" panose="020B0604030504040204" pitchFamily="50" charset="-128"/>
              </a:rPr>
              <a:t>AWS KMS.</a:t>
            </a:r>
          </a:p>
        </p:txBody>
      </p:sp>
    </p:spTree>
    <p:extLst>
      <p:ext uri="{BB962C8B-B14F-4D97-AF65-F5344CB8AC3E}">
        <p14:creationId xmlns:p14="http://schemas.microsoft.com/office/powerpoint/2010/main" val="382149782"/>
      </p:ext>
    </p:extLst>
  </p:cSld>
  <p:clrMapOvr>
    <a:masterClrMapping/>
  </p:clrMapOvr>
  <mc:AlternateContent xmlns:mc="http://schemas.openxmlformats.org/markup-compatibility/2006" xmlns:p14="http://schemas.microsoft.com/office/powerpoint/2010/main">
    <mc:Choice Requires="p14">
      <p:transition spd="slow" p14:dur="2000" advTm="13301"/>
    </mc:Choice>
    <mc:Fallback xmlns="">
      <p:transition spd="slow" advTm="13301"/>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CloudHSM</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CloudHSM is a </a:t>
            </a:r>
            <a:r>
              <a:rPr lang="ja-JP" altLang="en-US" sz="2400" dirty="0">
                <a:solidFill>
                  <a:srgbClr val="002060"/>
                </a:solidFill>
                <a:latin typeface="メイリオ" panose="020B0604030504040204" pitchFamily="50" charset="-128"/>
                <a:ea typeface="メイリオ" panose="020B0604030504040204" pitchFamily="50" charset="-128"/>
              </a:rPr>
              <a:t>service that protects encryption keys by means of a dedicated </a:t>
            </a:r>
            <a:r>
              <a:rPr lang="en-US" altLang="ja-JP" sz="2400" dirty="0">
                <a:solidFill>
                  <a:srgbClr val="002060"/>
                </a:solidFill>
                <a:latin typeface="メイリオ" panose="020B0604030504040204" pitchFamily="50" charset="-128"/>
                <a:ea typeface="メイリオ" panose="020B0604030504040204" pitchFamily="50" charset="-128"/>
              </a:rPr>
              <a:t>HW </a:t>
            </a:r>
            <a:r>
              <a:rPr lang="ja-JP" altLang="en-US" sz="2400" dirty="0">
                <a:solidFill>
                  <a:srgbClr val="002060"/>
                </a:solidFill>
                <a:latin typeface="メイリオ" panose="020B0604030504040204" pitchFamily="50" charset="-128"/>
                <a:ea typeface="メイリオ" panose="020B0604030504040204" pitchFamily="50" charset="-128"/>
              </a:rPr>
              <a:t>module (</a:t>
            </a:r>
            <a:r>
              <a:rPr lang="en-US" altLang="ja-JP" sz="2400" dirty="0">
                <a:solidFill>
                  <a:srgbClr val="002060"/>
                </a:solidFill>
                <a:latin typeface="メイリオ" panose="020B0604030504040204" pitchFamily="50" charset="-128"/>
                <a:ea typeface="メイリオ" panose="020B0604030504040204" pitchFamily="50" charset="-128"/>
              </a:rPr>
              <a:t>HSM</a:t>
            </a:r>
            <a:r>
              <a:rPr lang="ja-JP" altLang="en-US" sz="2400" dirty="0">
                <a:solidFill>
                  <a:srgbClr val="002060"/>
                </a:solidFill>
                <a:latin typeface="メイリオ" panose="020B0604030504040204" pitchFamily="50" charset="-128"/>
                <a:ea typeface="メイリオ" panose="020B0604030504040204" pitchFamily="50" charset="-128"/>
              </a:rPr>
              <a:t>) with anti-abuse measures in place. Used to meet strict encryption requirements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 name="図 2">
            <a:extLst>
              <a:ext uri="{FF2B5EF4-FFF2-40B4-BE49-F238E27FC236}">
                <a16:creationId xmlns:a16="http://schemas.microsoft.com/office/drawing/2014/main" id="{D57C4201-FB8A-4C68-BD84-596A42256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213" y="3080569"/>
            <a:ext cx="987096" cy="1187376"/>
          </a:xfrm>
          <a:prstGeom prst="rect">
            <a:avLst/>
          </a:prstGeom>
        </p:spPr>
      </p:pic>
      <p:sp>
        <p:nvSpPr>
          <p:cNvPr id="14" name="テキスト ボックス 13">
            <a:extLst>
              <a:ext uri="{FF2B5EF4-FFF2-40B4-BE49-F238E27FC236}">
                <a16:creationId xmlns:a16="http://schemas.microsoft.com/office/drawing/2014/main" id="{563A5976-CA3E-44AE-B0DC-747A087B0438}"/>
              </a:ext>
            </a:extLst>
          </p:cNvPr>
          <p:cNvSpPr txBox="1"/>
          <p:nvPr/>
        </p:nvSpPr>
        <p:spPr>
          <a:xfrm>
            <a:off x="4232920" y="4366075"/>
            <a:ext cx="1367682" cy="400110"/>
          </a:xfrm>
          <a:prstGeom prst="rect">
            <a:avLst/>
          </a:prstGeom>
          <a:noFill/>
        </p:spPr>
        <p:txBody>
          <a:bodyPr wrap="square" rtlCol="0">
            <a:spAutoFit/>
          </a:bodyPr>
          <a:lstStyle/>
          <a:p>
            <a:r>
              <a:rPr lang="en-US" altLang="ja-JP" sz="2000" b="1" dirty="0" err="1">
                <a:latin typeface="Yu Gothic UI Semilight" panose="020B0400000000000000" pitchFamily="50" charset="-128"/>
                <a:ea typeface="Yu Gothic UI Semilight" panose="020B0400000000000000" pitchFamily="50" charset="-128"/>
              </a:rPr>
              <a:t>CloudHSM</a:t>
            </a:r>
            <a:endParaRPr kumimoji="1" lang="ja-JP" altLang="en-US" sz="2000" b="1" dirty="0">
              <a:latin typeface="Yu Gothic UI Semilight" panose="020B0400000000000000" pitchFamily="50" charset="-128"/>
              <a:ea typeface="Yu Gothic UI Semilight" panose="020B0400000000000000" pitchFamily="50" charset="-128"/>
            </a:endParaRPr>
          </a:p>
        </p:txBody>
      </p:sp>
    </p:spTree>
    <p:extLst>
      <p:ext uri="{BB962C8B-B14F-4D97-AF65-F5344CB8AC3E}">
        <p14:creationId xmlns:p14="http://schemas.microsoft.com/office/powerpoint/2010/main" val="1425344511"/>
      </p:ext>
    </p:extLst>
  </p:cSld>
  <p:clrMapOvr>
    <a:masterClrMapping/>
  </p:clrMapOvr>
  <mc:AlternateContent xmlns:mc="http://schemas.openxmlformats.org/markup-compatibility/2006" xmlns:p14="http://schemas.microsoft.com/office/powerpoint/2010/main">
    <mc:Choice Requires="p14">
      <p:transition spd="slow" p14:dur="2000" advTm="24166"/>
    </mc:Choice>
    <mc:Fallback xmlns="">
      <p:transition spd="slow" advTm="24166"/>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br>
              <a:rPr kumimoji="0" lang="en-US" altLang="ja-JP" sz="2600" dirty="0">
                <a:solidFill>
                  <a:srgbClr val="000000"/>
                </a:solidFill>
                <a:latin typeface="メイリオ" pitchFamily="50" charset="-128"/>
                <a:ea typeface="メイリオ" pitchFamily="50" charset="-128"/>
                <a:cs typeface="メイリオ" pitchFamily="50" charset="-128"/>
              </a:rPr>
            </a:br>
            <a:r>
              <a:rPr kumimoji="0" lang="ja-JP" altLang="en-US" sz="2600" dirty="0">
                <a:solidFill>
                  <a:srgbClr val="000000"/>
                </a:solidFill>
                <a:latin typeface="メイリオ" pitchFamily="50" charset="-128"/>
                <a:ea typeface="メイリオ" pitchFamily="50" charset="-128"/>
                <a:cs typeface="メイリオ" pitchFamily="50" charset="-128"/>
              </a:rPr>
              <a:t>Network</a:t>
            </a:r>
            <a:r>
              <a:rPr kumimoji="0" lang="en-US" altLang="ja-JP" sz="2600" dirty="0">
                <a:solidFill>
                  <a:srgbClr val="000000"/>
                </a:solidFill>
                <a:latin typeface="メイリオ" pitchFamily="50" charset="-128"/>
                <a:ea typeface="メイリオ" pitchFamily="50" charset="-128"/>
                <a:cs typeface="メイリオ" pitchFamily="50" charset="-128"/>
              </a:rPr>
              <a:t>s</a:t>
            </a:r>
            <a:r>
              <a:rPr kumimoji="0" lang="ja-JP" altLang="en-US" sz="2600" dirty="0">
                <a:solidFill>
                  <a:srgbClr val="000000"/>
                </a:solidFill>
                <a:latin typeface="メイリオ" pitchFamily="50" charset="-128"/>
                <a:ea typeface="メイリオ" pitchFamily="50" charset="-128"/>
                <a:cs typeface="メイリオ" pitchFamily="50" charset="-128"/>
              </a:rPr>
              <a:t> and data</a:t>
            </a:r>
          </a:p>
        </p:txBody>
      </p:sp>
      <p:pic>
        <p:nvPicPr>
          <p:cNvPr id="5" name="オーディオ 4">
            <a:hlinkClick r:id="" action="ppaction://media"/>
            <a:extLst>
              <a:ext uri="{FF2B5EF4-FFF2-40B4-BE49-F238E27FC236}">
                <a16:creationId xmlns:a16="http://schemas.microsoft.com/office/drawing/2014/main" id="{1EE000F8-F43D-489E-BA55-9F0C1333EC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45488" y="6189054"/>
            <a:ext cx="487362" cy="487362"/>
          </a:xfrm>
          <a:prstGeom prst="rect">
            <a:avLst/>
          </a:prstGeom>
        </p:spPr>
      </p:pic>
    </p:spTree>
    <p:extLst>
      <p:ext uri="{BB962C8B-B14F-4D97-AF65-F5344CB8AC3E}">
        <p14:creationId xmlns:p14="http://schemas.microsoft.com/office/powerpoint/2010/main" val="197094354"/>
      </p:ext>
    </p:extLst>
  </p:cSld>
  <p:clrMapOvr>
    <a:masterClrMapping/>
  </p:clrMapOvr>
  <mc:AlternateContent xmlns:mc="http://schemas.openxmlformats.org/markup-compatibility/2006" xmlns:p14="http://schemas.microsoft.com/office/powerpoint/2010/main">
    <mc:Choice Requires="p14">
      <p:transition spd="slow" p14:dur="2000" advTm="12319"/>
    </mc:Choice>
    <mc:Fallback xmlns="">
      <p:transition spd="slow" advTm="12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22" objId="5"/>
        <p14:stopEvt time="10033" objId="5"/>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Firehose</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kern="0" dirty="0">
                <a:solidFill>
                  <a:srgbClr val="002060"/>
                </a:solidFill>
                <a:latin typeface="メイリオ" panose="020B0604030504040204" pitchFamily="50" charset="-128"/>
                <a:ea typeface="メイリオ" panose="020B0604030504040204" pitchFamily="50" charset="-128"/>
              </a:rPr>
              <a:t>A service for distributing stream data to various </a:t>
            </a:r>
            <a:r>
              <a:rPr lang="en-US" altLang="ja-JP" sz="2400" kern="0" dirty="0">
                <a:solidFill>
                  <a:srgbClr val="002060"/>
                </a:solidFill>
                <a:latin typeface="メイリオ" panose="020B0604030504040204" pitchFamily="50" charset="-128"/>
                <a:ea typeface="メイリオ" panose="020B0604030504040204" pitchFamily="50" charset="-128"/>
              </a:rPr>
              <a:t>databases</a:t>
            </a:r>
            <a:r>
              <a:rPr lang="ja-JP" altLang="en-US" sz="2400" kern="0" dirty="0">
                <a:solidFill>
                  <a:srgbClr val="002060"/>
                </a:solidFill>
                <a:latin typeface="メイリオ" panose="020B0604030504040204" pitchFamily="50" charset="-128"/>
                <a:ea typeface="メイリオ" panose="020B0604030504040204" pitchFamily="50" charset="-128"/>
              </a:rPr>
              <a:t>; it also functions as an </a:t>
            </a:r>
            <a:r>
              <a:rPr lang="en-US" altLang="ja-JP" sz="2400" kern="0" dirty="0">
                <a:solidFill>
                  <a:srgbClr val="002060"/>
                </a:solidFill>
                <a:latin typeface="メイリオ" panose="020B0604030504040204" pitchFamily="50" charset="-128"/>
                <a:ea typeface="メイリオ" panose="020B0604030504040204" pitchFamily="50" charset="-128"/>
              </a:rPr>
              <a:t>ETL in </a:t>
            </a:r>
            <a:r>
              <a:rPr lang="ja-JP" altLang="en-US" sz="2400" kern="0" dirty="0">
                <a:solidFill>
                  <a:srgbClr val="002060"/>
                </a:solidFill>
                <a:latin typeface="メイリオ" panose="020B0604030504040204" pitchFamily="50" charset="-128"/>
                <a:ea typeface="メイリオ" panose="020B0604030504040204" pitchFamily="50" charset="-128"/>
              </a:rPr>
              <a:t>conjunction with </a:t>
            </a:r>
            <a:r>
              <a:rPr lang="en-US" altLang="ja-JP" sz="2400" kern="0" dirty="0">
                <a:solidFill>
                  <a:srgbClr val="002060"/>
                </a:solidFill>
                <a:latin typeface="メイリオ" panose="020B0604030504040204" pitchFamily="50" charset="-128"/>
                <a:ea typeface="メイリオ" panose="020B0604030504040204" pitchFamily="50" charset="-128"/>
              </a:rPr>
              <a:t>Lambda</a:t>
            </a:r>
          </a:p>
        </p:txBody>
      </p:sp>
      <p:sp>
        <p:nvSpPr>
          <p:cNvPr id="6" name="テキスト ボックス 5">
            <a:extLst>
              <a:ext uri="{FF2B5EF4-FFF2-40B4-BE49-F238E27FC236}">
                <a16:creationId xmlns:a16="http://schemas.microsoft.com/office/drawing/2014/main" id="{E9994FD3-5B49-4211-8C91-C90C575CC2D5}"/>
              </a:ext>
            </a:extLst>
          </p:cNvPr>
          <p:cNvSpPr txBox="1"/>
          <p:nvPr/>
        </p:nvSpPr>
        <p:spPr>
          <a:xfrm>
            <a:off x="4643235" y="4016317"/>
            <a:ext cx="1107997" cy="584775"/>
          </a:xfrm>
          <a:prstGeom prst="rect">
            <a:avLst/>
          </a:prstGeom>
          <a:noFill/>
        </p:spPr>
        <p:txBody>
          <a:bodyPr wrap="none" rtlCol="0">
            <a:spAutoFit/>
          </a:bodyPr>
          <a:lstStyle/>
          <a:p>
            <a:pPr algn="ctr"/>
            <a:r>
              <a:rPr kumimoji="1" lang="en-US" altLang="ja-JP" b="1" dirty="0">
                <a:latin typeface="メイリオ" panose="020B0604030504040204" pitchFamily="50" charset="-128"/>
                <a:ea typeface="メイリオ" panose="020B0604030504040204" pitchFamily="50" charset="-128"/>
              </a:rPr>
              <a:t>Kinesis</a:t>
            </a:r>
          </a:p>
          <a:p>
            <a:pPr algn="ctr"/>
            <a:r>
              <a:rPr lang="en-US" altLang="ja-JP" b="1" dirty="0">
                <a:latin typeface="メイリオ" panose="020B0604030504040204" pitchFamily="50" charset="-128"/>
                <a:ea typeface="メイリオ" panose="020B0604030504040204" pitchFamily="50" charset="-128"/>
              </a:rPr>
              <a:t>Firehose</a:t>
            </a:r>
          </a:p>
        </p:txBody>
      </p:sp>
      <p:sp>
        <p:nvSpPr>
          <p:cNvPr id="7" name="四角形: 角を丸くする 6">
            <a:extLst>
              <a:ext uri="{FF2B5EF4-FFF2-40B4-BE49-F238E27FC236}">
                <a16:creationId xmlns:a16="http://schemas.microsoft.com/office/drawing/2014/main" id="{F5418464-5057-4531-A87C-7B169342D997}"/>
              </a:ext>
            </a:extLst>
          </p:cNvPr>
          <p:cNvSpPr/>
          <p:nvPr/>
        </p:nvSpPr>
        <p:spPr bwMode="auto">
          <a:xfrm>
            <a:off x="6897216"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512F0A73-54B3-4B31-B673-63C9D4AB2341}"/>
              </a:ext>
            </a:extLst>
          </p:cNvPr>
          <p:cNvSpPr/>
          <p:nvPr/>
        </p:nvSpPr>
        <p:spPr bwMode="auto">
          <a:xfrm>
            <a:off x="2359371"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IoT</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1" dirty="0">
                <a:solidFill>
                  <a:schemeClr val="bg1"/>
                </a:solidFill>
                <a:latin typeface="メイリオ" panose="020B0604030504040204" pitchFamily="50" charset="-128"/>
                <a:ea typeface="メイリオ" panose="020B0604030504040204" pitchFamily="50" charset="-128"/>
              </a:rPr>
              <a:t>Data</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D62BAC53-A562-491B-AB34-141A99469A09}"/>
              </a:ext>
            </a:extLst>
          </p:cNvPr>
          <p:cNvSpPr/>
          <p:nvPr/>
        </p:nvSpPr>
        <p:spPr bwMode="auto">
          <a:xfrm rot="16200000">
            <a:off x="3763528"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矢印: 下 10">
            <a:extLst>
              <a:ext uri="{FF2B5EF4-FFF2-40B4-BE49-F238E27FC236}">
                <a16:creationId xmlns:a16="http://schemas.microsoft.com/office/drawing/2014/main" id="{0FBCFAE2-BDD2-49F6-9D7B-F05DB2EDBD1B}"/>
              </a:ext>
            </a:extLst>
          </p:cNvPr>
          <p:cNvSpPr/>
          <p:nvPr/>
        </p:nvSpPr>
        <p:spPr bwMode="auto">
          <a:xfrm rot="16200000">
            <a:off x="5997115"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4" name="四角形: 角を丸くする 13">
            <a:extLst>
              <a:ext uri="{FF2B5EF4-FFF2-40B4-BE49-F238E27FC236}">
                <a16:creationId xmlns:a16="http://schemas.microsoft.com/office/drawing/2014/main" id="{3228833D-B660-4F54-9304-13B49845E4D1}"/>
              </a:ext>
            </a:extLst>
          </p:cNvPr>
          <p:cNvSpPr/>
          <p:nvPr/>
        </p:nvSpPr>
        <p:spPr bwMode="auto">
          <a:xfrm>
            <a:off x="6897216" y="1905579"/>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S3</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C53C56CE-0670-42A2-B2E2-3552176CE7AD}"/>
              </a:ext>
            </a:extLst>
          </p:cNvPr>
          <p:cNvSpPr/>
          <p:nvPr/>
        </p:nvSpPr>
        <p:spPr bwMode="auto">
          <a:xfrm>
            <a:off x="6897216" y="4376357"/>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Elastic</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Search</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6" name="矢印: 下 15">
            <a:extLst>
              <a:ext uri="{FF2B5EF4-FFF2-40B4-BE49-F238E27FC236}">
                <a16:creationId xmlns:a16="http://schemas.microsoft.com/office/drawing/2014/main" id="{469EE6F9-594B-400A-B6E3-0518398E9C65}"/>
              </a:ext>
            </a:extLst>
          </p:cNvPr>
          <p:cNvSpPr/>
          <p:nvPr/>
        </p:nvSpPr>
        <p:spPr bwMode="auto">
          <a:xfrm rot="14550127">
            <a:off x="5997115" y="2288442"/>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矢印: 下 16">
            <a:extLst>
              <a:ext uri="{FF2B5EF4-FFF2-40B4-BE49-F238E27FC236}">
                <a16:creationId xmlns:a16="http://schemas.microsoft.com/office/drawing/2014/main" id="{7639725E-347D-401E-BD16-011062E0B273}"/>
              </a:ext>
            </a:extLst>
          </p:cNvPr>
          <p:cNvSpPr/>
          <p:nvPr/>
        </p:nvSpPr>
        <p:spPr bwMode="auto">
          <a:xfrm rot="18212871">
            <a:off x="5997115" y="4058265"/>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3" name="図 2">
            <a:extLst>
              <a:ext uri="{FF2B5EF4-FFF2-40B4-BE49-F238E27FC236}">
                <a16:creationId xmlns:a16="http://schemas.microsoft.com/office/drawing/2014/main" id="{304A6064-FB4D-4357-858C-587FD05DD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9841" y="3158763"/>
            <a:ext cx="761231" cy="803522"/>
          </a:xfrm>
          <a:prstGeom prst="rect">
            <a:avLst/>
          </a:prstGeom>
        </p:spPr>
      </p:pic>
    </p:spTree>
    <p:extLst>
      <p:ext uri="{BB962C8B-B14F-4D97-AF65-F5344CB8AC3E}">
        <p14:creationId xmlns:p14="http://schemas.microsoft.com/office/powerpoint/2010/main" val="774840083"/>
      </p:ext>
    </p:extLst>
  </p:cSld>
  <p:clrMapOvr>
    <a:masterClrMapping/>
  </p:clrMapOvr>
  <mc:AlternateContent xmlns:mc="http://schemas.openxmlformats.org/markup-compatibility/2006" xmlns:p14="http://schemas.microsoft.com/office/powerpoint/2010/main">
    <mc:Choice Requires="p14">
      <p:transition spd="slow" p14:dur="2000" advTm="27837"/>
    </mc:Choice>
    <mc:Fallback xmlns="">
      <p:transition spd="slow" advTm="27837"/>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cs typeface="メイリオ" pitchFamily="50" charset="-128"/>
              </a:rPr>
              <a:t>Network and Data</a:t>
            </a:r>
            <a:endParaRPr lang="ja-JP" altLang="en-US" sz="32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to select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Amazon EMR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for the requirements for data analysis.</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en-US" altLang="ja-JP" b="1"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ing</a:t>
            </a: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EMR</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to select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Amazon </a:t>
            </a:r>
            <a:r>
              <a:rPr lang="en-US" altLang="ja-JP" sz="1400" dirty="0">
                <a:latin typeface="メイリオ" panose="020B0604030504040204" pitchFamily="50" charset="-128"/>
                <a:ea typeface="メイリオ" panose="020B0604030504040204" pitchFamily="50" charset="-128"/>
              </a:rPr>
              <a:t>Athena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for the requirements for data analysis.</a:t>
            </a: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en-US" altLang="ja-JP" b="1"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ing</a:t>
            </a: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Athena</a:t>
            </a: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to select the migration service</a:t>
            </a: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en-US" altLang="ja-JP" b="1"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ing</a:t>
            </a: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Migration</a:t>
            </a: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Services</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 select</a:t>
            </a:r>
            <a:r>
              <a:rPr lang="ja-JP" altLang="en-US" sz="1400" dirty="0">
                <a:latin typeface="メイリオ" panose="020B0604030504040204" pitchFamily="50" charset="-128"/>
                <a:ea typeface="メイリオ" panose="020B0604030504040204" pitchFamily="50" charset="-128"/>
              </a:rPr>
              <a:t> </a:t>
            </a:r>
            <a:r>
              <a:rPr kumimoji="0" lang="en-US" altLang="ja-JP" sz="14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AWS </a:t>
            </a:r>
            <a:r>
              <a:rPr lang="en-US" altLang="ja-JP" sz="1400" dirty="0">
                <a:latin typeface="メイリオ" panose="020B0604030504040204" pitchFamily="50" charset="-128"/>
                <a:ea typeface="メイリオ" panose="020B0604030504040204" pitchFamily="50" charset="-128"/>
              </a:rPr>
              <a:t>Global Accelerator to meet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requirements such as improving network performance.</a:t>
            </a: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sz="16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Selecting </a:t>
            </a:r>
            <a:r>
              <a:rPr lang="en-US" altLang="ja-JP" sz="1600" b="1" dirty="0">
                <a:solidFill>
                  <a:schemeClr val="bg1"/>
                </a:solidFill>
                <a:latin typeface="メイリオ" panose="020B0604030504040204" pitchFamily="50" charset="-128"/>
                <a:ea typeface="メイリオ" panose="020B0604030504040204" pitchFamily="50" charset="-128"/>
              </a:rPr>
              <a:t>Global Accelerator</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 select</a:t>
            </a:r>
            <a:r>
              <a:rPr lang="ja-JP" altLang="en-US" sz="1400" dirty="0">
                <a:latin typeface="メイリオ" panose="020B0604030504040204" pitchFamily="50" charset="-128"/>
                <a:ea typeface="メイリオ" panose="020B0604030504040204" pitchFamily="50" charset="-128"/>
              </a:rPr>
              <a:t> </a:t>
            </a:r>
            <a:r>
              <a:rPr kumimoji="0" lang="en-US" altLang="ja-JP" sz="1400" dirty="0">
                <a:solidFill>
                  <a:srgbClr val="000000"/>
                </a:solidFill>
                <a:latin typeface="メイリオ" pitchFamily="50" charset="-128"/>
                <a:ea typeface="メイリオ" pitchFamily="50" charset="-128"/>
                <a:cs typeface="メイリオ" pitchFamily="50" charset="-128"/>
              </a:rPr>
              <a:t>AWS Transit Gateway to meet the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requirement to simplify network connectivity.</a:t>
            </a: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b="1" dirty="0">
                <a:solidFill>
                  <a:schemeClr val="bg1"/>
                </a:solidFill>
                <a:latin typeface="メイリオ" pitchFamily="50" charset="-128"/>
                <a:ea typeface="メイリオ" pitchFamily="50" charset="-128"/>
                <a:cs typeface="メイリオ" pitchFamily="50" charset="-128"/>
              </a:rPr>
              <a:t>Selecting</a:t>
            </a:r>
            <a:r>
              <a:rPr kumimoji="0" lang="en-US" altLang="ja-JP" sz="1600" b="1" dirty="0">
                <a:solidFill>
                  <a:schemeClr val="bg1"/>
                </a:solidFill>
                <a:latin typeface="メイリオ" pitchFamily="50" charset="-128"/>
                <a:ea typeface="メイリオ" pitchFamily="50" charset="-128"/>
                <a:cs typeface="メイリオ" pitchFamily="50" charset="-128"/>
              </a:rPr>
              <a:t> Transit Gateway</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96345419"/>
      </p:ext>
    </p:extLst>
  </p:cSld>
  <p:clrMapOvr>
    <a:masterClrMapping/>
  </p:clrMapOvr>
  <mc:AlternateContent xmlns:mc="http://schemas.openxmlformats.org/markup-compatibility/2006" xmlns:p14="http://schemas.microsoft.com/office/powerpoint/2010/main">
    <mc:Choice Requires="p14">
      <p:transition spd="slow" p14:dur="2000" advTm="58882"/>
    </mc:Choice>
    <mc:Fallback xmlns="">
      <p:transition spd="slow" advTm="58882"/>
    </mc:Fallback>
  </mc:AlternateContent>
  <p:extLst>
    <p:ext uri="{E180D4A7-C9FB-4DFB-919C-405C955672EB}">
      <p14:showEvtLst xmlns:p14="http://schemas.microsoft.com/office/powerpoint/2010/main">
        <p14:playEvt time="121" objId="14"/>
        <p14:stopEvt time="56053" objId="14"/>
      </p14:showEvtLst>
    </p:ext>
  </p:extLs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EMR</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87798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An enterprise has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running on multiple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You are building a mechanism to store and analyze the application log files. Considering the number of servers, the log files are going to be large, and you need a large data processing capacity </a:t>
            </a:r>
            <a:r>
              <a:rPr lang="en-US" altLang="ja-JP" dirty="0">
                <a:latin typeface="メイリオ" panose="020B0604030504040204" pitchFamily="50" charset="-128"/>
                <a:ea typeface="メイリオ" panose="020B0604030504040204" pitchFamily="50" charset="-128"/>
              </a:rPr>
              <a:t>to analyze these logs</a:t>
            </a:r>
            <a:r>
              <a:rPr lang="ja-JP" altLang="en-US" dirty="0">
                <a:latin typeface="メイリオ" panose="020B0604030504040204" pitchFamily="50" charset="-128"/>
                <a:ea typeface="メイリオ" panose="020B0604030504040204" pitchFamily="50" charset="-128"/>
              </a:rPr>
              <a:t>.</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services would best meet this requirement? ( </a:t>
            </a:r>
            <a:r>
              <a:rPr lang="en-US" altLang="ja-JP" dirty="0">
                <a:latin typeface="メイリオ" panose="020B0604030504040204" pitchFamily="50" charset="-128"/>
                <a:ea typeface="メイリオ" panose="020B0604030504040204" pitchFamily="50" charset="-128"/>
              </a:rPr>
              <a:t>Select 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Save the application log file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to </a:t>
            </a:r>
            <a:r>
              <a:rPr lang="en-US" altLang="ja-JP" dirty="0">
                <a:latin typeface="メイリオ" panose="020B0604030504040204" pitchFamily="50" charset="-128"/>
                <a:ea typeface="メイリオ" panose="020B0604030504040204" pitchFamily="50" charset="-128"/>
              </a:rPr>
              <a:t>Glacier </a:t>
            </a:r>
            <a:r>
              <a:rPr lang="ja-JP" altLang="en-US" dirty="0">
                <a:latin typeface="メイリオ" panose="020B0604030504040204" pitchFamily="50" charset="-128"/>
                <a:ea typeface="メイリオ" panose="020B0604030504040204" pitchFamily="50" charset="-128"/>
              </a:rPr>
              <a:t>and process </a:t>
            </a:r>
            <a:r>
              <a:rPr lang="en-US" altLang="ja-JP" dirty="0">
                <a:latin typeface="メイリオ" panose="020B0604030504040204" pitchFamily="50" charset="-128"/>
                <a:ea typeface="メイリオ" panose="020B0604030504040204" pitchFamily="50" charset="-128"/>
              </a:rPr>
              <a:t>them</a:t>
            </a:r>
            <a:r>
              <a:rPr lang="ja-JP" altLang="en-US" dirty="0">
                <a:latin typeface="メイリオ" panose="020B0604030504040204" pitchFamily="50" charset="-128"/>
                <a:ea typeface="メイリオ" panose="020B0604030504040204" pitchFamily="50" charset="-128"/>
              </a:rPr>
              <a:t> by </a:t>
            </a:r>
            <a:r>
              <a:rPr lang="en-US" altLang="ja-JP" dirty="0">
                <a:latin typeface="メイリオ" panose="020B0604030504040204" pitchFamily="50" charset="-128"/>
                <a:ea typeface="メイリオ" panose="020B0604030504040204" pitchFamily="50" charset="-128"/>
              </a:rPr>
              <a:t>Redshift.</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Save the application log file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to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and process </a:t>
            </a:r>
            <a:r>
              <a:rPr lang="en-US" altLang="ja-JP" dirty="0">
                <a:latin typeface="メイリオ" panose="020B0604030504040204" pitchFamily="50" charset="-128"/>
                <a:ea typeface="メイリオ" panose="020B0604030504040204" pitchFamily="50" charset="-128"/>
              </a:rPr>
              <a:t>them </a:t>
            </a:r>
            <a:r>
              <a:rPr lang="ja-JP" altLang="en-US" dirty="0">
                <a:latin typeface="メイリオ" panose="020B0604030504040204" pitchFamily="50" charset="-128"/>
                <a:ea typeface="メイリオ" panose="020B0604030504040204" pitchFamily="50" charset="-128"/>
              </a:rPr>
              <a:t>by </a:t>
            </a:r>
            <a:r>
              <a:rPr lang="en-US" altLang="ja-JP" dirty="0">
                <a:latin typeface="メイリオ" panose="020B0604030504040204" pitchFamily="50" charset="-128"/>
                <a:ea typeface="メイリオ" panose="020B0604030504040204" pitchFamily="50" charset="-128"/>
              </a:rPr>
              <a:t>Amazon EMR.</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Save the application log file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in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and process </a:t>
            </a:r>
            <a:r>
              <a:rPr lang="en-US" altLang="ja-JP" dirty="0">
                <a:latin typeface="メイリオ" panose="020B0604030504040204" pitchFamily="50" charset="-128"/>
                <a:ea typeface="メイリオ" panose="020B0604030504040204" pitchFamily="50" charset="-128"/>
              </a:rPr>
              <a:t>them</a:t>
            </a:r>
            <a:r>
              <a:rPr lang="ja-JP" altLang="en-US" dirty="0">
                <a:latin typeface="メイリオ" panose="020B0604030504040204" pitchFamily="50" charset="-128"/>
                <a:ea typeface="メイリオ" panose="020B0604030504040204" pitchFamily="50" charset="-128"/>
              </a:rPr>
              <a:t> by </a:t>
            </a:r>
            <a:r>
              <a:rPr lang="en-US" altLang="ja-JP" dirty="0">
                <a:latin typeface="メイリオ" panose="020B0604030504040204" pitchFamily="50" charset="-128"/>
                <a:ea typeface="メイリオ" panose="020B0604030504040204" pitchFamily="50" charset="-128"/>
              </a:rPr>
              <a:t>S3 Select.</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Save the application log file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in </a:t>
            </a: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and process </a:t>
            </a:r>
            <a:r>
              <a:rPr lang="en-US" altLang="ja-JP" dirty="0">
                <a:latin typeface="メイリオ" panose="020B0604030504040204" pitchFamily="50" charset="-128"/>
                <a:ea typeface="メイリオ" panose="020B0604030504040204" pitchFamily="50" charset="-128"/>
              </a:rPr>
              <a:t>them</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by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a:t>
            </a:r>
            <a:endParaRPr lang="en-US" altLang="ja-JP" dirty="0">
              <a:latin typeface="メイリオ" panose="020B0604030504040204" pitchFamily="50" charset="-128"/>
              <a:ea typeface="メイリオ" panose="020B0604030504040204" pitchFamily="50" charset="-128"/>
            </a:endParaRPr>
          </a:p>
        </p:txBody>
      </p:sp>
      <p:pic>
        <p:nvPicPr>
          <p:cNvPr id="5" name="オーディオ 3">
            <a:hlinkClick r:id="" action="ppaction://media"/>
            <a:extLst>
              <a:ext uri="{FF2B5EF4-FFF2-40B4-BE49-F238E27FC236}">
                <a16:creationId xmlns:a16="http://schemas.microsoft.com/office/drawing/2014/main" id="{F524EE8E-D74D-4F7E-B67C-3E5782DA1D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41232" y="5911057"/>
            <a:ext cx="487362" cy="487362"/>
          </a:xfrm>
          <a:prstGeom prst="rect">
            <a:avLst/>
          </a:prstGeom>
        </p:spPr>
      </p:pic>
    </p:spTree>
    <p:extLst>
      <p:ext uri="{BB962C8B-B14F-4D97-AF65-F5344CB8AC3E}">
        <p14:creationId xmlns:p14="http://schemas.microsoft.com/office/powerpoint/2010/main" val="2373098887"/>
      </p:ext>
    </p:extLst>
  </p:cSld>
  <p:clrMapOvr>
    <a:masterClrMapping/>
  </p:clrMapOvr>
  <mc:AlternateContent xmlns:mc="http://schemas.openxmlformats.org/markup-compatibility/2006" xmlns:p14="http://schemas.microsoft.com/office/powerpoint/2010/main">
    <mc:Choice Requires="p14">
      <p:transition spd="slow" p14:dur="2000" advTm="18229"/>
    </mc:Choice>
    <mc:Fallback xmlns="">
      <p:transition spd="slow" advTm="18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9" objId="5"/>
        <p14:stopEvt time="16564" objId="5"/>
      </p14:showEvtLst>
    </p:ext>
  </p:extLs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タイトル 1">
            <a:extLst>
              <a:ext uri="{FF2B5EF4-FFF2-40B4-BE49-F238E27FC236}">
                <a16:creationId xmlns:a16="http://schemas.microsoft.com/office/drawing/2014/main" id="{3B2F40DD-E21D-4126-B485-6DEF490624A0}"/>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Amazon EMR</a:t>
            </a:r>
          </a:p>
          <a:p>
            <a:pPr algn="l"/>
            <a:endParaRPr lang="ja-JP" altLang="en-US" sz="3000" dirty="0">
              <a:solidFill>
                <a:schemeClr val="tx1"/>
              </a:solidFill>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FA1D7541-EA69-4072-8283-16998E2FE232}"/>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EMR can set up </a:t>
            </a:r>
            <a:r>
              <a:rPr lang="ja-JP" altLang="en-US" sz="2400" dirty="0">
                <a:solidFill>
                  <a:srgbClr val="002060"/>
                </a:solidFill>
                <a:latin typeface="メイリオ" panose="020B0604030504040204" pitchFamily="50" charset="-128"/>
                <a:ea typeface="メイリオ" panose="020B0604030504040204" pitchFamily="50" charset="-128"/>
              </a:rPr>
              <a:t>big data frameworks such as </a:t>
            </a:r>
            <a:r>
              <a:rPr lang="en-US" altLang="ja-JP" sz="2400" dirty="0">
                <a:solidFill>
                  <a:srgbClr val="002060"/>
                </a:solidFill>
                <a:latin typeface="メイリオ" panose="020B0604030504040204" pitchFamily="50" charset="-128"/>
                <a:ea typeface="メイリオ" panose="020B0604030504040204" pitchFamily="50" charset="-128"/>
              </a:rPr>
              <a:t>Apache Spark</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Apache Hive</a:t>
            </a:r>
            <a:r>
              <a:rPr lang="ja-JP" altLang="en-US" sz="2400" dirty="0">
                <a:solidFill>
                  <a:srgbClr val="002060"/>
                </a:solidFill>
                <a:latin typeface="メイリオ" panose="020B0604030504040204" pitchFamily="50" charset="-128"/>
                <a:ea typeface="メイリオ" panose="020B0604030504040204" pitchFamily="50" charset="-128"/>
              </a:rPr>
              <a:t>, and </a:t>
            </a:r>
            <a:r>
              <a:rPr lang="en-US" altLang="ja-JP" sz="2400" dirty="0">
                <a:solidFill>
                  <a:srgbClr val="002060"/>
                </a:solidFill>
                <a:latin typeface="メイリオ" panose="020B0604030504040204" pitchFamily="50" charset="-128"/>
                <a:ea typeface="メイリオ" panose="020B0604030504040204" pitchFamily="50" charset="-128"/>
              </a:rPr>
              <a:t>Presto to </a:t>
            </a:r>
            <a:r>
              <a:rPr lang="ja-JP" altLang="en-US" sz="2400" dirty="0">
                <a:solidFill>
                  <a:srgbClr val="002060"/>
                </a:solidFill>
                <a:latin typeface="メイリオ" panose="020B0604030504040204" pitchFamily="50" charset="-128"/>
                <a:ea typeface="メイリオ" panose="020B0604030504040204" pitchFamily="50" charset="-128"/>
              </a:rPr>
              <a:t>process and analyze large amounts of data</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6" name="Picture 2" descr="Apache Spark を実行しているAmazon Kinesis Data Firehose と Amazon ...">
            <a:extLst>
              <a:ext uri="{FF2B5EF4-FFF2-40B4-BE49-F238E27FC236}">
                <a16:creationId xmlns:a16="http://schemas.microsoft.com/office/drawing/2014/main" id="{77FCBF60-1C80-42B6-99AA-82483B115D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69"/>
          <a:stretch/>
        </p:blipFill>
        <p:spPr bwMode="auto">
          <a:xfrm>
            <a:off x="128464" y="1844824"/>
            <a:ext cx="9858672" cy="446091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7E9C3E88-774C-436B-B205-15CD37D0D52C}"/>
              </a:ext>
            </a:extLst>
          </p:cNvPr>
          <p:cNvSpPr txBox="1"/>
          <p:nvPr/>
        </p:nvSpPr>
        <p:spPr>
          <a:xfrm>
            <a:off x="2864768" y="6257928"/>
            <a:ext cx="4953450" cy="400110"/>
          </a:xfrm>
          <a:prstGeom prst="rect">
            <a:avLst/>
          </a:prstGeom>
          <a:noFill/>
        </p:spPr>
        <p:txBody>
          <a:bodyPr wrap="square">
            <a:spAutoFit/>
          </a:bodyPr>
          <a:lstStyle/>
          <a:p>
            <a:r>
              <a:rPr lang="en-US" altLang="ja-JP" sz="1000" dirty="0">
                <a:hlinkClick r:id="rId6"/>
              </a:rPr>
              <a:t>https://aws.amazon.com/jp/blogs/news/optimizing-downstream-data-processing-with-amazon-kinesis-data-firehose-and-amazon-emr-running-apache-spark/ </a:t>
            </a:r>
            <a:endParaRPr lang="ja-JP" altLang="en-US" sz="1000" dirty="0"/>
          </a:p>
        </p:txBody>
      </p:sp>
      <p:pic>
        <p:nvPicPr>
          <p:cNvPr id="7" name="オーディオ 5">
            <a:hlinkClick r:id="" action="ppaction://media"/>
            <a:extLst>
              <a:ext uri="{FF2B5EF4-FFF2-40B4-BE49-F238E27FC236}">
                <a16:creationId xmlns:a16="http://schemas.microsoft.com/office/drawing/2014/main" id="{024C8605-8650-4070-A2D0-E940CFA300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029799" y="5818372"/>
            <a:ext cx="487362" cy="487362"/>
          </a:xfrm>
          <a:prstGeom prst="rect">
            <a:avLst/>
          </a:prstGeom>
        </p:spPr>
      </p:pic>
    </p:spTree>
    <p:extLst>
      <p:ext uri="{BB962C8B-B14F-4D97-AF65-F5344CB8AC3E}">
        <p14:creationId xmlns:p14="http://schemas.microsoft.com/office/powerpoint/2010/main" val="2646477848"/>
      </p:ext>
    </p:extLst>
  </p:cSld>
  <p:clrMapOvr>
    <a:masterClrMapping/>
  </p:clrMapOvr>
  <p:transition advTm="393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22" objId="7"/>
        <p14:stopEvt time="34760" objId="7"/>
      </p14:showEvtLst>
    </p:ext>
  </p:extLs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Athena</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company stores the execution data of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running on multiple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in </a:t>
            </a:r>
            <a:r>
              <a:rPr lang="en-US" altLang="ja-JP" dirty="0">
                <a:latin typeface="メイリオ" panose="020B0604030504040204" pitchFamily="50" charset="-128"/>
                <a:ea typeface="メイリオ" panose="020B0604030504040204" pitchFamily="50" charset="-128"/>
              </a:rPr>
              <a:t>S3, and it is </a:t>
            </a:r>
            <a:r>
              <a:rPr lang="ja-JP" altLang="en-US" dirty="0">
                <a:latin typeface="メイリオ" panose="020B0604030504040204" pitchFamily="50" charset="-128"/>
                <a:ea typeface="メイリオ" panose="020B0604030504040204" pitchFamily="50" charset="-128"/>
              </a:rPr>
              <a:t>necessary to analyze the data stored in </a:t>
            </a:r>
            <a:r>
              <a:rPr lang="en-US" altLang="ja-JP" dirty="0">
                <a:latin typeface="メイリオ" panose="020B0604030504040204" pitchFamily="50" charset="-128"/>
                <a:ea typeface="メイリオ" panose="020B0604030504040204" pitchFamily="50" charset="-128"/>
              </a:rPr>
              <a:t>S3 using </a:t>
            </a:r>
            <a:r>
              <a:rPr lang="ja-JP" altLang="en-US" dirty="0">
                <a:latin typeface="メイリオ" panose="020B0604030504040204" pitchFamily="50" charset="-128"/>
                <a:ea typeface="メイリオ" panose="020B0604030504040204" pitchFamily="50" charset="-128"/>
              </a:rPr>
              <a:t>standard queries.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most cost-effective service in meeting these requirements?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Import the data into an </a:t>
            </a:r>
            <a:r>
              <a:rPr lang="en-US" altLang="ja-JP" dirty="0">
                <a:latin typeface="メイリオ" panose="020B0604030504040204" pitchFamily="50" charset="-128"/>
                <a:ea typeface="メイリオ" panose="020B0604030504040204" pitchFamily="50" charset="-128"/>
              </a:rPr>
              <a:t>Amazon Redshift </a:t>
            </a:r>
            <a:r>
              <a:rPr lang="ja-JP" altLang="en-US" dirty="0">
                <a:latin typeface="メイリオ" panose="020B0604030504040204" pitchFamily="50" charset="-128"/>
                <a:ea typeface="メイリオ" panose="020B0604030504040204" pitchFamily="50" charset="-128"/>
              </a:rPr>
              <a:t>cluster and query the data.</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Query the data using </a:t>
            </a:r>
            <a:r>
              <a:rPr lang="en-US" altLang="ja-JP" dirty="0">
                <a:latin typeface="メイリオ" panose="020B0604030504040204" pitchFamily="50" charset="-128"/>
                <a:ea typeface="メイリオ" panose="020B0604030504040204" pitchFamily="50" charset="-128"/>
              </a:rPr>
              <a:t>Amazon Athena </a:t>
            </a:r>
            <a:r>
              <a:rPr lang="ja-JP" altLang="en-US" dirty="0">
                <a:latin typeface="メイリオ" panose="020B0604030504040204" pitchFamily="50" charset="-128"/>
                <a:ea typeface="メイリオ" panose="020B0604030504040204" pitchFamily="50" charset="-128"/>
              </a:rPr>
              <a:t>against the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bucket object.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Query the data using </a:t>
            </a:r>
            <a:r>
              <a:rPr lang="en-US" altLang="ja-JP" dirty="0">
                <a:latin typeface="メイリオ" panose="020B0604030504040204" pitchFamily="50" charset="-128"/>
                <a:ea typeface="メイリオ" panose="020B0604030504040204" pitchFamily="50" charset="-128"/>
              </a:rPr>
              <a:t>Amazon EMR </a:t>
            </a:r>
            <a:r>
              <a:rPr lang="ja-JP" altLang="en-US" dirty="0">
                <a:latin typeface="メイリオ" panose="020B0604030504040204" pitchFamily="50" charset="-128"/>
                <a:ea typeface="メイリオ" panose="020B0604030504040204" pitchFamily="50" charset="-128"/>
              </a:rPr>
              <a:t>against the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bucket object.</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Query the data using </a:t>
            </a:r>
            <a:r>
              <a:rPr lang="en-US" altLang="ja-JP" dirty="0">
                <a:latin typeface="メイリオ" panose="020B0604030504040204" pitchFamily="50" charset="-128"/>
                <a:ea typeface="メイリオ" panose="020B0604030504040204" pitchFamily="50" charset="-128"/>
              </a:rPr>
              <a:t>S3 Select </a:t>
            </a:r>
            <a:r>
              <a:rPr lang="ja-JP" altLang="en-US" dirty="0">
                <a:latin typeface="メイリオ" panose="020B0604030504040204" pitchFamily="50" charset="-128"/>
                <a:ea typeface="メイリオ" panose="020B0604030504040204" pitchFamily="50" charset="-128"/>
              </a:rPr>
              <a:t>against the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bucket object.</a:t>
            </a:r>
          </a:p>
        </p:txBody>
      </p:sp>
      <p:pic>
        <p:nvPicPr>
          <p:cNvPr id="4" name="オーディオ 5">
            <a:hlinkClick r:id="" action="ppaction://media"/>
            <a:extLst>
              <a:ext uri="{FF2B5EF4-FFF2-40B4-BE49-F238E27FC236}">
                <a16:creationId xmlns:a16="http://schemas.microsoft.com/office/drawing/2014/main" id="{47D21089-C188-4488-8F94-9EFA112009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16896" y="5211201"/>
            <a:ext cx="487362" cy="487362"/>
          </a:xfrm>
          <a:prstGeom prst="rect">
            <a:avLst/>
          </a:prstGeom>
        </p:spPr>
      </p:pic>
    </p:spTree>
    <p:extLst>
      <p:ext uri="{BB962C8B-B14F-4D97-AF65-F5344CB8AC3E}">
        <p14:creationId xmlns:p14="http://schemas.microsoft.com/office/powerpoint/2010/main" val="1977420571"/>
      </p:ext>
    </p:extLst>
  </p:cSld>
  <p:clrMapOvr>
    <a:masterClrMapping/>
  </p:clrMapOvr>
  <mc:AlternateContent xmlns:mc="http://schemas.openxmlformats.org/markup-compatibility/2006" xmlns:p14="http://schemas.microsoft.com/office/powerpoint/2010/main">
    <mc:Choice Requires="p14">
      <p:transition spd="slow" p14:dur="2000" advTm="11960"/>
    </mc:Choice>
    <mc:Fallback xmlns="">
      <p:transition spd="slow" advTm="1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19" objId="4"/>
        <p14:stopEvt time="9470" objId="4"/>
      </p14:showEvtLst>
    </p:ext>
  </p:extLs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Athena</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An interactive query service that allows you to easily analyze data directly in </a:t>
            </a:r>
            <a:r>
              <a:rPr lang="en-US" altLang="ja-JP" sz="2400" dirty="0">
                <a:solidFill>
                  <a:srgbClr val="002060"/>
                </a:solidFill>
                <a:latin typeface="メイリオ" panose="020B0604030504040204" pitchFamily="50" charset="-128"/>
                <a:ea typeface="メイリオ" panose="020B0604030504040204" pitchFamily="50" charset="-128"/>
              </a:rPr>
              <a:t>Amazon S3</a:t>
            </a:r>
          </a:p>
          <a:p>
            <a:pPr marL="0" indent="0">
              <a:buNone/>
            </a:pP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E7375AE4-C175-4D96-8058-2E5F6C006622}"/>
              </a:ext>
            </a:extLst>
          </p:cNvPr>
          <p:cNvSpPr/>
          <p:nvPr/>
        </p:nvSpPr>
        <p:spPr bwMode="auto">
          <a:xfrm>
            <a:off x="5529066"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Amazon</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Athena</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2" name="四角形: 角を丸くする 21">
            <a:extLst>
              <a:ext uri="{FF2B5EF4-FFF2-40B4-BE49-F238E27FC236}">
                <a16:creationId xmlns:a16="http://schemas.microsoft.com/office/drawing/2014/main" id="{EED0749B-5A8F-4F97-97D6-9580E7AA6F1A}"/>
              </a:ext>
            </a:extLst>
          </p:cNvPr>
          <p:cNvSpPr/>
          <p:nvPr/>
        </p:nvSpPr>
        <p:spPr bwMode="auto">
          <a:xfrm>
            <a:off x="7761312"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BI</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1" dirty="0">
                <a:solidFill>
                  <a:schemeClr val="bg1"/>
                </a:solidFill>
                <a:latin typeface="メイリオ" panose="020B0604030504040204" pitchFamily="50" charset="-128"/>
                <a:ea typeface="メイリオ" panose="020B0604030504040204" pitchFamily="50" charset="-128"/>
              </a:rPr>
              <a:t>Tools</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6" name="矢印: 下 25">
            <a:extLst>
              <a:ext uri="{FF2B5EF4-FFF2-40B4-BE49-F238E27FC236}">
                <a16:creationId xmlns:a16="http://schemas.microsoft.com/office/drawing/2014/main" id="{17D678D2-81AA-450B-9438-0C6294A26B25}"/>
              </a:ext>
            </a:extLst>
          </p:cNvPr>
          <p:cNvSpPr/>
          <p:nvPr/>
        </p:nvSpPr>
        <p:spPr bwMode="auto">
          <a:xfrm rot="16200000">
            <a:off x="2395378"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0" name="矢印: 下 29">
            <a:extLst>
              <a:ext uri="{FF2B5EF4-FFF2-40B4-BE49-F238E27FC236}">
                <a16:creationId xmlns:a16="http://schemas.microsoft.com/office/drawing/2014/main" id="{0B75F5CD-5D83-48E8-82A7-ED23392E5DFA}"/>
              </a:ext>
            </a:extLst>
          </p:cNvPr>
          <p:cNvSpPr/>
          <p:nvPr/>
        </p:nvSpPr>
        <p:spPr bwMode="auto">
          <a:xfrm rot="16200000">
            <a:off x="4628965"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2" name="矢印: 下 31">
            <a:extLst>
              <a:ext uri="{FF2B5EF4-FFF2-40B4-BE49-F238E27FC236}">
                <a16:creationId xmlns:a16="http://schemas.microsoft.com/office/drawing/2014/main" id="{A6B7210E-C851-4195-B42B-27E504D3AA24}"/>
              </a:ext>
            </a:extLst>
          </p:cNvPr>
          <p:cNvSpPr/>
          <p:nvPr/>
        </p:nvSpPr>
        <p:spPr bwMode="auto">
          <a:xfrm rot="16200000">
            <a:off x="6964621"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0" name="テキスト ボックス 39">
            <a:extLst>
              <a:ext uri="{FF2B5EF4-FFF2-40B4-BE49-F238E27FC236}">
                <a16:creationId xmlns:a16="http://schemas.microsoft.com/office/drawing/2014/main" id="{A2507CA6-D670-4BF9-9DED-CCC58AA5465D}"/>
              </a:ext>
            </a:extLst>
          </p:cNvPr>
          <p:cNvSpPr txBox="1"/>
          <p:nvPr/>
        </p:nvSpPr>
        <p:spPr>
          <a:xfrm>
            <a:off x="5380024" y="4077072"/>
            <a:ext cx="1577962" cy="738664"/>
          </a:xfrm>
          <a:prstGeom prst="rect">
            <a:avLst/>
          </a:prstGeom>
          <a:noFill/>
        </p:spPr>
        <p:txBody>
          <a:bodyPr wrap="square">
            <a:spAutoFit/>
          </a:bodyPr>
          <a:lstStyle/>
          <a:p>
            <a:r>
              <a:rPr kumimoji="1" lang="ja-JP" altLang="en-US" sz="1400" dirty="0">
                <a:latin typeface="メイリオ" panose="020B0604030504040204" pitchFamily="50" charset="-128"/>
                <a:ea typeface="メイリオ" panose="020B0604030504040204" pitchFamily="50" charset="-128"/>
              </a:rPr>
              <a:t>Perform</a:t>
            </a:r>
            <a:r>
              <a:rPr kumimoji="1" lang="en-US" altLang="ja-JP" sz="1400" dirty="0">
                <a:latin typeface="メイリオ" panose="020B0604030504040204" pitchFamily="50" charset="-128"/>
                <a:ea typeface="メイリオ" panose="020B0604030504040204" pitchFamily="50" charset="-128"/>
              </a:rPr>
              <a:t>s</a:t>
            </a:r>
            <a:r>
              <a:rPr kumimoji="1" lang="ja-JP" altLang="en-US" sz="1400" dirty="0">
                <a:latin typeface="メイリオ" panose="020B0604030504040204" pitchFamily="50" charset="-128"/>
                <a:ea typeface="メイリオ" panose="020B0604030504040204" pitchFamily="50" charset="-128"/>
              </a:rPr>
              <a:t> fast queries on large data</a:t>
            </a:r>
          </a:p>
        </p:txBody>
      </p:sp>
      <p:sp>
        <p:nvSpPr>
          <p:cNvPr id="41" name="テキスト ボックス 40">
            <a:extLst>
              <a:ext uri="{FF2B5EF4-FFF2-40B4-BE49-F238E27FC236}">
                <a16:creationId xmlns:a16="http://schemas.microsoft.com/office/drawing/2014/main" id="{B0A6A896-D815-43B3-A82C-21A7381DA9CB}"/>
              </a:ext>
            </a:extLst>
          </p:cNvPr>
          <p:cNvSpPr txBox="1"/>
          <p:nvPr/>
        </p:nvSpPr>
        <p:spPr>
          <a:xfrm>
            <a:off x="7491282" y="4077072"/>
            <a:ext cx="1692187" cy="738664"/>
          </a:xfrm>
          <a:prstGeom prst="rect">
            <a:avLst/>
          </a:prstGeom>
          <a:noFill/>
        </p:spPr>
        <p:txBody>
          <a:bodyPr wrap="square">
            <a:spAutoFit/>
          </a:bodyPr>
          <a:lstStyle/>
          <a:p>
            <a:r>
              <a:rPr lang="en-US" altLang="ja-JP" sz="1400" dirty="0">
                <a:latin typeface="メイリオ" panose="020B0604030504040204" pitchFamily="50" charset="-128"/>
                <a:ea typeface="メイリオ" panose="020B0604030504040204" pitchFamily="50" charset="-128"/>
              </a:rPr>
              <a:t>JDBC/ODBC/API</a:t>
            </a:r>
          </a:p>
          <a:p>
            <a:r>
              <a:rPr lang="ja-JP" altLang="en-US" sz="1400" dirty="0">
                <a:latin typeface="メイリオ" panose="020B0604030504040204" pitchFamily="50" charset="-128"/>
                <a:ea typeface="メイリオ" panose="020B0604030504040204" pitchFamily="50" charset="-128"/>
              </a:rPr>
              <a:t>Work</a:t>
            </a:r>
            <a:r>
              <a:rPr lang="en-US" altLang="ja-JP" sz="1400" dirty="0">
                <a:latin typeface="メイリオ" panose="020B0604030504040204" pitchFamily="50" charset="-128"/>
                <a:ea typeface="メイリオ" panose="020B0604030504040204" pitchFamily="50" charset="-128"/>
              </a:rPr>
              <a:t>s</a:t>
            </a:r>
            <a:r>
              <a:rPr lang="ja-JP" altLang="en-US" sz="1400" dirty="0">
                <a:latin typeface="メイリオ" panose="020B0604030504040204" pitchFamily="50" charset="-128"/>
                <a:ea typeface="メイリオ" panose="020B0604030504040204" pitchFamily="50" charset="-128"/>
              </a:rPr>
              <a:t> with </a:t>
            </a:r>
            <a:r>
              <a:rPr lang="en-US" altLang="ja-JP" sz="1400" dirty="0">
                <a:latin typeface="メイリオ" panose="020B0604030504040204" pitchFamily="50" charset="-128"/>
                <a:ea typeface="メイリオ" panose="020B0604030504040204" pitchFamily="50" charset="-128"/>
              </a:rPr>
              <a:t>BI </a:t>
            </a:r>
            <a:r>
              <a:rPr lang="ja-JP" altLang="en-US" sz="1400" dirty="0">
                <a:latin typeface="メイリオ" panose="020B0604030504040204" pitchFamily="50" charset="-128"/>
                <a:ea typeface="メイリオ" panose="020B0604030504040204" pitchFamily="50" charset="-128"/>
              </a:rPr>
              <a:t>tools via</a:t>
            </a:r>
            <a:endParaRPr lang="en-US" altLang="ja-JP" sz="1400" dirty="0">
              <a:latin typeface="メイリオ" panose="020B0604030504040204" pitchFamily="50" charset="-128"/>
              <a:ea typeface="メイリオ" panose="020B0604030504040204" pitchFamily="50" charset="-128"/>
            </a:endParaRPr>
          </a:p>
        </p:txBody>
      </p:sp>
      <p:sp>
        <p:nvSpPr>
          <p:cNvPr id="42" name="テキスト ボックス 41">
            <a:extLst>
              <a:ext uri="{FF2B5EF4-FFF2-40B4-BE49-F238E27FC236}">
                <a16:creationId xmlns:a16="http://schemas.microsoft.com/office/drawing/2014/main" id="{0F1D2711-5C66-43BF-851A-257C1624CAB8}"/>
              </a:ext>
            </a:extLst>
          </p:cNvPr>
          <p:cNvSpPr txBox="1"/>
          <p:nvPr/>
        </p:nvSpPr>
        <p:spPr>
          <a:xfrm>
            <a:off x="3033552" y="4104800"/>
            <a:ext cx="1692187" cy="523220"/>
          </a:xfrm>
          <a:prstGeom prst="rect">
            <a:avLst/>
          </a:prstGeom>
          <a:noFill/>
        </p:spPr>
        <p:txBody>
          <a:bodyPr wrap="square">
            <a:spAutoFit/>
          </a:bodyPr>
          <a:lstStyle/>
          <a:p>
            <a:r>
              <a:rPr kumimoji="1" lang="ja-JP" altLang="en-US" sz="1400" dirty="0">
                <a:latin typeface="メイリオ" panose="020B0604030504040204" pitchFamily="50" charset="-128"/>
                <a:ea typeface="メイリオ" panose="020B0604030504040204" pitchFamily="50" charset="-128"/>
              </a:rPr>
              <a:t>Directly query the </a:t>
            </a:r>
            <a:r>
              <a:rPr kumimoji="1" lang="en-US" altLang="ja-JP" sz="1400" dirty="0">
                <a:latin typeface="メイリオ" panose="020B0604030504040204" pitchFamily="50" charset="-128"/>
                <a:ea typeface="メイリオ" panose="020B0604030504040204" pitchFamily="50" charset="-128"/>
              </a:rPr>
              <a:t>S3 </a:t>
            </a:r>
            <a:r>
              <a:rPr kumimoji="1" lang="ja-JP" altLang="en-US" sz="1400" dirty="0">
                <a:latin typeface="メイリオ" panose="020B0604030504040204" pitchFamily="50" charset="-128"/>
                <a:ea typeface="メイリオ" panose="020B0604030504040204" pitchFamily="50" charset="-128"/>
              </a:rPr>
              <a:t>data</a:t>
            </a:r>
          </a:p>
        </p:txBody>
      </p:sp>
      <p:pic>
        <p:nvPicPr>
          <p:cNvPr id="39" name="図 38" descr="容器 が含まれている画像&#10;&#10;自動的に生成された説明">
            <a:extLst>
              <a:ext uri="{FF2B5EF4-FFF2-40B4-BE49-F238E27FC236}">
                <a16:creationId xmlns:a16="http://schemas.microsoft.com/office/drawing/2014/main" id="{E3C7C9D8-FB1D-4510-ABBE-C0FA7C689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034" y="3140968"/>
            <a:ext cx="929409" cy="963832"/>
          </a:xfrm>
          <a:prstGeom prst="rect">
            <a:avLst/>
          </a:prstGeom>
        </p:spPr>
      </p:pic>
      <p:sp>
        <p:nvSpPr>
          <p:cNvPr id="44" name="テキスト ボックス 43">
            <a:extLst>
              <a:ext uri="{FF2B5EF4-FFF2-40B4-BE49-F238E27FC236}">
                <a16:creationId xmlns:a16="http://schemas.microsoft.com/office/drawing/2014/main" id="{C3196A73-1C79-45E0-919C-CF8A975ADC1C}"/>
              </a:ext>
            </a:extLst>
          </p:cNvPr>
          <p:cNvSpPr txBox="1"/>
          <p:nvPr/>
        </p:nvSpPr>
        <p:spPr>
          <a:xfrm>
            <a:off x="3479058" y="3501008"/>
            <a:ext cx="461986" cy="338554"/>
          </a:xfrm>
          <a:prstGeom prst="rect">
            <a:avLst/>
          </a:prstGeom>
          <a:noFill/>
        </p:spPr>
        <p:txBody>
          <a:bodyPr wrap="none" rtlCol="0">
            <a:spAutoFit/>
          </a:bodyPr>
          <a:lstStyle/>
          <a:p>
            <a:r>
              <a:rPr kumimoji="1" lang="en-US" altLang="ja-JP" b="1" dirty="0">
                <a:solidFill>
                  <a:schemeClr val="bg1"/>
                </a:solidFill>
                <a:latin typeface="メイリオ" panose="020B0604030504040204" pitchFamily="50" charset="-128"/>
                <a:ea typeface="メイリオ" panose="020B0604030504040204" pitchFamily="50" charset="-128"/>
              </a:rPr>
              <a:t>S3</a:t>
            </a:r>
            <a:endParaRPr kumimoji="1" lang="ja-JP" altLang="en-US" b="1" dirty="0">
              <a:solidFill>
                <a:schemeClr val="bg1"/>
              </a:solidFill>
              <a:latin typeface="メイリオ" panose="020B0604030504040204" pitchFamily="50" charset="-128"/>
              <a:ea typeface="メイリオ" panose="020B0604030504040204" pitchFamily="50" charset="-128"/>
            </a:endParaRPr>
          </a:p>
        </p:txBody>
      </p:sp>
      <p:pic>
        <p:nvPicPr>
          <p:cNvPr id="46" name="Picture 6" descr="汎用的な人のシルエットアイコン | 商用可の無料(フリー)のアイコン ...">
            <a:extLst>
              <a:ext uri="{FF2B5EF4-FFF2-40B4-BE49-F238E27FC236}">
                <a16:creationId xmlns:a16="http://schemas.microsoft.com/office/drawing/2014/main" id="{432A89DB-2AC2-46E5-8AC5-94CB95946B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3608" y="3110590"/>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5" name="オーディオ 3">
            <a:hlinkClick r:id="" action="ppaction://media"/>
            <a:extLst>
              <a:ext uri="{FF2B5EF4-FFF2-40B4-BE49-F238E27FC236}">
                <a16:creationId xmlns:a16="http://schemas.microsoft.com/office/drawing/2014/main" id="{AE67626A-DE8E-4949-8B91-01FD522C34C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57000433"/>
      </p:ext>
    </p:extLst>
  </p:cSld>
  <p:clrMapOvr>
    <a:masterClrMapping/>
  </p:clrMapOvr>
  <mc:AlternateContent xmlns:mc="http://schemas.openxmlformats.org/markup-compatibility/2006" xmlns:p14="http://schemas.microsoft.com/office/powerpoint/2010/main">
    <mc:Choice Requires="p14">
      <p:transition spd="slow" p14:dur="2000" advTm="32796"/>
    </mc:Choice>
    <mc:Fallback xmlns="">
      <p:transition spd="slow" advTm="32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E180D4A7-C9FB-4DFB-919C-405C955672EB}">
      <p14:showEvtLst xmlns:p14="http://schemas.microsoft.com/office/powerpoint/2010/main">
        <p14:playEvt time="126" objId="15"/>
        <p14:stopEvt time="29283" objId="15"/>
      </p14:showEvtLst>
    </p:ext>
  </p:extLs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migration service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278094"/>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retailer has decided to migrate its </a:t>
            </a:r>
            <a:r>
              <a:rPr lang="en-US" altLang="ja-JP" dirty="0">
                <a:latin typeface="メイリオ" panose="020B0604030504040204" pitchFamily="50" charset="-128"/>
                <a:ea typeface="メイリオ" panose="020B0604030504040204" pitchFamily="50" charset="-128"/>
              </a:rPr>
              <a:t>on-premise </a:t>
            </a:r>
            <a:r>
              <a:rPr lang="ja-JP" altLang="en-US" dirty="0">
                <a:latin typeface="メイリオ" panose="020B0604030504040204" pitchFamily="50" charset="-128"/>
                <a:ea typeface="メイリオ" panose="020B0604030504040204" pitchFamily="50" charset="-128"/>
              </a:rPr>
              <a:t>database system to </a:t>
            </a:r>
            <a:r>
              <a:rPr lang="en-US" altLang="ja-JP" dirty="0">
                <a:latin typeface="メイリオ" panose="020B0604030504040204" pitchFamily="50" charset="-128"/>
                <a:ea typeface="メイリオ" panose="020B0604030504040204" pitchFamily="50" charset="-128"/>
              </a:rPr>
              <a:t>AWS. They need to </a:t>
            </a:r>
            <a:r>
              <a:rPr lang="ja-JP" altLang="en-US" dirty="0">
                <a:latin typeface="メイリオ" panose="020B0604030504040204" pitchFamily="50" charset="-128"/>
                <a:ea typeface="メイリオ" panose="020B0604030504040204" pitchFamily="50" charset="-128"/>
              </a:rPr>
              <a:t>migrate their on-premises </a:t>
            </a:r>
            <a:r>
              <a:rPr lang="en-US" altLang="ja-JP" dirty="0">
                <a:latin typeface="メイリオ" panose="020B0604030504040204" pitchFamily="50" charset="-128"/>
                <a:ea typeface="メイリオ" panose="020B0604030504040204" pitchFamily="50" charset="-128"/>
              </a:rPr>
              <a:t>MongoDB </a:t>
            </a:r>
            <a:r>
              <a:rPr lang="ja-JP" altLang="en-US" dirty="0">
                <a:latin typeface="メイリオ" panose="020B0604030504040204" pitchFamily="50" charset="-128"/>
                <a:ea typeface="メイリオ" panose="020B0604030504040204" pitchFamily="50" charset="-128"/>
              </a:rPr>
              <a:t>database to </a:t>
            </a:r>
            <a:r>
              <a:rPr lang="en-US" altLang="ja-JP" dirty="0">
                <a:latin typeface="メイリオ" panose="020B0604030504040204" pitchFamily="50" charset="-128"/>
                <a:ea typeface="メイリオ" panose="020B0604030504040204" pitchFamily="50" charset="-128"/>
              </a:rPr>
              <a:t>Amazon DynamoDB. </a:t>
            </a:r>
            <a:r>
              <a:rPr lang="ja-JP" altLang="en-US" dirty="0">
                <a:latin typeface="メイリオ" panose="020B0604030504040204" pitchFamily="50" charset="-128"/>
                <a:ea typeface="メイリオ" panose="020B0604030504040204" pitchFamily="50" charset="-128"/>
              </a:rPr>
              <a:t>Because the data to be migrated is so large, they need a tool to help them migrate to </a:t>
            </a:r>
            <a:r>
              <a:rPr lang="en-US" altLang="ja-JP" dirty="0">
                <a:latin typeface="メイリオ" panose="020B0604030504040204" pitchFamily="50" charset="-128"/>
                <a:ea typeface="メイリオ" panose="020B0604030504040204" pitchFamily="50" charset="-128"/>
              </a:rPr>
              <a:t>AWS.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Please select a solution that can meet this requirement.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Extract the data using the Schema Conversion Tool (</a:t>
            </a:r>
            <a:r>
              <a:rPr lang="en-US" altLang="ja-JP" dirty="0">
                <a:latin typeface="メイリオ" panose="020B0604030504040204" pitchFamily="50" charset="-128"/>
                <a:ea typeface="メイリオ" panose="020B0604030504040204" pitchFamily="50" charset="-128"/>
              </a:rPr>
              <a:t>SCT</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Load on </a:t>
            </a:r>
            <a:r>
              <a:rPr lang="en-US" altLang="ja-JP" dirty="0">
                <a:latin typeface="メイリオ" panose="020B0604030504040204" pitchFamily="50" charset="-128"/>
                <a:ea typeface="メイリオ" panose="020B0604030504040204" pitchFamily="50" charset="-128"/>
              </a:rPr>
              <a:t>AWS Snowball Edge </a:t>
            </a:r>
            <a:r>
              <a:rPr lang="ja-JP" altLang="en-US" dirty="0">
                <a:latin typeface="メイリオ" panose="020B0604030504040204" pitchFamily="50" charset="-128"/>
                <a:ea typeface="メイリオ" panose="020B0604030504040204" pitchFamily="50" charset="-128"/>
              </a:rPr>
              <a:t>devices and migrate data to </a:t>
            </a:r>
            <a:r>
              <a:rPr lang="en-US" altLang="ja-JP" dirty="0">
                <a:latin typeface="メイリオ" panose="020B0604030504040204" pitchFamily="50" charset="-128"/>
                <a:ea typeface="メイリオ" panose="020B0604030504040204" pitchFamily="50" charset="-128"/>
              </a:rPr>
              <a:t>AWS.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Migrate data to </a:t>
            </a:r>
            <a:r>
              <a:rPr lang="en-US" altLang="ja-JP" dirty="0">
                <a:latin typeface="メイリオ" panose="020B0604030504040204" pitchFamily="50" charset="-128"/>
                <a:ea typeface="メイリオ" panose="020B0604030504040204" pitchFamily="50" charset="-128"/>
              </a:rPr>
              <a:t>Amazon DynamoDB </a:t>
            </a: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AWS Database Migration Service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DMS).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 up </a:t>
            </a:r>
            <a:r>
              <a:rPr lang="en-US" altLang="ja-JP" dirty="0">
                <a:latin typeface="メイリオ" panose="020B0604030504040204" pitchFamily="50" charset="-128"/>
                <a:ea typeface="メイリオ" panose="020B0604030504040204" pitchFamily="50" charset="-128"/>
              </a:rPr>
              <a:t>AWS Direct Connect </a:t>
            </a:r>
            <a:r>
              <a:rPr lang="ja-JP" altLang="en-US" dirty="0">
                <a:latin typeface="メイリオ" panose="020B0604030504040204" pitchFamily="50" charset="-128"/>
                <a:ea typeface="メイリオ" panose="020B0604030504040204" pitchFamily="50" charset="-128"/>
              </a:rPr>
              <a:t>and migrate your data to </a:t>
            </a:r>
            <a:r>
              <a:rPr lang="en-US" altLang="ja-JP" dirty="0">
                <a:latin typeface="メイリオ" panose="020B0604030504040204" pitchFamily="50" charset="-128"/>
                <a:ea typeface="メイリオ" panose="020B0604030504040204" pitchFamily="50" charset="-128"/>
              </a:rPr>
              <a:t>AWS.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a:t>
            </a:r>
            <a:r>
              <a:rPr lang="en-US" altLang="ja-JP" dirty="0">
                <a:latin typeface="メイリオ" panose="020B0604030504040204" pitchFamily="50" charset="-128"/>
                <a:ea typeface="メイリオ" panose="020B0604030504040204" pitchFamily="50" charset="-128"/>
              </a:rPr>
              <a:t>AWS Storage Gateway to </a:t>
            </a:r>
            <a:r>
              <a:rPr lang="ja-JP" altLang="en-US" dirty="0">
                <a:latin typeface="メイリオ" panose="020B0604030504040204" pitchFamily="50" charset="-128"/>
                <a:ea typeface="メイリオ" panose="020B0604030504040204" pitchFamily="50" charset="-128"/>
              </a:rPr>
              <a:t>migrate the data to </a:t>
            </a:r>
            <a:r>
              <a:rPr lang="en-US" altLang="ja-JP" dirty="0">
                <a:latin typeface="メイリオ" panose="020B0604030504040204" pitchFamily="50" charset="-128"/>
                <a:ea typeface="メイリオ" panose="020B0604030504040204" pitchFamily="50" charset="-128"/>
              </a:rPr>
              <a:t>Amazon DynamoDB.</a:t>
            </a:r>
          </a:p>
          <a:p>
            <a:pPr marL="342900" indent="-342900">
              <a:buAutoNum type="arabicParenR"/>
            </a:pPr>
            <a:endParaRPr lang="ja-JP" altLang="en-US" dirty="0">
              <a:latin typeface="メイリオ" panose="020B0604030504040204" pitchFamily="50" charset="-128"/>
              <a:ea typeface="メイリオ" panose="020B0604030504040204" pitchFamily="50" charset="-128"/>
            </a:endParaRPr>
          </a:p>
        </p:txBody>
      </p:sp>
      <p:pic>
        <p:nvPicPr>
          <p:cNvPr id="4" name="オーディオ 3">
            <a:hlinkClick r:id="" action="ppaction://media"/>
            <a:extLst>
              <a:ext uri="{FF2B5EF4-FFF2-40B4-BE49-F238E27FC236}">
                <a16:creationId xmlns:a16="http://schemas.microsoft.com/office/drawing/2014/main" id="{91B6FDCD-D05D-4D02-9816-F58B177D2F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0281267"/>
      </p:ext>
    </p:extLst>
  </p:cSld>
  <p:clrMapOvr>
    <a:masterClrMapping/>
  </p:clrMapOvr>
  <mc:AlternateContent xmlns:mc="http://schemas.openxmlformats.org/markup-compatibility/2006" xmlns:p14="http://schemas.microsoft.com/office/powerpoint/2010/main">
    <mc:Choice Requires="p14">
      <p:transition spd="slow" p14:dur="2000" advTm="16403"/>
    </mc:Choice>
    <mc:Fallback xmlns="">
      <p:transition spd="slow" advTm="16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21" objId="4"/>
        <p14:stopEvt time="15340" objId="4"/>
      </p14:showEvtLst>
    </p:ext>
  </p:extLs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A98F6D8-EFCF-43AC-B5E4-C40ED1421BC3}"/>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M</a:t>
            </a:r>
            <a:r>
              <a:rPr kumimoji="0" lang="ja-JP" altLang="en-US" sz="3000" dirty="0">
                <a:solidFill>
                  <a:srgbClr val="000000"/>
                </a:solidFill>
                <a:latin typeface="メイリオ" pitchFamily="50" charset="-128"/>
                <a:ea typeface="メイリオ" pitchFamily="50" charset="-128"/>
                <a:cs typeface="メイリオ" pitchFamily="50" charset="-128"/>
              </a:rPr>
              <a:t>igration servic</a:t>
            </a:r>
            <a:r>
              <a:rPr kumimoji="0" lang="en-US" altLang="ja-JP" sz="3000" dirty="0">
                <a:solidFill>
                  <a:srgbClr val="000000"/>
                </a:solidFill>
                <a:latin typeface="メイリオ" pitchFamily="50" charset="-128"/>
                <a:ea typeface="メイリオ" pitchFamily="50" charset="-128"/>
                <a:cs typeface="メイリオ" pitchFamily="50" charset="-128"/>
              </a:rPr>
              <a:t>es</a:t>
            </a:r>
            <a:endParaRPr lang="en-US" altLang="ja-JP" sz="3000"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A1E99C36-F0A8-4C24-833C-CD15617ED498}"/>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used for infrastructure migration and data migration to the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cloud</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E34CC2A1-518B-4227-8110-EEFF36EF765B}"/>
              </a:ext>
            </a:extLst>
          </p:cNvPr>
          <p:cNvSpPr/>
          <p:nvPr/>
        </p:nvSpPr>
        <p:spPr bwMode="auto">
          <a:xfrm>
            <a:off x="1140598" y="2780928"/>
            <a:ext cx="2592288" cy="93610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Database Migration Service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A142C8B7-E536-4DBA-974B-C1C35AE169C8}"/>
              </a:ext>
            </a:extLst>
          </p:cNvPr>
          <p:cNvSpPr/>
          <p:nvPr/>
        </p:nvSpPr>
        <p:spPr bwMode="auto">
          <a:xfrm>
            <a:off x="3728864" y="2780928"/>
            <a:ext cx="5256584" cy="936104"/>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Database Migration Tool that enables you to migrate your database to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quickly and securely</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E3588018-7A21-42BF-89D7-11AF40B6D507}"/>
              </a:ext>
            </a:extLst>
          </p:cNvPr>
          <p:cNvSpPr/>
          <p:nvPr/>
        </p:nvSpPr>
        <p:spPr bwMode="auto">
          <a:xfrm>
            <a:off x="1140598" y="3799985"/>
            <a:ext cx="2592288" cy="93610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Server Migration Service</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AD5451D6-4A17-4775-B886-117D96DBAB77}"/>
              </a:ext>
            </a:extLst>
          </p:cNvPr>
          <p:cNvSpPr/>
          <p:nvPr/>
        </p:nvSpPr>
        <p:spPr bwMode="auto">
          <a:xfrm>
            <a:off x="3728864" y="3799985"/>
            <a:ext cx="5256584" cy="936104"/>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An agentless service that makes migrating thousands of on-premise workloads to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easier and faster than ever before</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A5B0CD8A-9F0C-4756-B6E9-92D3587791B8}"/>
              </a:ext>
            </a:extLst>
          </p:cNvPr>
          <p:cNvSpPr/>
          <p:nvPr/>
        </p:nvSpPr>
        <p:spPr bwMode="auto">
          <a:xfrm>
            <a:off x="1140598" y="4824860"/>
            <a:ext cx="2592288" cy="93610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Schema </a:t>
            </a:r>
            <a:br>
              <a:rPr lang="en-US" altLang="ja-JP" dirty="0">
                <a:solidFill>
                  <a:schemeClr val="bg1"/>
                </a:solidFill>
                <a:latin typeface="メイリオ" panose="020B0604030504040204" pitchFamily="50" charset="-128"/>
                <a:ea typeface="メイリオ" panose="020B0604030504040204" pitchFamily="50" charset="-128"/>
              </a:rPr>
            </a:br>
            <a:r>
              <a:rPr lang="en-US" altLang="ja-JP" dirty="0">
                <a:solidFill>
                  <a:schemeClr val="bg1"/>
                </a:solidFill>
                <a:latin typeface="メイリオ" panose="020B0604030504040204" pitchFamily="50" charset="-128"/>
                <a:ea typeface="メイリオ" panose="020B0604030504040204" pitchFamily="50" charset="-128"/>
              </a:rPr>
              <a:t> Conversion Tool</a:t>
            </a:r>
            <a:endParaRPr lang="ja-JP" altLang="en-US" dirty="0">
              <a:solidFill>
                <a:schemeClr val="bg1"/>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96BBAA4F-E500-44F7-B90F-B10C597BFFF9}"/>
              </a:ext>
            </a:extLst>
          </p:cNvPr>
          <p:cNvSpPr/>
          <p:nvPr/>
        </p:nvSpPr>
        <p:spPr bwMode="auto">
          <a:xfrm>
            <a:off x="3728864" y="4824860"/>
            <a:ext cx="5256584" cy="936104"/>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US" altLang="ja-JP" sz="1400" dirty="0">
                <a:latin typeface="メイリオ" panose="020B0604030504040204" pitchFamily="50" charset="-128"/>
                <a:ea typeface="メイリオ" panose="020B0604030504040204" pitchFamily="50" charset="-128"/>
              </a:rPr>
              <a:t>It a</a:t>
            </a:r>
            <a:r>
              <a:rPr lang="ja-JP" altLang="en-US" sz="1400" dirty="0">
                <a:latin typeface="メイリオ" panose="020B0604030504040204" pitchFamily="50" charset="-128"/>
                <a:ea typeface="メイリオ" panose="020B0604030504040204" pitchFamily="50" charset="-128"/>
              </a:rPr>
              <a:t>utomatically converts the source database schema and most of the datab</a:t>
            </a:r>
            <a:r>
              <a:rPr lang="en-US" altLang="ja-JP" sz="1400" dirty="0" err="1">
                <a:latin typeface="メイリオ" panose="020B0604030504040204" pitchFamily="50" charset="-128"/>
                <a:ea typeface="メイリオ" panose="020B0604030504040204" pitchFamily="50" charset="-128"/>
              </a:rPr>
              <a:t>ase</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code objects such as views, stored procedures, and functions to the target database compatible format</a:t>
            </a:r>
            <a:endParaRPr lang="en-US" altLang="ja-JP" sz="1400"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5CD71B50-8618-48C6-8487-73570BCF4A4E}"/>
              </a:ext>
            </a:extLst>
          </p:cNvPr>
          <p:cNvSpPr/>
          <p:nvPr/>
        </p:nvSpPr>
        <p:spPr bwMode="auto">
          <a:xfrm>
            <a:off x="1140598" y="1771763"/>
            <a:ext cx="2592288" cy="93610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Application Discovery Service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AD3D7E1E-5548-4F2B-8201-D436013F1660}"/>
              </a:ext>
            </a:extLst>
          </p:cNvPr>
          <p:cNvSpPr/>
          <p:nvPr/>
        </p:nvSpPr>
        <p:spPr bwMode="auto">
          <a:xfrm>
            <a:off x="3728864" y="1771763"/>
            <a:ext cx="5256584" cy="936104"/>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US" altLang="ja-JP" sz="1400" dirty="0">
                <a:latin typeface="メイリオ" panose="020B0604030504040204" pitchFamily="50" charset="-128"/>
                <a:ea typeface="メイリオ" panose="020B0604030504040204" pitchFamily="50" charset="-128"/>
              </a:rPr>
              <a:t>It can collect s</a:t>
            </a:r>
            <a:r>
              <a:rPr lang="ja-JP" altLang="en-US" sz="1400" dirty="0">
                <a:latin typeface="メイリオ" panose="020B0604030504040204" pitchFamily="50" charset="-128"/>
                <a:ea typeface="メイリオ" panose="020B0604030504040204" pitchFamily="50" charset="-128"/>
              </a:rPr>
              <a:t>erver configuration data, usage data, and behavioral data </a:t>
            </a:r>
            <a:r>
              <a:rPr lang="en-US" altLang="ja-JP" sz="1400" dirty="0">
                <a:latin typeface="メイリオ" panose="020B0604030504040204" pitchFamily="50" charset="-128"/>
                <a:ea typeface="メイリオ" panose="020B0604030504040204" pitchFamily="50" charset="-128"/>
              </a:rPr>
              <a:t>t</a:t>
            </a:r>
            <a:r>
              <a:rPr lang="ja-JP" altLang="en-US" sz="1400" dirty="0">
                <a:latin typeface="メイリオ" panose="020B0604030504040204" pitchFamily="50" charset="-128"/>
                <a:ea typeface="メイリオ" panose="020B0604030504040204" pitchFamily="50" charset="-128"/>
              </a:rPr>
              <a:t>o provide information needed for migration, such as server utilization data and dependency mapping</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13" name="オーディオ 3">
            <a:hlinkClick r:id="" action="ppaction://media"/>
            <a:extLst>
              <a:ext uri="{FF2B5EF4-FFF2-40B4-BE49-F238E27FC236}">
                <a16:creationId xmlns:a16="http://schemas.microsoft.com/office/drawing/2014/main" id="{1C13ED2E-4BD1-48A4-809E-2A8A6326052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530073779"/>
      </p:ext>
    </p:extLst>
  </p:cSld>
  <p:clrMapOvr>
    <a:masterClrMapping/>
  </p:clrMapOvr>
  <mc:AlternateContent xmlns:mc="http://schemas.openxmlformats.org/markup-compatibility/2006" xmlns:p14="http://schemas.microsoft.com/office/powerpoint/2010/main">
    <mc:Choice Requires="p14">
      <p:transition spd="slow" p14:dur="2000" advTm="103485"/>
    </mc:Choice>
    <mc:Fallback xmlns="">
      <p:transition spd="slow" advTm="10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playEvt time="132" objId="13"/>
        <p14:stopEvt time="101656" objId="13"/>
      </p14:showEvtLst>
    </p:ext>
  </p:extLs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A98F6D8-EFCF-43AC-B5E4-C40ED1421BC3}"/>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Application Discovery Service</a:t>
            </a:r>
            <a:endParaRPr kumimoji="1" lang="en-US" altLang="ja-JP" sz="30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A1E99C36-F0A8-4C24-833C-CD15617ED498}"/>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that provide information needed for migration, such as server utilization data and dependency mapping</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2" name="Picture 6" descr="サーバ／コンピュータ : 製品 | NECプラットフォームズ">
            <a:extLst>
              <a:ext uri="{FF2B5EF4-FFF2-40B4-BE49-F238E27FC236}">
                <a16:creationId xmlns:a16="http://schemas.microsoft.com/office/drawing/2014/main" id="{DB07EFF9-AF04-4B16-8247-95238A81D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2" y="2996952"/>
            <a:ext cx="3563888" cy="2004687"/>
          </a:xfrm>
          <a:prstGeom prst="rect">
            <a:avLst/>
          </a:prstGeom>
          <a:noFill/>
          <a:extLst>
            <a:ext uri="{909E8E84-426E-40DD-AFC4-6F175D3DCCD1}">
              <a14:hiddenFill xmlns:a14="http://schemas.microsoft.com/office/drawing/2010/main">
                <a:solidFill>
                  <a:srgbClr val="FFFFFF"/>
                </a:solidFill>
              </a14:hiddenFill>
            </a:ext>
          </a:extLst>
        </p:spPr>
      </p:pic>
      <p:sp>
        <p:nvSpPr>
          <p:cNvPr id="3" name="四角形: 角を丸くする 2">
            <a:extLst>
              <a:ext uri="{FF2B5EF4-FFF2-40B4-BE49-F238E27FC236}">
                <a16:creationId xmlns:a16="http://schemas.microsoft.com/office/drawing/2014/main" id="{89497002-6542-456E-A820-489C84928BE4}"/>
              </a:ext>
            </a:extLst>
          </p:cNvPr>
          <p:cNvSpPr/>
          <p:nvPr/>
        </p:nvSpPr>
        <p:spPr bwMode="auto">
          <a:xfrm>
            <a:off x="1856656" y="3910949"/>
            <a:ext cx="1368152" cy="454155"/>
          </a:xfrm>
          <a:prstGeom prst="roundRect">
            <a:avLst/>
          </a:prstGeom>
          <a:solidFill>
            <a:srgbClr val="00B0F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Discovery Agents</a:t>
            </a:r>
          </a:p>
        </p:txBody>
      </p:sp>
      <p:sp>
        <p:nvSpPr>
          <p:cNvPr id="4" name="矢印: 右 3">
            <a:extLst>
              <a:ext uri="{FF2B5EF4-FFF2-40B4-BE49-F238E27FC236}">
                <a16:creationId xmlns:a16="http://schemas.microsoft.com/office/drawing/2014/main" id="{8EC76ACD-4379-4E4D-B767-3230A4651BD0}"/>
              </a:ext>
            </a:extLst>
          </p:cNvPr>
          <p:cNvSpPr/>
          <p:nvPr/>
        </p:nvSpPr>
        <p:spPr bwMode="auto">
          <a:xfrm>
            <a:off x="4736976" y="3501008"/>
            <a:ext cx="683568" cy="864096"/>
          </a:xfrm>
          <a:prstGeom prst="rightArrow">
            <a:avLst/>
          </a:prstGeom>
          <a:solidFill>
            <a:schemeClr val="accent6"/>
          </a:solidFill>
          <a:ln w="12700" cap="flat" cmpd="sng" algn="ctr">
            <a:solidFill>
              <a:schemeClr val="accent6"/>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6" name="テキスト ボックス 5">
            <a:extLst>
              <a:ext uri="{FF2B5EF4-FFF2-40B4-BE49-F238E27FC236}">
                <a16:creationId xmlns:a16="http://schemas.microsoft.com/office/drawing/2014/main" id="{5E25A5E7-1DB2-4E70-AF38-3FD3F43FF51B}"/>
              </a:ext>
            </a:extLst>
          </p:cNvPr>
          <p:cNvSpPr txBox="1"/>
          <p:nvPr/>
        </p:nvSpPr>
        <p:spPr>
          <a:xfrm>
            <a:off x="5647642" y="2204864"/>
            <a:ext cx="4032448" cy="1077218"/>
          </a:xfrm>
          <a:prstGeom prst="rect">
            <a:avLst/>
          </a:prstGeom>
          <a:noFill/>
        </p:spPr>
        <p:txBody>
          <a:bodyPr wrap="square" rtlCol="0">
            <a:noAutofit/>
          </a:bodyPr>
          <a:lstStyle/>
          <a:p>
            <a:pPr marL="285750" indent="-285750">
              <a:buFont typeface="Wingdings" panose="05000000000000000000" pitchFamily="2" charset="2"/>
              <a:buChar char="ü"/>
            </a:pPr>
            <a:r>
              <a:rPr lang="en-US" altLang="ja-JP" sz="1800" dirty="0">
                <a:latin typeface="メイリオ" panose="020B0604030504040204" pitchFamily="50" charset="-128"/>
                <a:ea typeface="メイリオ" panose="020B0604030504040204" pitchFamily="50" charset="-128"/>
              </a:rPr>
              <a:t>Collects </a:t>
            </a:r>
            <a:r>
              <a:rPr lang="ja-JP" altLang="en-US" sz="1800" dirty="0">
                <a:latin typeface="メイリオ" panose="020B0604030504040204" pitchFamily="50" charset="-128"/>
                <a:ea typeface="メイリオ" panose="020B0604030504040204" pitchFamily="50" charset="-128"/>
              </a:rPr>
              <a:t>the target device information </a:t>
            </a:r>
            <a:r>
              <a:rPr lang="en-US" altLang="ja-JP" sz="1800" dirty="0">
                <a:latin typeface="メイリオ" panose="020B0604030504040204" pitchFamily="50" charset="-128"/>
                <a:ea typeface="メイリオ" panose="020B0604030504040204" pitchFamily="50" charset="-128"/>
              </a:rPr>
              <a:t>for migration</a:t>
            </a:r>
            <a:r>
              <a:rPr lang="ja-JP" altLang="en-US" sz="1800" dirty="0">
                <a:latin typeface="メイリオ" panose="020B0604030504040204" pitchFamily="50" charset="-128"/>
                <a:ea typeface="メイリオ" panose="020B0604030504040204" pitchFamily="50" charset="-128"/>
              </a:rPr>
              <a:t> (</a:t>
            </a:r>
            <a:r>
              <a:rPr lang="en-US" altLang="ja-JP" sz="1800" dirty="0">
                <a:latin typeface="メイリオ" panose="020B0604030504040204" pitchFamily="50" charset="-128"/>
                <a:ea typeface="メイリオ" panose="020B0604030504040204" pitchFamily="50" charset="-128"/>
              </a:rPr>
              <a:t>VMware/Windows/Linux </a:t>
            </a:r>
            <a:r>
              <a:rPr lang="ja-JP" altLang="en-US" sz="1800" dirty="0">
                <a:latin typeface="メイリオ" panose="020B0604030504040204" pitchFamily="50" charset="-128"/>
                <a:ea typeface="メイリオ" panose="020B0604030504040204" pitchFamily="50" charset="-128"/>
              </a:rPr>
              <a:t>environment information understanding)</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en-US" altLang="ja-JP" sz="1800" dirty="0">
                <a:latin typeface="メイリオ" panose="020B0604030504040204" pitchFamily="50" charset="-128"/>
                <a:ea typeface="メイリオ" panose="020B0604030504040204" pitchFamily="50" charset="-128"/>
              </a:rPr>
              <a:t>Collects</a:t>
            </a:r>
            <a:r>
              <a:rPr lang="ja-JP" altLang="en-US" sz="1800" dirty="0">
                <a:latin typeface="メイリオ" panose="020B0604030504040204" pitchFamily="50" charset="-128"/>
                <a:ea typeface="メイリオ" panose="020B0604030504040204" pitchFamily="50" charset="-128"/>
              </a:rPr>
              <a:t> </a:t>
            </a:r>
            <a:r>
              <a:rPr lang="en-US" altLang="ja-JP" sz="1800" dirty="0">
                <a:latin typeface="メイリオ" panose="020B0604030504040204" pitchFamily="50" charset="-128"/>
                <a:ea typeface="メイリオ" panose="020B0604030504040204" pitchFamily="50" charset="-128"/>
              </a:rPr>
              <a:t>information about </a:t>
            </a:r>
            <a:r>
              <a:rPr lang="ja-JP" altLang="en-US" sz="1800" dirty="0">
                <a:latin typeface="メイリオ" panose="020B0604030504040204" pitchFamily="50" charset="-128"/>
                <a:ea typeface="メイリオ" panose="020B0604030504040204" pitchFamily="50" charset="-128"/>
              </a:rPr>
              <a:t>the current equipment and software dependencies</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en-US" altLang="ja-JP" sz="1800" dirty="0">
                <a:latin typeface="メイリオ" panose="020B0604030504040204" pitchFamily="50" charset="-128"/>
                <a:ea typeface="メイリオ" panose="020B0604030504040204" pitchFamily="50" charset="-128"/>
              </a:rPr>
              <a:t>As a result, you can s</a:t>
            </a:r>
            <a:r>
              <a:rPr lang="ja-JP" altLang="en-US" sz="1800" dirty="0">
                <a:latin typeface="メイリオ" panose="020B0604030504040204" pitchFamily="50" charset="-128"/>
                <a:ea typeface="メイリオ" panose="020B0604030504040204" pitchFamily="50" charset="-128"/>
              </a:rPr>
              <a:t>ave yourself the hassle of manual labor</a:t>
            </a:r>
            <a:endParaRPr lang="en-US" altLang="ja-JP" sz="1800" dirty="0">
              <a:latin typeface="メイリオ" panose="020B0604030504040204" pitchFamily="50" charset="-128"/>
              <a:ea typeface="メイリオ" panose="020B0604030504040204" pitchFamily="50" charset="-128"/>
            </a:endParaRPr>
          </a:p>
        </p:txBody>
      </p:sp>
      <p:pic>
        <p:nvPicPr>
          <p:cNvPr id="9" name="オーディオ 4">
            <a:hlinkClick r:id="" action="ppaction://media"/>
            <a:extLst>
              <a:ext uri="{FF2B5EF4-FFF2-40B4-BE49-F238E27FC236}">
                <a16:creationId xmlns:a16="http://schemas.microsoft.com/office/drawing/2014/main" id="{45DFFBD6-6262-49A9-BBC5-792A482AE3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066171226"/>
      </p:ext>
    </p:extLst>
  </p:cSld>
  <p:clrMapOvr>
    <a:masterClrMapping/>
  </p:clrMapOvr>
  <mc:AlternateContent xmlns:mc="http://schemas.openxmlformats.org/markup-compatibility/2006" xmlns:p14="http://schemas.microsoft.com/office/powerpoint/2010/main">
    <mc:Choice Requires="p14">
      <p:transition spd="slow" p14:dur="2000" advTm="54345"/>
    </mc:Choice>
    <mc:Fallback xmlns="">
      <p:transition spd="slow" advTm="54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116" objId="9"/>
        <p14:stopEvt time="52879" objId="9"/>
      </p14:showEvtLst>
    </p:ext>
  </p:extLs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A98F6D8-EFCF-43AC-B5E4-C40ED1421BC3}"/>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Database Migration Service</a:t>
            </a:r>
          </a:p>
        </p:txBody>
      </p:sp>
      <p:sp>
        <p:nvSpPr>
          <p:cNvPr id="8" name="コンテンツ プレースホルダー 2">
            <a:extLst>
              <a:ext uri="{FF2B5EF4-FFF2-40B4-BE49-F238E27FC236}">
                <a16:creationId xmlns:a16="http://schemas.microsoft.com/office/drawing/2014/main" id="{A1E99C36-F0A8-4C24-833C-CD15617ED498}"/>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database migration tool that allows you to migrate your database to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quickly and securely</a:t>
            </a:r>
            <a:endParaRPr kumimoji="1" lang="ja-JP" altLang="en-US" sz="2400" b="0" i="0" u="none" strike="noStrike" cap="none" normalizeH="0" baseline="0" dirty="0">
              <a:ln>
                <a:noFill/>
              </a:ln>
              <a:solidFill>
                <a:srgbClr val="002060"/>
              </a:solidFill>
              <a:effectLst/>
              <a:latin typeface="メイリオ" panose="020B0604030504040204" pitchFamily="50" charset="-128"/>
              <a:ea typeface="メイリオ" panose="020B0604030504040204" pitchFamily="50" charset="-128"/>
            </a:endParaRPr>
          </a:p>
        </p:txBody>
      </p:sp>
      <p:sp>
        <p:nvSpPr>
          <p:cNvPr id="2" name="四角形: 角を丸くする 1">
            <a:extLst>
              <a:ext uri="{FF2B5EF4-FFF2-40B4-BE49-F238E27FC236}">
                <a16:creationId xmlns:a16="http://schemas.microsoft.com/office/drawing/2014/main" id="{30382231-A026-436D-AC59-C6248B311243}"/>
              </a:ext>
            </a:extLst>
          </p:cNvPr>
          <p:cNvSpPr/>
          <p:nvPr/>
        </p:nvSpPr>
        <p:spPr bwMode="auto">
          <a:xfrm>
            <a:off x="3944888" y="3064861"/>
            <a:ext cx="2232248" cy="2232248"/>
          </a:xfrm>
          <a:prstGeom prst="roundRect">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3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DMS</a:t>
            </a:r>
            <a:endParaRPr kumimoji="1" lang="ja-JP" altLang="en-US" sz="3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3" name="円柱 2">
            <a:extLst>
              <a:ext uri="{FF2B5EF4-FFF2-40B4-BE49-F238E27FC236}">
                <a16:creationId xmlns:a16="http://schemas.microsoft.com/office/drawing/2014/main" id="{D3A4C14A-3E09-4FBB-90F1-9D6387D1A114}"/>
              </a:ext>
            </a:extLst>
          </p:cNvPr>
          <p:cNvSpPr/>
          <p:nvPr/>
        </p:nvSpPr>
        <p:spPr bwMode="auto">
          <a:xfrm>
            <a:off x="1784648" y="1913990"/>
            <a:ext cx="1224136" cy="987328"/>
          </a:xfrm>
          <a:prstGeom prst="can">
            <a:avLst/>
          </a:prstGeom>
          <a:solidFill>
            <a:schemeClr val="accent2">
              <a:lumMod val="40000"/>
              <a:lumOff val="60000"/>
            </a:schemeClr>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5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On-premise</a:t>
            </a:r>
            <a:endParaRPr kumimoji="1" lang="en-US" altLang="ja-JP" sz="15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latin typeface="メイリオ" panose="020B0604030504040204" pitchFamily="50" charset="-128"/>
                <a:ea typeface="メイリオ" panose="020B0604030504040204" pitchFamily="50" charset="-128"/>
              </a:rPr>
              <a:t>DB</a:t>
            </a:r>
            <a:endParaRPr kumimoji="1" lang="ja-JP" altLang="en-US" sz="15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7" name="円柱 6">
            <a:extLst>
              <a:ext uri="{FF2B5EF4-FFF2-40B4-BE49-F238E27FC236}">
                <a16:creationId xmlns:a16="http://schemas.microsoft.com/office/drawing/2014/main" id="{864B455D-13B9-4B96-868F-2F32D4839E33}"/>
              </a:ext>
            </a:extLst>
          </p:cNvPr>
          <p:cNvSpPr/>
          <p:nvPr/>
        </p:nvSpPr>
        <p:spPr bwMode="auto">
          <a:xfrm>
            <a:off x="1784648" y="3535631"/>
            <a:ext cx="1224136" cy="987328"/>
          </a:xfrm>
          <a:prstGeom prst="can">
            <a:avLst/>
          </a:prstGeom>
          <a:solidFill>
            <a:srgbClr val="F0861E"/>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solidFill>
                  <a:schemeClr val="bg1"/>
                </a:solidFill>
                <a:latin typeface="メイリオ" panose="020B0604030504040204" pitchFamily="50" charset="-128"/>
                <a:ea typeface="メイリオ" panose="020B0604030504040204" pitchFamily="50" charset="-128"/>
              </a:rPr>
              <a:t>DB</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5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on EC2</a:t>
            </a:r>
            <a:endParaRPr kumimoji="1" lang="ja-JP" altLang="en-US" sz="15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9" name="円柱 8">
            <a:extLst>
              <a:ext uri="{FF2B5EF4-FFF2-40B4-BE49-F238E27FC236}">
                <a16:creationId xmlns:a16="http://schemas.microsoft.com/office/drawing/2014/main" id="{C3D3C4E1-D019-4851-978A-7E0627E71D7F}"/>
              </a:ext>
            </a:extLst>
          </p:cNvPr>
          <p:cNvSpPr/>
          <p:nvPr/>
        </p:nvSpPr>
        <p:spPr bwMode="auto">
          <a:xfrm>
            <a:off x="1784648" y="5071271"/>
            <a:ext cx="1224136" cy="987328"/>
          </a:xfrm>
          <a:prstGeom prst="can">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solidFill>
                  <a:schemeClr val="bg1"/>
                </a:solidFill>
                <a:latin typeface="メイリオ" panose="020B0604030504040204" pitchFamily="50" charset="-128"/>
                <a:ea typeface="メイリオ" panose="020B0604030504040204" pitchFamily="50" charset="-128"/>
              </a:rPr>
              <a:t>RDS</a:t>
            </a:r>
          </a:p>
        </p:txBody>
      </p:sp>
      <p:sp>
        <p:nvSpPr>
          <p:cNvPr id="10" name="円柱 9">
            <a:extLst>
              <a:ext uri="{FF2B5EF4-FFF2-40B4-BE49-F238E27FC236}">
                <a16:creationId xmlns:a16="http://schemas.microsoft.com/office/drawing/2014/main" id="{3C27355C-ACF2-466F-9239-DBEBA87F71CA}"/>
              </a:ext>
            </a:extLst>
          </p:cNvPr>
          <p:cNvSpPr/>
          <p:nvPr/>
        </p:nvSpPr>
        <p:spPr bwMode="auto">
          <a:xfrm>
            <a:off x="6969224" y="1913990"/>
            <a:ext cx="1224136" cy="987328"/>
          </a:xfrm>
          <a:prstGeom prst="can">
            <a:avLst/>
          </a:prstGeom>
          <a:solidFill>
            <a:schemeClr val="accent2">
              <a:lumMod val="40000"/>
              <a:lumOff val="60000"/>
            </a:schemeClr>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5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On-premise</a:t>
            </a:r>
            <a:endParaRPr kumimoji="1" lang="en-US" altLang="ja-JP" sz="15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latin typeface="メイリオ" panose="020B0604030504040204" pitchFamily="50" charset="-128"/>
                <a:ea typeface="メイリオ" panose="020B0604030504040204" pitchFamily="50" charset="-128"/>
              </a:rPr>
              <a:t>DB</a:t>
            </a:r>
            <a:endParaRPr kumimoji="1" lang="ja-JP" altLang="en-US" sz="15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1" name="円柱 10">
            <a:extLst>
              <a:ext uri="{FF2B5EF4-FFF2-40B4-BE49-F238E27FC236}">
                <a16:creationId xmlns:a16="http://schemas.microsoft.com/office/drawing/2014/main" id="{1D9ADC4B-D704-4232-A96B-115120E53E00}"/>
              </a:ext>
            </a:extLst>
          </p:cNvPr>
          <p:cNvSpPr/>
          <p:nvPr/>
        </p:nvSpPr>
        <p:spPr bwMode="auto">
          <a:xfrm>
            <a:off x="6969224" y="3535631"/>
            <a:ext cx="1224136" cy="987328"/>
          </a:xfrm>
          <a:prstGeom prst="can">
            <a:avLst/>
          </a:prstGeom>
          <a:solidFill>
            <a:srgbClr val="F0861E"/>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solidFill>
                  <a:schemeClr val="bg1"/>
                </a:solidFill>
                <a:latin typeface="メイリオ" panose="020B0604030504040204" pitchFamily="50" charset="-128"/>
                <a:ea typeface="メイリオ" panose="020B0604030504040204" pitchFamily="50" charset="-128"/>
              </a:rPr>
              <a:t>DB</a:t>
            </a:r>
          </a:p>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5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on EC2</a:t>
            </a:r>
            <a:endParaRPr kumimoji="1" lang="ja-JP" altLang="en-US" sz="15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円柱 11">
            <a:extLst>
              <a:ext uri="{FF2B5EF4-FFF2-40B4-BE49-F238E27FC236}">
                <a16:creationId xmlns:a16="http://schemas.microsoft.com/office/drawing/2014/main" id="{1DE2B3C6-AC30-4E61-8DC2-15D6EDF36ABE}"/>
              </a:ext>
            </a:extLst>
          </p:cNvPr>
          <p:cNvSpPr/>
          <p:nvPr/>
        </p:nvSpPr>
        <p:spPr bwMode="auto">
          <a:xfrm>
            <a:off x="6969224" y="5071271"/>
            <a:ext cx="1224136" cy="987328"/>
          </a:xfrm>
          <a:prstGeom prst="can">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solidFill>
                  <a:schemeClr val="bg1"/>
                </a:solidFill>
                <a:latin typeface="メイリオ" panose="020B0604030504040204" pitchFamily="50" charset="-128"/>
                <a:ea typeface="メイリオ" panose="020B0604030504040204" pitchFamily="50" charset="-128"/>
              </a:rPr>
              <a:t>RDS/ </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500" dirty="0">
                <a:solidFill>
                  <a:schemeClr val="bg1"/>
                </a:solidFill>
                <a:latin typeface="メイリオ" panose="020B0604030504040204" pitchFamily="50" charset="-128"/>
                <a:ea typeface="メイリオ" panose="020B0604030504040204" pitchFamily="50" charset="-128"/>
              </a:rPr>
              <a:t>Redshift</a:t>
            </a:r>
          </a:p>
        </p:txBody>
      </p:sp>
      <p:cxnSp>
        <p:nvCxnSpPr>
          <p:cNvPr id="6" name="直線矢印コネクタ 5">
            <a:extLst>
              <a:ext uri="{FF2B5EF4-FFF2-40B4-BE49-F238E27FC236}">
                <a16:creationId xmlns:a16="http://schemas.microsoft.com/office/drawing/2014/main" id="{DE96B18F-F34E-45E1-8CE8-099E307667E4}"/>
              </a:ext>
            </a:extLst>
          </p:cNvPr>
          <p:cNvCxnSpPr>
            <a:cxnSpLocks/>
            <a:stCxn id="3" idx="4"/>
          </p:cNvCxnSpPr>
          <p:nvPr/>
        </p:nvCxnSpPr>
        <p:spPr bwMode="auto">
          <a:xfrm>
            <a:off x="3008784" y="2407654"/>
            <a:ext cx="864096" cy="1237370"/>
          </a:xfrm>
          <a:prstGeom prst="straightConnector1">
            <a:avLst/>
          </a:prstGeom>
          <a:ln w="3492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4" name="直線矢印コネクタ 13">
            <a:extLst>
              <a:ext uri="{FF2B5EF4-FFF2-40B4-BE49-F238E27FC236}">
                <a16:creationId xmlns:a16="http://schemas.microsoft.com/office/drawing/2014/main" id="{21C92D53-6B14-4506-AFF7-E167811F6C52}"/>
              </a:ext>
            </a:extLst>
          </p:cNvPr>
          <p:cNvCxnSpPr>
            <a:cxnSpLocks/>
          </p:cNvCxnSpPr>
          <p:nvPr/>
        </p:nvCxnSpPr>
        <p:spPr bwMode="auto">
          <a:xfrm flipV="1">
            <a:off x="3008784" y="4184228"/>
            <a:ext cx="936104" cy="9108"/>
          </a:xfrm>
          <a:prstGeom prst="straightConnector1">
            <a:avLst/>
          </a:prstGeom>
          <a:ln w="3492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7" name="直線矢印コネクタ 16">
            <a:extLst>
              <a:ext uri="{FF2B5EF4-FFF2-40B4-BE49-F238E27FC236}">
                <a16:creationId xmlns:a16="http://schemas.microsoft.com/office/drawing/2014/main" id="{591BBF5F-59E6-4F75-8E29-8A7AFC9E400A}"/>
              </a:ext>
            </a:extLst>
          </p:cNvPr>
          <p:cNvCxnSpPr>
            <a:cxnSpLocks/>
          </p:cNvCxnSpPr>
          <p:nvPr/>
        </p:nvCxnSpPr>
        <p:spPr bwMode="auto">
          <a:xfrm flipV="1">
            <a:off x="3008784" y="4732540"/>
            <a:ext cx="936104" cy="832395"/>
          </a:xfrm>
          <a:prstGeom prst="straightConnector1">
            <a:avLst/>
          </a:prstGeom>
          <a:ln w="3492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7E9BE7C7-A6F3-4C07-8AA0-733093138A9D}"/>
              </a:ext>
            </a:extLst>
          </p:cNvPr>
          <p:cNvCxnSpPr>
            <a:cxnSpLocks/>
          </p:cNvCxnSpPr>
          <p:nvPr/>
        </p:nvCxnSpPr>
        <p:spPr bwMode="auto">
          <a:xfrm flipV="1">
            <a:off x="6141132" y="2607267"/>
            <a:ext cx="828092" cy="1132195"/>
          </a:xfrm>
          <a:prstGeom prst="straightConnector1">
            <a:avLst/>
          </a:prstGeom>
          <a:ln w="3492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A98BF02E-F8CA-46EB-99A1-C8DC85761E19}"/>
              </a:ext>
            </a:extLst>
          </p:cNvPr>
          <p:cNvCxnSpPr>
            <a:cxnSpLocks/>
            <a:stCxn id="2" idx="3"/>
          </p:cNvCxnSpPr>
          <p:nvPr/>
        </p:nvCxnSpPr>
        <p:spPr bwMode="auto">
          <a:xfrm>
            <a:off x="6177136" y="4180985"/>
            <a:ext cx="792088" cy="0"/>
          </a:xfrm>
          <a:prstGeom prst="straightConnector1">
            <a:avLst/>
          </a:prstGeom>
          <a:ln w="34925">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6" name="直線矢印コネクタ 25">
            <a:extLst>
              <a:ext uri="{FF2B5EF4-FFF2-40B4-BE49-F238E27FC236}">
                <a16:creationId xmlns:a16="http://schemas.microsoft.com/office/drawing/2014/main" id="{32883649-8691-4804-A165-B3E46957BF33}"/>
              </a:ext>
            </a:extLst>
          </p:cNvPr>
          <p:cNvCxnSpPr>
            <a:cxnSpLocks/>
            <a:endCxn id="12" idx="2"/>
          </p:cNvCxnSpPr>
          <p:nvPr/>
        </p:nvCxnSpPr>
        <p:spPr bwMode="auto">
          <a:xfrm>
            <a:off x="6177136" y="4732540"/>
            <a:ext cx="792088" cy="832395"/>
          </a:xfrm>
          <a:prstGeom prst="straightConnector1">
            <a:avLst/>
          </a:prstGeom>
          <a:ln w="34925">
            <a:headEnd type="none" w="med" len="med"/>
            <a:tailEnd type="triangle"/>
          </a:ln>
        </p:spPr>
        <p:style>
          <a:lnRef idx="1">
            <a:schemeClr val="accent6"/>
          </a:lnRef>
          <a:fillRef idx="0">
            <a:schemeClr val="accent6"/>
          </a:fillRef>
          <a:effectRef idx="0">
            <a:schemeClr val="accent6"/>
          </a:effectRef>
          <a:fontRef idx="minor">
            <a:schemeClr val="tx1"/>
          </a:fontRef>
        </p:style>
      </p:cxnSp>
      <p:pic>
        <p:nvPicPr>
          <p:cNvPr id="18" name="オーディオ 3">
            <a:hlinkClick r:id="" action="ppaction://media"/>
            <a:extLst>
              <a:ext uri="{FF2B5EF4-FFF2-40B4-BE49-F238E27FC236}">
                <a16:creationId xmlns:a16="http://schemas.microsoft.com/office/drawing/2014/main" id="{63E5A64F-8062-4921-B3C6-4C5A541585F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42317651"/>
      </p:ext>
    </p:extLst>
  </p:cSld>
  <p:clrMapOvr>
    <a:masterClrMapping/>
  </p:clrMapOvr>
  <mc:AlternateContent xmlns:mc="http://schemas.openxmlformats.org/markup-compatibility/2006" xmlns:p14="http://schemas.microsoft.com/office/powerpoint/2010/main">
    <mc:Choice Requires="p14">
      <p:transition spd="slow" p14:dur="2000" advTm="30321"/>
    </mc:Choice>
    <mc:Fallback xmlns="">
      <p:transition spd="slow" advTm="30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E180D4A7-C9FB-4DFB-919C-405C955672EB}">
      <p14:showEvtLst xmlns:p14="http://schemas.microsoft.com/office/powerpoint/2010/main">
        <p14:playEvt time="125" objId="18"/>
        <p14:stopEvt time="28077" objId="18"/>
      </p14:showEvtLst>
    </p:ext>
  </p:extLs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A98F6D8-EFCF-43AC-B5E4-C40ED1421BC3}"/>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Server Migration Service</a:t>
            </a:r>
          </a:p>
          <a:p>
            <a:pPr algn="l"/>
            <a:endParaRPr lang="en-US" altLang="ja-JP" sz="3000"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A1E99C36-F0A8-4C24-833C-CD15617ED498}"/>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An agentless service that makes migrating thousands of on-premise workload servers to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easier and faster than ever before</a:t>
            </a:r>
            <a:endParaRPr kumimoji="1" lang="ja-JP" altLang="en-US" sz="2400" b="0" i="0" u="none" strike="noStrike" cap="none" normalizeH="0" baseline="0" dirty="0">
              <a:ln>
                <a:noFill/>
              </a:ln>
              <a:solidFill>
                <a:srgbClr val="002060"/>
              </a:solidFill>
              <a:effectLst/>
              <a:latin typeface="メイリオ" panose="020B0604030504040204" pitchFamily="50" charset="-128"/>
              <a:ea typeface="メイリオ" panose="020B0604030504040204" pitchFamily="50" charset="-128"/>
            </a:endParaRPr>
          </a:p>
        </p:txBody>
      </p:sp>
      <p:sp>
        <p:nvSpPr>
          <p:cNvPr id="2" name="テキスト ボックス 1">
            <a:extLst>
              <a:ext uri="{FF2B5EF4-FFF2-40B4-BE49-F238E27FC236}">
                <a16:creationId xmlns:a16="http://schemas.microsoft.com/office/drawing/2014/main" id="{F7651BC0-68AF-4577-9C61-D2DAF585DDDE}"/>
              </a:ext>
            </a:extLst>
          </p:cNvPr>
          <p:cNvSpPr txBox="1"/>
          <p:nvPr/>
        </p:nvSpPr>
        <p:spPr>
          <a:xfrm>
            <a:off x="1640632" y="2204864"/>
            <a:ext cx="6409361" cy="1077218"/>
          </a:xfrm>
          <a:prstGeom prst="rect">
            <a:avLst/>
          </a:prstGeom>
          <a:noFill/>
        </p:spPr>
        <p:txBody>
          <a:bodyPr wrap="square" rtlCol="0">
            <a:noAutofit/>
          </a:bodyPr>
          <a:lstStyle/>
          <a:p>
            <a:pPr marL="285750" indent="-285750">
              <a:lnSpc>
                <a:spcPct val="150000"/>
              </a:lnSpc>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A service that allows you to easily migrate large numbers of servers, up to </a:t>
            </a:r>
            <a:r>
              <a:rPr lang="en-US" altLang="ja-JP" sz="1800" dirty="0">
                <a:latin typeface="メイリオ" panose="020B0604030504040204" pitchFamily="50" charset="-128"/>
                <a:ea typeface="メイリオ" panose="020B0604030504040204" pitchFamily="50" charset="-128"/>
              </a:rPr>
              <a:t>50 VMs per </a:t>
            </a:r>
            <a:r>
              <a:rPr lang="ja-JP" altLang="en-US" sz="1800" dirty="0">
                <a:latin typeface="メイリオ" panose="020B0604030504040204" pitchFamily="50" charset="-128"/>
                <a:ea typeface="メイリオ" panose="020B0604030504040204" pitchFamily="50" charset="-128"/>
              </a:rPr>
              <a:t>account at the same time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Conducting Migration in an Agentless Type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A VM-specific migration tool that captures incremental changes against </a:t>
            </a:r>
            <a:r>
              <a:rPr lang="en-US" altLang="ja-JP" sz="1800" dirty="0">
                <a:latin typeface="メイリオ" panose="020B0604030504040204" pitchFamily="50" charset="-128"/>
                <a:ea typeface="メイリオ" panose="020B0604030504040204" pitchFamily="50" charset="-128"/>
              </a:rPr>
              <a:t>VMware </a:t>
            </a:r>
            <a:r>
              <a:rPr lang="ja-JP" altLang="en-US" sz="1800" dirty="0">
                <a:latin typeface="メイリオ" panose="020B0604030504040204" pitchFamily="50" charset="-128"/>
                <a:ea typeface="メイリオ" panose="020B0604030504040204" pitchFamily="50" charset="-128"/>
              </a:rPr>
              <a:t>on-premises and transfers them automatically to </a:t>
            </a:r>
            <a:r>
              <a:rPr lang="en-US" altLang="ja-JP" sz="1800" dirty="0">
                <a:latin typeface="メイリオ" panose="020B0604030504040204" pitchFamily="50" charset="-128"/>
                <a:ea typeface="メイリオ" panose="020B0604030504040204" pitchFamily="50" charset="-128"/>
              </a:rPr>
              <a:t>AWS</a:t>
            </a:r>
          </a:p>
          <a:p>
            <a:pPr marL="285750" indent="-285750">
              <a:lnSpc>
                <a:spcPct val="150000"/>
              </a:lnSpc>
              <a:buFont typeface="Wingdings" panose="05000000000000000000" pitchFamily="2" charset="2"/>
              <a:buChar char="ü"/>
            </a:pPr>
            <a:r>
              <a:rPr lang="ja-JP" altLang="en-US" sz="1800" dirty="0">
                <a:latin typeface="メイリオ" panose="020B0604030504040204" pitchFamily="50" charset="-128"/>
                <a:ea typeface="メイリオ" panose="020B0604030504040204" pitchFamily="50" charset="-128"/>
              </a:rPr>
              <a:t>You can create an </a:t>
            </a:r>
            <a:r>
              <a:rPr lang="en-US" altLang="ja-JP" sz="1800" dirty="0">
                <a:latin typeface="メイリオ" panose="020B0604030504040204" pitchFamily="50" charset="-128"/>
                <a:ea typeface="メイリオ" panose="020B0604030504040204" pitchFamily="50" charset="-128"/>
              </a:rPr>
              <a:t>AMI </a:t>
            </a:r>
            <a:r>
              <a:rPr lang="ja-JP" altLang="en-US" sz="1800" dirty="0">
                <a:latin typeface="メイリオ" panose="020B0604030504040204" pitchFamily="50" charset="-128"/>
                <a:ea typeface="メイリオ" panose="020B0604030504040204" pitchFamily="50" charset="-128"/>
              </a:rPr>
              <a:t>in the destination </a:t>
            </a:r>
            <a:r>
              <a:rPr lang="en-US" altLang="ja-JP" sz="1800" dirty="0">
                <a:latin typeface="メイリオ" panose="020B0604030504040204" pitchFamily="50" charset="-128"/>
                <a:ea typeface="メイリオ" panose="020B0604030504040204" pitchFamily="50" charset="-128"/>
              </a:rPr>
              <a:t>AWS </a:t>
            </a:r>
            <a:r>
              <a:rPr lang="ja-JP" altLang="en-US" sz="1800" dirty="0">
                <a:latin typeface="メイリオ" panose="020B0604030504040204" pitchFamily="50" charset="-128"/>
                <a:ea typeface="メイリオ" panose="020B0604030504040204" pitchFamily="50" charset="-128"/>
              </a:rPr>
              <a:t>and migrate it to an </a:t>
            </a:r>
            <a:r>
              <a:rPr lang="en-US" altLang="ja-JP" sz="1800" dirty="0">
                <a:latin typeface="メイリオ" panose="020B0604030504040204" pitchFamily="50" charset="-128"/>
                <a:ea typeface="メイリオ" panose="020B0604030504040204" pitchFamily="50" charset="-128"/>
              </a:rPr>
              <a:t>EC2 </a:t>
            </a:r>
            <a:r>
              <a:rPr lang="ja-JP" altLang="en-US" sz="1800" dirty="0">
                <a:latin typeface="メイリオ" panose="020B0604030504040204" pitchFamily="50" charset="-128"/>
                <a:ea typeface="メイリオ" panose="020B0604030504040204" pitchFamily="50" charset="-128"/>
              </a:rPr>
              <a:t>instance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ü"/>
            </a:pPr>
            <a:endParaRPr lang="en-US" altLang="ja-JP" sz="1800" dirty="0">
              <a:latin typeface="メイリオ" panose="020B0604030504040204" pitchFamily="50" charset="-128"/>
              <a:ea typeface="メイリオ" panose="020B0604030504040204" pitchFamily="50" charset="-128"/>
            </a:endParaRPr>
          </a:p>
        </p:txBody>
      </p:sp>
      <p:pic>
        <p:nvPicPr>
          <p:cNvPr id="6" name="オーディオ 3">
            <a:hlinkClick r:id="" action="ppaction://media"/>
            <a:extLst>
              <a:ext uri="{FF2B5EF4-FFF2-40B4-BE49-F238E27FC236}">
                <a16:creationId xmlns:a16="http://schemas.microsoft.com/office/drawing/2014/main" id="{71346485-EC7A-4B6C-9B80-C617DE6C4F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6535525"/>
      </p:ext>
    </p:extLst>
  </p:cSld>
  <p:clrMapOvr>
    <a:masterClrMapping/>
  </p:clrMapOvr>
  <mc:AlternateContent xmlns:mc="http://schemas.openxmlformats.org/markup-compatibility/2006" xmlns:p14="http://schemas.microsoft.com/office/powerpoint/2010/main">
    <mc:Choice Requires="p14">
      <p:transition spd="slow" p14:dur="2000" advTm="44187"/>
    </mc:Choice>
    <mc:Fallback xmlns="">
      <p:transition spd="slow" advTm="44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16" objId="6"/>
        <p14:stopEvt time="38936" objId="6"/>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Basic configuration of </a:t>
            </a:r>
            <a:r>
              <a:rPr kumimoji="0" lang="en-US" altLang="ja-JP" sz="3000" dirty="0">
                <a:solidFill>
                  <a:srgbClr val="000000"/>
                </a:solidFill>
                <a:latin typeface="メイリオ" pitchFamily="50" charset="-128"/>
                <a:ea typeface="メイリオ" pitchFamily="50" charset="-128"/>
                <a:cs typeface="メイリオ" pitchFamily="50" charset="-128"/>
              </a:rPr>
              <a:t>Kinesis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89364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An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solution manufacturer is building a sensor-based traffic survey system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that collects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sensor data and uses it for traffic volume prediction models. The data is sent to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in real time. For quality of service, it is essential to ensure that the data is received and the data is processed by each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device.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most cost-effective combination of the following services?</a:t>
            </a:r>
            <a:endParaRPr lang="en-US" altLang="ja-JP" dirty="0">
              <a:latin typeface="メイリオ" panose="020B0604030504040204" pitchFamily="50" charset="-128"/>
              <a:ea typeface="メイリオ" panose="020B0604030504040204" pitchFamily="50" charset="-128"/>
            </a:endParaRPr>
          </a:p>
          <a:p>
            <a:pPr>
              <a:lnSpc>
                <a:spcPct val="150000"/>
              </a:lnSpc>
            </a:pP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Collect data per device in </a:t>
            </a:r>
            <a:r>
              <a:rPr lang="en-US" altLang="ja-JP" dirty="0">
                <a:latin typeface="メイリオ" panose="020B0604030504040204" pitchFamily="50" charset="-128"/>
                <a:ea typeface="メイリオ" panose="020B0604030504040204" pitchFamily="50" charset="-128"/>
              </a:rPr>
              <a:t>Amazon Kinesis Data Streams </a:t>
            </a:r>
            <a:r>
              <a:rPr lang="ja-JP" altLang="en-US" dirty="0">
                <a:latin typeface="メイリオ" panose="020B0604030504040204" pitchFamily="50" charset="-128"/>
                <a:ea typeface="メイリオ" panose="020B0604030504040204" pitchFamily="50" charset="-128"/>
              </a:rPr>
              <a:t>using each device's partition key, and use Amazon </a:t>
            </a:r>
            <a:r>
              <a:rPr lang="en-US" altLang="ja-JP" dirty="0">
                <a:latin typeface="メイリオ" panose="020B0604030504040204" pitchFamily="50" charset="-128"/>
                <a:ea typeface="メイリオ" panose="020B0604030504040204" pitchFamily="50" charset="-128"/>
              </a:rPr>
              <a:t>Kinesis Data Firehose to </a:t>
            </a:r>
            <a:r>
              <a:rPr lang="ja-JP" altLang="en-US" dirty="0">
                <a:latin typeface="メイリオ" panose="020B0604030504040204" pitchFamily="50" charset="-128"/>
                <a:ea typeface="メイリオ" panose="020B0604030504040204" pitchFamily="50" charset="-128"/>
              </a:rPr>
              <a:t>store the data in </a:t>
            </a:r>
            <a:r>
              <a:rPr lang="en-US" altLang="ja-JP" dirty="0">
                <a:latin typeface="メイリオ" panose="020B0604030504040204" pitchFamily="50" charset="-128"/>
                <a:ea typeface="メイリオ" panose="020B0604030504040204" pitchFamily="50" charset="-128"/>
              </a:rPr>
              <a:t>Amazon S3</a:t>
            </a:r>
          </a:p>
          <a:p>
            <a:pPr marL="342900" indent="-342900">
              <a:buAutoNum type="arabicParenR"/>
            </a:pPr>
            <a:r>
              <a:rPr lang="ja-JP" altLang="en-US" dirty="0">
                <a:latin typeface="メイリオ" panose="020B0604030504040204" pitchFamily="50" charset="-128"/>
                <a:ea typeface="メイリオ" panose="020B0604030504040204" pitchFamily="50" charset="-128"/>
              </a:rPr>
              <a:t>Specify a shard for each device, collect data on a per-device basis with </a:t>
            </a:r>
            <a:r>
              <a:rPr lang="en-US" altLang="ja-JP" dirty="0">
                <a:latin typeface="メイリオ" panose="020B0604030504040204" pitchFamily="50" charset="-128"/>
                <a:ea typeface="メイリオ" panose="020B0604030504040204" pitchFamily="50" charset="-128"/>
              </a:rPr>
              <a:t>Amazon Kinesis Data Streams</a:t>
            </a:r>
            <a:r>
              <a:rPr lang="ja-JP" altLang="en-US" dirty="0">
                <a:latin typeface="メイリオ" panose="020B0604030504040204" pitchFamily="50" charset="-128"/>
                <a:ea typeface="メイリオ" panose="020B0604030504040204" pitchFamily="50" charset="-128"/>
              </a:rPr>
              <a:t>, and use </a:t>
            </a:r>
            <a:r>
              <a:rPr lang="en-US" altLang="ja-JP" dirty="0">
                <a:latin typeface="メイリオ" panose="020B0604030504040204" pitchFamily="50" charset="-128"/>
                <a:ea typeface="メイリオ" panose="020B0604030504040204" pitchFamily="50" charset="-128"/>
              </a:rPr>
              <a:t>Amazon Kinesis Data Firehose to </a:t>
            </a:r>
            <a:r>
              <a:rPr lang="ja-JP" altLang="en-US" dirty="0">
                <a:latin typeface="メイリオ" panose="020B0604030504040204" pitchFamily="50" charset="-128"/>
                <a:ea typeface="メイリオ" panose="020B0604030504040204" pitchFamily="50" charset="-128"/>
              </a:rPr>
              <a:t>store the data in </a:t>
            </a:r>
            <a:r>
              <a:rPr lang="en-US" altLang="ja-JP" dirty="0">
                <a:latin typeface="メイリオ" panose="020B0604030504040204" pitchFamily="50" charset="-128"/>
                <a:ea typeface="メイリオ" panose="020B0604030504040204" pitchFamily="50" charset="-128"/>
              </a:rPr>
              <a:t>Amazon S3</a:t>
            </a: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Collect data per device in </a:t>
            </a:r>
            <a:r>
              <a:rPr lang="en-US" altLang="ja-JP" dirty="0">
                <a:latin typeface="メイリオ" panose="020B0604030504040204" pitchFamily="50" charset="-128"/>
                <a:ea typeface="メイリオ" panose="020B0604030504040204" pitchFamily="50" charset="-128"/>
              </a:rPr>
              <a:t>Amazon SQS </a:t>
            </a:r>
            <a:r>
              <a:rPr lang="ja-JP" altLang="en-US" dirty="0">
                <a:latin typeface="メイリオ" panose="020B0604030504040204" pitchFamily="50" charset="-128"/>
                <a:ea typeface="メイリオ" panose="020B0604030504040204" pitchFamily="50" charset="-128"/>
              </a:rPr>
              <a:t>using one standard queue for each device, and use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 to store the data in </a:t>
            </a:r>
            <a:r>
              <a:rPr lang="en-US" altLang="ja-JP" dirty="0">
                <a:latin typeface="メイリオ" panose="020B0604030504040204" pitchFamily="50" charset="-128"/>
                <a:ea typeface="メイリオ" panose="020B0604030504040204" pitchFamily="50" charset="-128"/>
              </a:rPr>
              <a:t>Amazon S3</a:t>
            </a: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Collect data per device in </a:t>
            </a:r>
            <a:r>
              <a:rPr lang="en-US" altLang="ja-JP" dirty="0">
                <a:latin typeface="メイリオ" panose="020B0604030504040204" pitchFamily="50" charset="-128"/>
                <a:ea typeface="メイリオ" panose="020B0604030504040204" pitchFamily="50" charset="-128"/>
              </a:rPr>
              <a:t>Amazon SQS </a:t>
            </a:r>
            <a:r>
              <a:rPr lang="ja-JP" altLang="en-US" dirty="0">
                <a:latin typeface="メイリオ" panose="020B0604030504040204" pitchFamily="50" charset="-128"/>
                <a:ea typeface="メイリオ" panose="020B0604030504040204" pitchFamily="50" charset="-128"/>
              </a:rPr>
              <a:t>using one </a:t>
            </a:r>
            <a:r>
              <a:rPr lang="en-US" altLang="ja-JP" dirty="0">
                <a:latin typeface="メイリオ" panose="020B0604030504040204" pitchFamily="50" charset="-128"/>
                <a:ea typeface="メイリオ" panose="020B0604030504040204" pitchFamily="50" charset="-128"/>
              </a:rPr>
              <a:t>FIFO </a:t>
            </a:r>
            <a:r>
              <a:rPr lang="ja-JP" altLang="en-US" dirty="0">
                <a:latin typeface="メイリオ" panose="020B0604030504040204" pitchFamily="50" charset="-128"/>
                <a:ea typeface="メイリオ" panose="020B0604030504040204" pitchFamily="50" charset="-128"/>
              </a:rPr>
              <a:t>queue for each device, and use the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 to store the data in </a:t>
            </a:r>
            <a:r>
              <a:rPr lang="en-US" altLang="ja-JP" dirty="0">
                <a:latin typeface="メイリオ" panose="020B0604030504040204" pitchFamily="50" charset="-128"/>
                <a:ea typeface="メイリオ" panose="020B0604030504040204" pitchFamily="50" charset="-128"/>
              </a:rPr>
              <a:t>Amazon S3</a:t>
            </a:r>
          </a:p>
          <a:p>
            <a:pPr marL="342900" indent="-342900">
              <a:buAutoNum type="arabicParenR"/>
            </a:pPr>
            <a:endParaRPr lang="ja-JP" altLang="en-US" dirty="0">
              <a:latin typeface="メイリオ" panose="020B0604030504040204" pitchFamily="50" charset="-128"/>
              <a:ea typeface="メイリオ" panose="020B0604030504040204" pitchFamily="50" charset="-128"/>
            </a:endParaRPr>
          </a:p>
          <a:p>
            <a:pPr marL="342900" indent="-342900">
              <a:buAutoNum type="arabicParenR"/>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686788"/>
      </p:ext>
    </p:extLst>
  </p:cSld>
  <p:clrMapOvr>
    <a:masterClrMapping/>
  </p:clrMapOvr>
  <mc:AlternateContent xmlns:mc="http://schemas.openxmlformats.org/markup-compatibility/2006" xmlns:p14="http://schemas.microsoft.com/office/powerpoint/2010/main">
    <mc:Choice Requires="p14">
      <p:transition spd="slow" p14:dur="2000" advTm="15747"/>
    </mc:Choice>
    <mc:Fallback xmlns="">
      <p:transition spd="slow" advTm="15747"/>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[Q] Select </a:t>
            </a:r>
            <a:r>
              <a:rPr lang="en-US" altLang="ja-JP" sz="3000" dirty="0">
                <a:latin typeface="メイリオ" panose="020B0604030504040204" pitchFamily="50" charset="-128"/>
                <a:ea typeface="メイリオ" panose="020B0604030504040204" pitchFamily="50" charset="-128"/>
              </a:rPr>
              <a:t>Global Accelerator </a:t>
            </a: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major gaming company is building an action game on </a:t>
            </a:r>
            <a:r>
              <a:rPr lang="en-US" altLang="ja-JP" dirty="0">
                <a:latin typeface="メイリオ" panose="020B0604030504040204" pitchFamily="50" charset="-128"/>
                <a:ea typeface="メイリオ" panose="020B0604030504040204" pitchFamily="50" charset="-128"/>
              </a:rPr>
              <a:t>AWS that </a:t>
            </a:r>
            <a:r>
              <a:rPr lang="ja-JP" altLang="en-US" dirty="0">
                <a:latin typeface="メイリオ" panose="020B0604030504040204" pitchFamily="50" charset="-128"/>
                <a:ea typeface="メイリオ" panose="020B0604030504040204" pitchFamily="50" charset="-128"/>
              </a:rPr>
              <a:t>requires real-time communication. The users of this game are from all over the world, and accelerated communication is very important for usability. The game data is communicated via its own application using the </a:t>
            </a:r>
            <a:r>
              <a:rPr lang="en-US" altLang="ja-JP" dirty="0">
                <a:latin typeface="メイリオ" panose="020B0604030504040204" pitchFamily="50" charset="-128"/>
                <a:ea typeface="メイリオ" panose="020B0604030504040204" pitchFamily="50" charset="-128"/>
              </a:rPr>
              <a:t>UDP </a:t>
            </a:r>
            <a:r>
              <a:rPr lang="ja-JP" altLang="en-US" dirty="0">
                <a:latin typeface="メイリオ" panose="020B0604030504040204" pitchFamily="50" charset="-128"/>
                <a:ea typeface="メイリオ" panose="020B0604030504040204" pitchFamily="50" charset="-128"/>
              </a:rPr>
              <a:t>protocol.</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to improve the communication performance of this game data.</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Global Accelerator </a:t>
            </a:r>
            <a:r>
              <a:rPr lang="ja-JP" altLang="en-US" dirty="0">
                <a:latin typeface="メイリオ" panose="020B0604030504040204" pitchFamily="50" charset="-128"/>
                <a:ea typeface="メイリオ" panose="020B0604030504040204" pitchFamily="50" charset="-128"/>
              </a:rPr>
              <a:t>to communicate game data.</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CloudFront to </a:t>
            </a:r>
            <a:r>
              <a:rPr lang="ja-JP" altLang="en-US" dirty="0">
                <a:latin typeface="メイリオ" panose="020B0604030504040204" pitchFamily="50" charset="-128"/>
                <a:ea typeface="メイリオ" panose="020B0604030504040204" pitchFamily="50" charset="-128"/>
              </a:rPr>
              <a:t>communicate your game data.</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Elastic Load Balancer to </a:t>
            </a:r>
            <a:r>
              <a:rPr lang="ja-JP" altLang="en-US" dirty="0">
                <a:latin typeface="メイリオ" panose="020B0604030504040204" pitchFamily="50" charset="-128"/>
                <a:ea typeface="メイリオ" panose="020B0604030504040204" pitchFamily="50" charset="-128"/>
              </a:rPr>
              <a:t>communicate game data.</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Route 53 </a:t>
            </a:r>
            <a:r>
              <a:rPr lang="ja-JP" altLang="en-US" dirty="0">
                <a:latin typeface="メイリオ" panose="020B0604030504040204" pitchFamily="50" charset="-128"/>
                <a:ea typeface="メイリオ" panose="020B0604030504040204" pitchFamily="50" charset="-128"/>
              </a:rPr>
              <a:t>to communicate game data.</a:t>
            </a:r>
          </a:p>
        </p:txBody>
      </p:sp>
      <p:pic>
        <p:nvPicPr>
          <p:cNvPr id="4" name="オーディオ 3">
            <a:hlinkClick r:id="" action="ppaction://media"/>
            <a:extLst>
              <a:ext uri="{FF2B5EF4-FFF2-40B4-BE49-F238E27FC236}">
                <a16:creationId xmlns:a16="http://schemas.microsoft.com/office/drawing/2014/main" id="{4775BD73-F34C-4D23-AFF6-E65A8D1AA0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12474197"/>
      </p:ext>
    </p:extLst>
  </p:cSld>
  <p:clrMapOvr>
    <a:masterClrMapping/>
  </p:clrMapOvr>
  <mc:AlternateContent xmlns:mc="http://schemas.openxmlformats.org/markup-compatibility/2006" xmlns:p14="http://schemas.microsoft.com/office/powerpoint/2010/main">
    <mc:Choice Requires="p14">
      <p:transition spd="slow" p14:dur="2000" advTm="20119"/>
    </mc:Choice>
    <mc:Fallback xmlns="">
      <p:transition spd="slow" advTm="20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24" objId="4"/>
        <p14:stopEvt time="16448" objId="4"/>
      </p14:showEvtLst>
    </p:ext>
  </p:extLs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AWS </a:t>
            </a:r>
            <a:r>
              <a:rPr lang="en-US" altLang="ja-JP" sz="3000" dirty="0">
                <a:latin typeface="メイリオ" panose="020B0604030504040204" pitchFamily="50" charset="-128"/>
                <a:ea typeface="メイリオ" panose="020B0604030504040204" pitchFamily="50" charset="-128"/>
              </a:rPr>
              <a:t>Global Accelerator </a:t>
            </a: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Provides global traffic support that improves user traffic performance by up to </a:t>
            </a:r>
            <a:r>
              <a:rPr lang="en-US" altLang="ja-JP" sz="2400" dirty="0">
                <a:solidFill>
                  <a:srgbClr val="002060"/>
                </a:solidFill>
                <a:latin typeface="メイリオ" panose="020B0604030504040204" pitchFamily="50" charset="-128"/>
                <a:ea typeface="メイリオ" panose="020B0604030504040204" pitchFamily="50" charset="-128"/>
              </a:rPr>
              <a:t>60% </a:t>
            </a:r>
            <a:r>
              <a:rPr lang="ja-JP" altLang="en-US" sz="2400" dirty="0">
                <a:solidFill>
                  <a:srgbClr val="002060"/>
                </a:solidFill>
                <a:latin typeface="メイリオ" panose="020B0604030504040204" pitchFamily="50" charset="-128"/>
                <a:ea typeface="メイリオ" panose="020B0604030504040204" pitchFamily="50" charset="-128"/>
              </a:rPr>
              <a:t>globally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6" name="Picture 2" descr="Accessing private Application Load Balancers and EC2 instances through AWS  Global Accelerator | Networking &amp; Content Delivery">
            <a:extLst>
              <a:ext uri="{FF2B5EF4-FFF2-40B4-BE49-F238E27FC236}">
                <a16:creationId xmlns:a16="http://schemas.microsoft.com/office/drawing/2014/main" id="{3838E2F1-810E-427E-AC35-BEAB5CE921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6" t="6992" r="9680" b="4268"/>
          <a:stretch/>
        </p:blipFill>
        <p:spPr bwMode="auto">
          <a:xfrm>
            <a:off x="631222" y="1556792"/>
            <a:ext cx="8424936" cy="46985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76CA0C-BD08-4920-A9F5-5F7EDEF25256}"/>
              </a:ext>
            </a:extLst>
          </p:cNvPr>
          <p:cNvSpPr txBox="1"/>
          <p:nvPr/>
        </p:nvSpPr>
        <p:spPr>
          <a:xfrm>
            <a:off x="1892011" y="6335701"/>
            <a:ext cx="6120680" cy="369332"/>
          </a:xfrm>
          <a:prstGeom prst="rect">
            <a:avLst/>
          </a:prstGeom>
          <a:noFill/>
        </p:spPr>
        <p:txBody>
          <a:bodyPr wrap="square">
            <a:spAutoFit/>
          </a:bodyPr>
          <a:lstStyle/>
          <a:p>
            <a:r>
              <a:rPr lang="en-US" altLang="ja-JP" sz="900" dirty="0"/>
              <a:t>Reference: </a:t>
            </a:r>
            <a:r>
              <a:rPr lang="ja-JP" altLang="en-US" sz="900" dirty="0"/>
              <a:t>https://aws.amazon.com/jp/blogs/networking-and-content-delivery/accessing-private-application-load-balancers-and-instances-through-aws-global-accelerator/</a:t>
            </a:r>
          </a:p>
        </p:txBody>
      </p:sp>
      <p:pic>
        <p:nvPicPr>
          <p:cNvPr id="7" name="オーディオ 4">
            <a:hlinkClick r:id="" action="ppaction://media"/>
            <a:extLst>
              <a:ext uri="{FF2B5EF4-FFF2-40B4-BE49-F238E27FC236}">
                <a16:creationId xmlns:a16="http://schemas.microsoft.com/office/drawing/2014/main" id="{7F9F7FCA-6DC3-43A2-B609-E08349F52E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89834989"/>
      </p:ext>
    </p:extLst>
  </p:cSld>
  <p:clrMapOvr>
    <a:masterClrMapping/>
  </p:clrMapOvr>
  <mc:AlternateContent xmlns:mc="http://schemas.openxmlformats.org/markup-compatibility/2006" xmlns:p14="http://schemas.microsoft.com/office/powerpoint/2010/main">
    <mc:Choice Requires="p14">
      <p:transition spd="slow" p14:dur="2000" advTm="38133"/>
    </mc:Choice>
    <mc:Fallback xmlns="">
      <p:transition spd="slow" advTm="38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19" objId="7"/>
        <p14:stopEvt time="35565" objId="7"/>
      </p14:showEvtLst>
    </p:ext>
  </p:extLs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Select Transit Gateway</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consulting firm uses multiple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to run its applications. Because there are multiple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accounts with multiple </a:t>
            </a:r>
            <a:r>
              <a:rPr lang="en-US" altLang="ja-JP" dirty="0">
                <a:latin typeface="メイリオ" panose="020B0604030504040204" pitchFamily="50" charset="-128"/>
                <a:ea typeface="メイリオ" panose="020B0604030504040204" pitchFamily="50" charset="-128"/>
              </a:rPr>
              <a:t>VPCs, the </a:t>
            </a:r>
            <a:r>
              <a:rPr lang="ja-JP" altLang="en-US" dirty="0">
                <a:latin typeface="メイリオ" panose="020B0604030504040204" pitchFamily="50" charset="-128"/>
                <a:ea typeface="メイリオ" panose="020B0604030504040204" pitchFamily="50" charset="-128"/>
              </a:rPr>
              <a:t>firm decided to establish routing between all private subnets. The architecture should be simple and allow for transitive routing.</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to configure such a network connection.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AWS Transit Gateway to </a:t>
            </a:r>
            <a:r>
              <a:rPr lang="ja-JP" altLang="en-US" dirty="0">
                <a:latin typeface="メイリオ" panose="020B0604030504040204" pitchFamily="50" charset="-128"/>
                <a:ea typeface="メイリオ" panose="020B0604030504040204" pitchFamily="50" charset="-128"/>
              </a:rPr>
              <a:t>connect between </a:t>
            </a:r>
            <a:r>
              <a:rPr lang="en-US" altLang="ja-JP" dirty="0">
                <a:latin typeface="メイリオ" panose="020B0604030504040204" pitchFamily="50" charset="-128"/>
                <a:ea typeface="メイリオ" panose="020B0604030504040204" pitchFamily="50" charset="-128"/>
              </a:rPr>
              <a:t>VPCs.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Connect between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peering.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Connect between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Managed </a:t>
            </a:r>
            <a:r>
              <a:rPr lang="en-US" altLang="ja-JP" dirty="0">
                <a:latin typeface="メイリオ" panose="020B0604030504040204" pitchFamily="50" charset="-128"/>
                <a:ea typeface="メイリオ" panose="020B0604030504040204" pitchFamily="50" charset="-128"/>
              </a:rPr>
              <a:t>VPN.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Share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with each account using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resource sharing.</a:t>
            </a:r>
          </a:p>
        </p:txBody>
      </p:sp>
      <p:pic>
        <p:nvPicPr>
          <p:cNvPr id="4" name="オーディオ 3">
            <a:hlinkClick r:id="" action="ppaction://media"/>
            <a:extLst>
              <a:ext uri="{FF2B5EF4-FFF2-40B4-BE49-F238E27FC236}">
                <a16:creationId xmlns:a16="http://schemas.microsoft.com/office/drawing/2014/main" id="{49807DF2-5AE9-49C1-B296-9D2186EAE9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19452108"/>
      </p:ext>
    </p:extLst>
  </p:cSld>
  <p:clrMapOvr>
    <a:masterClrMapping/>
  </p:clrMapOvr>
  <mc:AlternateContent xmlns:mc="http://schemas.openxmlformats.org/markup-compatibility/2006" xmlns:p14="http://schemas.microsoft.com/office/powerpoint/2010/main">
    <mc:Choice Requires="p14">
      <p:transition spd="slow" p14:dur="2000" advTm="14372"/>
    </mc:Choice>
    <mc:Fallback xmlns="">
      <p:transition spd="slow" advTm="14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21" objId="4"/>
        <p14:stopEvt time="10007" objId="4"/>
      </p14:showEvtLst>
    </p:ext>
  </p:extLs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AWS Transit Gateway</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Simplify your network by connecting your </a:t>
            </a:r>
            <a:r>
              <a:rPr lang="en-US" altLang="ja-JP" sz="2400" dirty="0">
                <a:solidFill>
                  <a:srgbClr val="002060"/>
                </a:solidFill>
                <a:latin typeface="メイリオ" panose="020B0604030504040204" pitchFamily="50" charset="-128"/>
                <a:ea typeface="メイリオ" panose="020B0604030504040204" pitchFamily="50" charset="-128"/>
              </a:rPr>
              <a:t>VPC </a:t>
            </a:r>
            <a:r>
              <a:rPr lang="ja-JP" altLang="en-US" sz="2400" dirty="0">
                <a:solidFill>
                  <a:srgbClr val="002060"/>
                </a:solidFill>
                <a:latin typeface="メイリオ" panose="020B0604030504040204" pitchFamily="50" charset="-128"/>
                <a:ea typeface="メイリオ" panose="020B0604030504040204" pitchFamily="50" charset="-128"/>
              </a:rPr>
              <a:t>and on-premises network through a central hub</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2050" name="Picture 2" descr="AWS Transit Gateway - Amazon Web Services">
            <a:extLst>
              <a:ext uri="{FF2B5EF4-FFF2-40B4-BE49-F238E27FC236}">
                <a16:creationId xmlns:a16="http://schemas.microsoft.com/office/drawing/2014/main" id="{5FF6496E-127B-4215-8085-98C1F07B51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346" t="5889" r="10577" b="8721"/>
          <a:stretch/>
        </p:blipFill>
        <p:spPr bwMode="auto">
          <a:xfrm>
            <a:off x="663558" y="1700809"/>
            <a:ext cx="8577586" cy="45732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445014-1536-4529-A2C8-B411BAE2B19E}"/>
              </a:ext>
            </a:extLst>
          </p:cNvPr>
          <p:cNvSpPr txBox="1"/>
          <p:nvPr/>
        </p:nvSpPr>
        <p:spPr>
          <a:xfrm>
            <a:off x="1784648" y="6433206"/>
            <a:ext cx="4955366" cy="215444"/>
          </a:xfrm>
          <a:prstGeom prst="rect">
            <a:avLst/>
          </a:prstGeom>
          <a:noFill/>
        </p:spPr>
        <p:txBody>
          <a:bodyPr wrap="square">
            <a:spAutoFit/>
          </a:bodyPr>
          <a:lstStyle/>
          <a:p>
            <a:r>
              <a:rPr lang="en-US" altLang="ja-JP" sz="800" dirty="0"/>
              <a:t>Reference: </a:t>
            </a:r>
            <a:r>
              <a:rPr lang="ja-JP" altLang="en-US" sz="800" dirty="0"/>
              <a:t>https://aws.amazon.com/jp/transit-gateway/</a:t>
            </a:r>
          </a:p>
        </p:txBody>
      </p:sp>
      <p:pic>
        <p:nvPicPr>
          <p:cNvPr id="7" name="オーディオ 4">
            <a:hlinkClick r:id="" action="ppaction://media"/>
            <a:extLst>
              <a:ext uri="{FF2B5EF4-FFF2-40B4-BE49-F238E27FC236}">
                <a16:creationId xmlns:a16="http://schemas.microsoft.com/office/drawing/2014/main" id="{03781F2A-5651-4713-B40E-F911E3CF0A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39406574"/>
      </p:ext>
    </p:extLst>
  </p:cSld>
  <p:clrMapOvr>
    <a:masterClrMapping/>
  </p:clrMapOvr>
  <mc:AlternateContent xmlns:mc="http://schemas.openxmlformats.org/markup-compatibility/2006" xmlns:p14="http://schemas.microsoft.com/office/powerpoint/2010/main">
    <mc:Choice Requires="p14">
      <p:transition spd="slow" p14:dur="2000" advTm="31393"/>
    </mc:Choice>
    <mc:Fallback xmlns="">
      <p:transition spd="slow" advTm="31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19" objId="7"/>
        <p14:stopEvt time="30576" objId="7"/>
      </p14:showEvtLst>
    </p:ext>
  </p:extLs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r>
              <a:rPr kumimoji="0" lang="ja-JP" altLang="en-US" sz="2600" dirty="0">
                <a:solidFill>
                  <a:srgbClr val="000000"/>
                </a:solidFill>
                <a:latin typeface="メイリオ" pitchFamily="50" charset="-128"/>
                <a:ea typeface="メイリオ" pitchFamily="50" charset="-128"/>
                <a:cs typeface="メイリオ" pitchFamily="50" charset="-128"/>
              </a:rPr>
              <a:t>Environmental Automation</a:t>
            </a:r>
          </a:p>
        </p:txBody>
      </p:sp>
    </p:spTree>
    <p:extLst>
      <p:ext uri="{BB962C8B-B14F-4D97-AF65-F5344CB8AC3E}">
        <p14:creationId xmlns:p14="http://schemas.microsoft.com/office/powerpoint/2010/main" val="1846246327"/>
      </p:ext>
    </p:extLst>
  </p:cSld>
  <p:clrMapOvr>
    <a:masterClrMapping/>
  </p:clrMapOvr>
  <mc:AlternateContent xmlns:mc="http://schemas.openxmlformats.org/markup-compatibility/2006" xmlns:p14="http://schemas.microsoft.com/office/powerpoint/2010/main">
    <mc:Choice Requires="p14">
      <p:transition spd="slow" p14:dur="2000" advTm="4005"/>
    </mc:Choice>
    <mc:Fallback xmlns="">
      <p:transition spd="slow" advTm="4005"/>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cs typeface="メイリオ" pitchFamily="50" charset="-128"/>
              </a:rPr>
              <a:t>Environmental Automation</a:t>
            </a:r>
            <a:r>
              <a:rPr kumimoji="0" lang="en-US" altLang="ja-JP" sz="3200" dirty="0">
                <a:solidFill>
                  <a:srgbClr val="000000"/>
                </a:solidFill>
                <a:latin typeface="メイリオ" pitchFamily="50" charset="-128"/>
                <a:ea typeface="メイリオ" pitchFamily="50" charset="-128"/>
                <a:cs typeface="メイリオ" pitchFamily="50" charset="-128"/>
              </a:rPr>
              <a:t> question</a:t>
            </a:r>
            <a:endParaRPr kumimoji="0" lang="ja-JP" altLang="en-US" sz="3200" dirty="0">
              <a:solidFill>
                <a:srgbClr val="000000"/>
              </a:solidFill>
              <a:latin typeface="メイリオ" pitchFamily="50" charset="-128"/>
              <a:ea typeface="メイリオ" pitchFamily="50" charset="-128"/>
              <a:cs typeface="メイリオ"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asked to select services related to automation</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sharing of infrastructure configuration and deployment of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web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application</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sz="1600" b="1" dirty="0">
                <a:solidFill>
                  <a:schemeClr val="bg1"/>
                </a:solidFill>
                <a:latin typeface="メイリオ" pitchFamily="50" charset="-128"/>
                <a:ea typeface="メイリオ" pitchFamily="50" charset="-128"/>
                <a:cs typeface="メイリオ" pitchFamily="50" charset="-128"/>
              </a:rPr>
              <a:t>Selecting </a:t>
            </a:r>
            <a:r>
              <a:rPr kumimoji="0" lang="en-US" altLang="ja-JP" b="1" dirty="0">
                <a:solidFill>
                  <a:schemeClr val="bg1"/>
                </a:solidFill>
                <a:latin typeface="メイリオ" pitchFamily="50" charset="-128"/>
                <a:ea typeface="メイリオ" pitchFamily="50" charset="-128"/>
                <a:cs typeface="メイリオ" pitchFamily="50" charset="-128"/>
              </a:rPr>
              <a:t>e</a:t>
            </a:r>
            <a:r>
              <a:rPr kumimoji="0" lang="ja-JP" altLang="en-US" sz="1600" b="1" dirty="0">
                <a:solidFill>
                  <a:schemeClr val="bg1"/>
                </a:solidFill>
                <a:latin typeface="メイリオ" pitchFamily="50" charset="-128"/>
                <a:ea typeface="メイリオ" pitchFamily="50" charset="-128"/>
                <a:cs typeface="メイリオ" pitchFamily="50" charset="-128"/>
              </a:rPr>
              <a:t>nvironmental </a:t>
            </a:r>
            <a:r>
              <a:rPr kumimoji="0" lang="en-US" altLang="ja-JP" b="1" dirty="0">
                <a:solidFill>
                  <a:schemeClr val="bg1"/>
                </a:solidFill>
                <a:latin typeface="メイリオ" pitchFamily="50" charset="-128"/>
                <a:ea typeface="メイリオ" pitchFamily="50" charset="-128"/>
                <a:cs typeface="メイリオ" pitchFamily="50" charset="-128"/>
              </a:rPr>
              <a:t>a</a:t>
            </a:r>
            <a:r>
              <a:rPr kumimoji="0" lang="ja-JP" altLang="en-US" sz="1600" b="1" dirty="0">
                <a:solidFill>
                  <a:schemeClr val="bg1"/>
                </a:solidFill>
                <a:latin typeface="メイリオ" pitchFamily="50" charset="-128"/>
                <a:ea typeface="メイリオ" pitchFamily="50" charset="-128"/>
                <a:cs typeface="メイリオ" pitchFamily="50" charset="-128"/>
              </a:rPr>
              <a:t>utomation</a:t>
            </a:r>
            <a:r>
              <a:rPr kumimoji="0" lang="en-US" altLang="ja-JP" b="1" dirty="0">
                <a:solidFill>
                  <a:schemeClr val="bg1"/>
                </a:solidFill>
                <a:latin typeface="メイリオ" pitchFamily="50" charset="-128"/>
                <a:ea typeface="メイリオ" pitchFamily="50" charset="-128"/>
                <a:cs typeface="メイリオ" pitchFamily="50" charset="-128"/>
              </a:rPr>
              <a:t> </a:t>
            </a:r>
            <a:r>
              <a:rPr kumimoji="0" lang="ja-JP" altLang="en-US" sz="1600" b="1" dirty="0">
                <a:solidFill>
                  <a:schemeClr val="bg1"/>
                </a:solidFill>
                <a:latin typeface="メイリオ" pitchFamily="50" charset="-128"/>
                <a:ea typeface="メイリオ" pitchFamily="50" charset="-128"/>
                <a:cs typeface="メイリオ" pitchFamily="50" charset="-128"/>
              </a:rPr>
              <a:t>services</a:t>
            </a:r>
            <a:endParaRPr lang="en-US" altLang="ja-JP" sz="1600" b="1" dirty="0">
              <a:solidFill>
                <a:schemeClr val="bg1"/>
              </a:solidFill>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you will be asked to choose the best </a:t>
            </a:r>
            <a:r>
              <a:rPr lang="en-US" altLang="ja-JP" sz="1400" dirty="0" err="1">
                <a:latin typeface="メイリオ" panose="020B0604030504040204" pitchFamily="50" charset="-128"/>
                <a:ea typeface="メイリオ" panose="020B0604030504040204" pitchFamily="50" charset="-128"/>
              </a:rPr>
              <a:t>OpsWorks</a:t>
            </a:r>
            <a:r>
              <a:rPr lang="en-US" altLang="ja-JP" sz="1400" dirty="0">
                <a:latin typeface="メイリオ" panose="020B0604030504040204" pitchFamily="50" charset="-128"/>
                <a:ea typeface="メイリオ" panose="020B0604030504040204" pitchFamily="50" charset="-128"/>
              </a:rPr>
              <a:t> type</a:t>
            </a:r>
            <a:r>
              <a:rPr lang="ja-JP" altLang="en-US" sz="1400" dirty="0">
                <a:latin typeface="メイリオ" panose="020B0604030504040204" pitchFamily="50" charset="-128"/>
                <a:ea typeface="メイリオ" panose="020B0604030504040204" pitchFamily="50" charset="-128"/>
              </a:rPr>
              <a:t>.</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Selecting </a:t>
            </a:r>
            <a:r>
              <a:rPr kumimoji="1" lang="en-US" altLang="ja-JP" b="1"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OpsWorks</a:t>
            </a: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Type</a:t>
            </a:r>
            <a:endPar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75793504"/>
      </p:ext>
    </p:extLst>
  </p:cSld>
  <p:clrMapOvr>
    <a:masterClrMapping/>
  </p:clrMapOvr>
  <mc:AlternateContent xmlns:mc="http://schemas.openxmlformats.org/markup-compatibility/2006" xmlns:p14="http://schemas.microsoft.com/office/powerpoint/2010/main">
    <mc:Choice Requires="p14">
      <p:transition spd="slow" p14:dur="2000" advTm="38072"/>
    </mc:Choice>
    <mc:Fallback xmlns="">
      <p:transition spd="slow" advTm="38072"/>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Environmental Automation Services</a:t>
            </a:r>
            <a:endParaRPr lang="en-US" altLang="ja-JP"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provides a wealth of environmental automation services to enable </a:t>
            </a:r>
            <a:r>
              <a:rPr lang="en-US" altLang="ja-JP" sz="2400" dirty="0">
                <a:solidFill>
                  <a:srgbClr val="002060"/>
                </a:solidFill>
                <a:latin typeface="メイリオ" panose="020B0604030504040204" pitchFamily="50" charset="-128"/>
                <a:ea typeface="メイリオ" panose="020B0604030504040204" pitchFamily="50" charset="-128"/>
              </a:rPr>
              <a:t>DevOps</a:t>
            </a:r>
          </a:p>
        </p:txBody>
      </p:sp>
      <p:sp>
        <p:nvSpPr>
          <p:cNvPr id="6" name="矢印: 五方向 5">
            <a:extLst>
              <a:ext uri="{FF2B5EF4-FFF2-40B4-BE49-F238E27FC236}">
                <a16:creationId xmlns:a16="http://schemas.microsoft.com/office/drawing/2014/main" id="{0BF16AFB-400B-48D6-A073-63F48570A4D8}"/>
              </a:ext>
            </a:extLst>
          </p:cNvPr>
          <p:cNvSpPr/>
          <p:nvPr/>
        </p:nvSpPr>
        <p:spPr bwMode="auto">
          <a:xfrm>
            <a:off x="7718363" y="1556792"/>
            <a:ext cx="1843149" cy="648072"/>
          </a:xfrm>
          <a:prstGeom prst="homePlate">
            <a:avLst/>
          </a:prstGeom>
          <a:solidFill>
            <a:srgbClr val="00206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Monitoring</a:t>
            </a:r>
          </a:p>
        </p:txBody>
      </p:sp>
      <p:sp>
        <p:nvSpPr>
          <p:cNvPr id="7" name="矢印: 五方向 6">
            <a:extLst>
              <a:ext uri="{FF2B5EF4-FFF2-40B4-BE49-F238E27FC236}">
                <a16:creationId xmlns:a16="http://schemas.microsoft.com/office/drawing/2014/main" id="{0DE92A87-E336-4236-838E-00B24E19A5AE}"/>
              </a:ext>
            </a:extLst>
          </p:cNvPr>
          <p:cNvSpPr/>
          <p:nvPr/>
        </p:nvSpPr>
        <p:spPr bwMode="auto">
          <a:xfrm>
            <a:off x="6294112" y="1556792"/>
            <a:ext cx="1843149" cy="648072"/>
          </a:xfrm>
          <a:prstGeom prst="homePlate">
            <a:avLst/>
          </a:prstGeom>
          <a:solidFill>
            <a:srgbClr val="00206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Provisioning</a:t>
            </a:r>
          </a:p>
        </p:txBody>
      </p:sp>
      <p:sp>
        <p:nvSpPr>
          <p:cNvPr id="8" name="矢印: 五方向 7">
            <a:extLst>
              <a:ext uri="{FF2B5EF4-FFF2-40B4-BE49-F238E27FC236}">
                <a16:creationId xmlns:a16="http://schemas.microsoft.com/office/drawing/2014/main" id="{62766306-2D3C-446A-B8FA-75FE85D908BC}"/>
              </a:ext>
            </a:extLst>
          </p:cNvPr>
          <p:cNvSpPr/>
          <p:nvPr/>
        </p:nvSpPr>
        <p:spPr bwMode="auto">
          <a:xfrm>
            <a:off x="4869861" y="1556792"/>
            <a:ext cx="1843149" cy="648072"/>
          </a:xfrm>
          <a:prstGeom prst="homePlate">
            <a:avLst/>
          </a:prstGeom>
          <a:solidFill>
            <a:srgbClr val="00206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Deployment</a:t>
            </a:r>
          </a:p>
        </p:txBody>
      </p:sp>
      <p:sp>
        <p:nvSpPr>
          <p:cNvPr id="9" name="矢印: 五方向 8">
            <a:extLst>
              <a:ext uri="{FF2B5EF4-FFF2-40B4-BE49-F238E27FC236}">
                <a16:creationId xmlns:a16="http://schemas.microsoft.com/office/drawing/2014/main" id="{1884C5BF-5354-4337-9008-027ACE020445}"/>
              </a:ext>
            </a:extLst>
          </p:cNvPr>
          <p:cNvSpPr/>
          <p:nvPr/>
        </p:nvSpPr>
        <p:spPr bwMode="auto">
          <a:xfrm>
            <a:off x="3402965" y="1556792"/>
            <a:ext cx="1843149" cy="648072"/>
          </a:xfrm>
          <a:prstGeom prst="homePlate">
            <a:avLst/>
          </a:prstGeom>
          <a:solidFill>
            <a:srgbClr val="00206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Testing</a:t>
            </a:r>
          </a:p>
        </p:txBody>
      </p:sp>
      <p:sp>
        <p:nvSpPr>
          <p:cNvPr id="11" name="矢印: 五方向 10">
            <a:extLst>
              <a:ext uri="{FF2B5EF4-FFF2-40B4-BE49-F238E27FC236}">
                <a16:creationId xmlns:a16="http://schemas.microsoft.com/office/drawing/2014/main" id="{0E289F78-317A-4BFA-A19A-8390BF18D009}"/>
              </a:ext>
            </a:extLst>
          </p:cNvPr>
          <p:cNvSpPr/>
          <p:nvPr/>
        </p:nvSpPr>
        <p:spPr bwMode="auto">
          <a:xfrm>
            <a:off x="1971925" y="1556792"/>
            <a:ext cx="1843149" cy="648072"/>
          </a:xfrm>
          <a:prstGeom prst="homePlate">
            <a:avLst/>
          </a:prstGeom>
          <a:solidFill>
            <a:srgbClr val="00206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Build</a:t>
            </a:r>
          </a:p>
        </p:txBody>
      </p:sp>
      <p:sp>
        <p:nvSpPr>
          <p:cNvPr id="12" name="矢印: 五方向 11">
            <a:extLst>
              <a:ext uri="{FF2B5EF4-FFF2-40B4-BE49-F238E27FC236}">
                <a16:creationId xmlns:a16="http://schemas.microsoft.com/office/drawing/2014/main" id="{6EB9537F-8A6C-4671-B875-C56B896C3292}"/>
              </a:ext>
            </a:extLst>
          </p:cNvPr>
          <p:cNvSpPr/>
          <p:nvPr/>
        </p:nvSpPr>
        <p:spPr bwMode="auto">
          <a:xfrm>
            <a:off x="560512" y="1556792"/>
            <a:ext cx="1843149" cy="648072"/>
          </a:xfrm>
          <a:prstGeom prst="homePlate">
            <a:avLst/>
          </a:prstGeom>
          <a:solidFill>
            <a:srgbClr val="00206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1" dirty="0">
                <a:solidFill>
                  <a:schemeClr val="bg1"/>
                </a:solidFill>
                <a:latin typeface="メイリオ" panose="020B0604030504040204" pitchFamily="50" charset="-128"/>
                <a:ea typeface="メイリオ" panose="020B0604030504040204" pitchFamily="50" charset="-128"/>
              </a:rPr>
              <a:t>Constructed</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3" name="四角形: 角を丸くする 12">
            <a:extLst>
              <a:ext uri="{FF2B5EF4-FFF2-40B4-BE49-F238E27FC236}">
                <a16:creationId xmlns:a16="http://schemas.microsoft.com/office/drawing/2014/main" id="{EDEA2B4C-5271-42E6-A1A1-86EF93D9936F}"/>
              </a:ext>
            </a:extLst>
          </p:cNvPr>
          <p:cNvSpPr/>
          <p:nvPr/>
        </p:nvSpPr>
        <p:spPr bwMode="auto">
          <a:xfrm>
            <a:off x="559304" y="2924943"/>
            <a:ext cx="1412621" cy="3143875"/>
          </a:xfrm>
          <a:prstGeom prst="roundRect">
            <a:avLst/>
          </a:prstGeom>
          <a:solidFill>
            <a:srgbClr val="C0000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err="1">
                <a:solidFill>
                  <a:schemeClr val="bg1"/>
                </a:solidFill>
                <a:latin typeface="メイリオ" panose="020B0604030504040204" pitchFamily="50" charset="-128"/>
                <a:ea typeface="メイリオ" panose="020B0604030504040204" pitchFamily="50" charset="-128"/>
              </a:rPr>
              <a:t>CodeCommit</a:t>
            </a:r>
            <a:endParaRPr kumimoji="1" lang="ja-JP" altLang="en-US" sz="14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4" name="四角形: 角を丸くする 13">
            <a:extLst>
              <a:ext uri="{FF2B5EF4-FFF2-40B4-BE49-F238E27FC236}">
                <a16:creationId xmlns:a16="http://schemas.microsoft.com/office/drawing/2014/main" id="{5A11E3AC-7456-4299-AD2A-60D8DF65CFD8}"/>
              </a:ext>
            </a:extLst>
          </p:cNvPr>
          <p:cNvSpPr/>
          <p:nvPr/>
        </p:nvSpPr>
        <p:spPr bwMode="auto">
          <a:xfrm>
            <a:off x="2050779" y="2924943"/>
            <a:ext cx="2797182" cy="3143875"/>
          </a:xfrm>
          <a:prstGeom prst="roundRect">
            <a:avLst/>
          </a:prstGeom>
          <a:solidFill>
            <a:srgbClr val="C0000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err="1">
                <a:solidFill>
                  <a:schemeClr val="bg1"/>
                </a:solidFill>
                <a:latin typeface="メイリオ" panose="020B0604030504040204" pitchFamily="50" charset="-128"/>
                <a:ea typeface="メイリオ" panose="020B0604030504040204" pitchFamily="50" charset="-128"/>
              </a:rPr>
              <a:t>CodeBuild</a:t>
            </a:r>
            <a:endParaRPr kumimoji="1" lang="ja-JP" altLang="en-US"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60ADF88A-0829-430A-AD0A-77CFAB7382C7}"/>
              </a:ext>
            </a:extLst>
          </p:cNvPr>
          <p:cNvSpPr/>
          <p:nvPr/>
        </p:nvSpPr>
        <p:spPr bwMode="auto">
          <a:xfrm>
            <a:off x="4921181" y="2924944"/>
            <a:ext cx="1399971" cy="1845436"/>
          </a:xfrm>
          <a:prstGeom prst="roundRect">
            <a:avLst/>
          </a:prstGeom>
          <a:solidFill>
            <a:srgbClr val="C0000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err="1">
                <a:solidFill>
                  <a:schemeClr val="bg1"/>
                </a:solidFill>
                <a:latin typeface="メイリオ" panose="020B0604030504040204" pitchFamily="50" charset="-128"/>
                <a:ea typeface="メイリオ" panose="020B0604030504040204" pitchFamily="50" charset="-128"/>
              </a:rPr>
              <a:t>CodeDeploy</a:t>
            </a:r>
            <a:endParaRPr kumimoji="1" lang="ja-JP" altLang="en-US"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5E4D8BE6-90C6-4883-94A2-E2AA9D316DF5}"/>
              </a:ext>
            </a:extLst>
          </p:cNvPr>
          <p:cNvSpPr/>
          <p:nvPr/>
        </p:nvSpPr>
        <p:spPr bwMode="auto">
          <a:xfrm>
            <a:off x="559304" y="2288125"/>
            <a:ext cx="5734808" cy="564811"/>
          </a:xfrm>
          <a:prstGeom prst="roundRect">
            <a:avLst/>
          </a:prstGeom>
          <a:solidFill>
            <a:srgbClr val="C00000"/>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dirty="0" err="1">
                <a:solidFill>
                  <a:schemeClr val="bg1"/>
                </a:solidFill>
                <a:latin typeface="メイリオ" panose="020B0604030504040204" pitchFamily="50" charset="-128"/>
                <a:ea typeface="メイリオ" panose="020B0604030504040204" pitchFamily="50" charset="-128"/>
              </a:rPr>
              <a:t>CodePipeline</a:t>
            </a:r>
            <a:endParaRPr kumimoji="1" lang="ja-JP" altLang="en-US" sz="14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四角形: 角を丸くする 16">
            <a:extLst>
              <a:ext uri="{FF2B5EF4-FFF2-40B4-BE49-F238E27FC236}">
                <a16:creationId xmlns:a16="http://schemas.microsoft.com/office/drawing/2014/main" id="{897B01E7-9A35-470A-AF74-3B4D22964893}"/>
              </a:ext>
            </a:extLst>
          </p:cNvPr>
          <p:cNvSpPr/>
          <p:nvPr/>
        </p:nvSpPr>
        <p:spPr bwMode="auto">
          <a:xfrm>
            <a:off x="6433350" y="2288124"/>
            <a:ext cx="1399971" cy="1224000"/>
          </a:xfrm>
          <a:prstGeom prst="roundRect">
            <a:avLst/>
          </a:prstGeom>
          <a:solidFill>
            <a:schemeClr val="accent6"/>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a:solidFill>
                  <a:schemeClr val="bg1"/>
                </a:solidFill>
                <a:latin typeface="メイリオ" panose="020B0604030504040204" pitchFamily="50" charset="-128"/>
                <a:ea typeface="メイリオ" panose="020B0604030504040204" pitchFamily="50" charset="-128"/>
              </a:rPr>
              <a:t>Cloud</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a:solidFill>
                  <a:schemeClr val="bg1"/>
                </a:solidFill>
                <a:latin typeface="メイリオ" panose="020B0604030504040204" pitchFamily="50" charset="-128"/>
                <a:ea typeface="メイリオ" panose="020B0604030504040204" pitchFamily="50" charset="-128"/>
              </a:rPr>
              <a:t>Formation</a:t>
            </a:r>
          </a:p>
        </p:txBody>
      </p:sp>
      <p:sp>
        <p:nvSpPr>
          <p:cNvPr id="18" name="四角形: 角を丸くする 17">
            <a:extLst>
              <a:ext uri="{FF2B5EF4-FFF2-40B4-BE49-F238E27FC236}">
                <a16:creationId xmlns:a16="http://schemas.microsoft.com/office/drawing/2014/main" id="{EBEB80F0-9BD0-4A33-82D1-F39923CB9E12}"/>
              </a:ext>
            </a:extLst>
          </p:cNvPr>
          <p:cNvSpPr/>
          <p:nvPr/>
        </p:nvSpPr>
        <p:spPr bwMode="auto">
          <a:xfrm>
            <a:off x="7914181" y="2288125"/>
            <a:ext cx="1399971" cy="2497941"/>
          </a:xfrm>
          <a:prstGeom prst="roundRect">
            <a:avLst/>
          </a:prstGeom>
          <a:solidFill>
            <a:schemeClr val="accent6">
              <a:lumMod val="50000"/>
            </a:schemeClr>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a:solidFill>
                  <a:schemeClr val="bg1"/>
                </a:solidFill>
                <a:latin typeface="メイリオ" panose="020B0604030504040204" pitchFamily="50" charset="-128"/>
                <a:ea typeface="メイリオ" panose="020B0604030504040204" pitchFamily="50" charset="-128"/>
              </a:rPr>
              <a:t>CloudWatch</a:t>
            </a:r>
          </a:p>
        </p:txBody>
      </p:sp>
      <p:sp>
        <p:nvSpPr>
          <p:cNvPr id="19" name="四角形: 角を丸くする 18">
            <a:extLst>
              <a:ext uri="{FF2B5EF4-FFF2-40B4-BE49-F238E27FC236}">
                <a16:creationId xmlns:a16="http://schemas.microsoft.com/office/drawing/2014/main" id="{B2A5FBE7-1BE2-45D7-84E3-F6BEA99BD137}"/>
              </a:ext>
            </a:extLst>
          </p:cNvPr>
          <p:cNvSpPr/>
          <p:nvPr/>
        </p:nvSpPr>
        <p:spPr bwMode="auto">
          <a:xfrm>
            <a:off x="4952999" y="4842388"/>
            <a:ext cx="4315205" cy="564811"/>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a:solidFill>
                  <a:schemeClr val="bg1"/>
                </a:solidFill>
                <a:latin typeface="メイリオ" panose="020B0604030504040204" pitchFamily="50" charset="-128"/>
                <a:ea typeface="メイリオ" panose="020B0604030504040204" pitchFamily="50" charset="-128"/>
              </a:rPr>
              <a:t>Elastic Beanstalk</a:t>
            </a: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r>
              <a:rPr kumimoji="1" lang="en-US" altLang="ja-JP"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web </a:t>
            </a:r>
            <a:r>
              <a:rPr kumimoji="1" lang="ja-JP" altLang="en-US"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app deployment)</a:t>
            </a:r>
          </a:p>
        </p:txBody>
      </p:sp>
      <p:sp>
        <p:nvSpPr>
          <p:cNvPr id="20" name="四角形: 角を丸くする 19">
            <a:extLst>
              <a:ext uri="{FF2B5EF4-FFF2-40B4-BE49-F238E27FC236}">
                <a16:creationId xmlns:a16="http://schemas.microsoft.com/office/drawing/2014/main" id="{8E313550-BA02-4B19-B614-F5E69888B153}"/>
              </a:ext>
            </a:extLst>
          </p:cNvPr>
          <p:cNvSpPr/>
          <p:nvPr/>
        </p:nvSpPr>
        <p:spPr bwMode="auto">
          <a:xfrm>
            <a:off x="4952999" y="5479207"/>
            <a:ext cx="4315205" cy="564811"/>
          </a:xfrm>
          <a:prstGeom prst="roundRect">
            <a:avLst/>
          </a:prstGeom>
          <a:solidFill>
            <a:srgbClr val="F0861E"/>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200" dirty="0" err="1">
                <a:solidFill>
                  <a:schemeClr val="bg1"/>
                </a:solidFill>
                <a:latin typeface="メイリオ" panose="020B0604030504040204" pitchFamily="50" charset="-128"/>
                <a:ea typeface="メイリオ" panose="020B0604030504040204" pitchFamily="50" charset="-128"/>
              </a:rPr>
              <a:t>OpsWorks</a:t>
            </a:r>
            <a:endParaRPr lang="en-US" altLang="ja-JP" sz="1200" dirty="0">
              <a:solidFill>
                <a:schemeClr val="bg1"/>
              </a:solidFill>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(Infrastructure configuration and management)</a:t>
            </a:r>
          </a:p>
        </p:txBody>
      </p:sp>
      <p:sp>
        <p:nvSpPr>
          <p:cNvPr id="24" name="四角形: 角を丸くする 23">
            <a:extLst>
              <a:ext uri="{FF2B5EF4-FFF2-40B4-BE49-F238E27FC236}">
                <a16:creationId xmlns:a16="http://schemas.microsoft.com/office/drawing/2014/main" id="{A35A28CA-6489-438C-ADC5-26913D7DACE8}"/>
              </a:ext>
            </a:extLst>
          </p:cNvPr>
          <p:cNvSpPr/>
          <p:nvPr/>
        </p:nvSpPr>
        <p:spPr bwMode="auto">
          <a:xfrm>
            <a:off x="6440989" y="3562066"/>
            <a:ext cx="1392331" cy="1224000"/>
          </a:xfrm>
          <a:prstGeom prst="roundRect">
            <a:avLst/>
          </a:prstGeom>
          <a:solidFill>
            <a:schemeClr val="accent2"/>
          </a:solidFill>
          <a:ln w="12700" cap="flat" cmpd="sng" algn="ctr">
            <a:no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ECS / EKS</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solidFill>
                  <a:schemeClr val="bg1"/>
                </a:solidFill>
                <a:latin typeface="メイリオ" panose="020B0604030504040204" pitchFamily="50" charset="-128"/>
                <a:ea typeface="メイリオ" panose="020B0604030504040204" pitchFamily="50" charset="-128"/>
              </a:rPr>
              <a:t>(</a:t>
            </a:r>
            <a:r>
              <a:rPr lang="en-US" altLang="ja-JP" sz="1200" dirty="0">
                <a:solidFill>
                  <a:schemeClr val="bg1"/>
                </a:solidFill>
                <a:latin typeface="メイリオ" panose="020B0604030504040204" pitchFamily="50" charset="-128"/>
                <a:ea typeface="メイリオ" panose="020B0604030504040204" pitchFamily="50" charset="-128"/>
              </a:rPr>
              <a:t>Docker </a:t>
            </a:r>
            <a:r>
              <a:rPr lang="ja-JP" altLang="en-US" sz="1200" dirty="0">
                <a:solidFill>
                  <a:schemeClr val="bg1"/>
                </a:solidFill>
                <a:latin typeface="メイリオ" panose="020B0604030504040204" pitchFamily="50" charset="-128"/>
                <a:ea typeface="メイリオ" panose="020B0604030504040204" pitchFamily="50" charset="-128"/>
              </a:rPr>
              <a:t>compatible)</a:t>
            </a:r>
            <a:endParaRPr kumimoji="1" lang="en-US" altLang="ja-JP" sz="120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26616457"/>
      </p:ext>
    </p:extLst>
  </p:cSld>
  <p:clrMapOvr>
    <a:masterClrMapping/>
  </p:clrMapOvr>
  <mc:AlternateContent xmlns:mc="http://schemas.openxmlformats.org/markup-compatibility/2006" xmlns:p14="http://schemas.microsoft.com/office/powerpoint/2010/main">
    <mc:Choice Requires="p14">
      <p:transition spd="slow" p14:dur="2000" advTm="104627"/>
    </mc:Choice>
    <mc:Fallback xmlns="">
      <p:transition spd="slow" advTm="104627"/>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Environmental Automation Services</a:t>
            </a:r>
            <a:endParaRPr lang="en-US" altLang="ja-JP" sz="3000" dirty="0">
              <a:latin typeface="メイリオ" panose="020B0604030504040204" pitchFamily="50" charset="-128"/>
              <a:ea typeface="メイリオ" panose="020B0604030504040204" pitchFamily="50" charset="-128"/>
            </a:endParaRPr>
          </a:p>
        </p:txBody>
      </p:sp>
      <p:sp>
        <p:nvSpPr>
          <p:cNvPr id="21" name="コンテンツ プレースホルダー 2">
            <a:extLst>
              <a:ext uri="{FF2B5EF4-FFF2-40B4-BE49-F238E27FC236}">
                <a16:creationId xmlns:a16="http://schemas.microsoft.com/office/drawing/2014/main" id="{70396FC3-F206-462E-AA80-5BFAD958D0B3}"/>
              </a:ext>
            </a:extLst>
          </p:cNvPr>
          <p:cNvSpPr txBox="1">
            <a:spLocks/>
          </p:cNvSpPr>
          <p:nvPr/>
        </p:nvSpPr>
        <p:spPr>
          <a:xfrm>
            <a:off x="3800872" y="2426145"/>
            <a:ext cx="5040560" cy="859072"/>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latin typeface="メイリオ" panose="020B0604030504040204" pitchFamily="50" charset="-128"/>
                <a:ea typeface="メイリオ" panose="020B0604030504040204" pitchFamily="50" charset="-128"/>
              </a:rPr>
              <a:t>Automated Deploy </a:t>
            </a:r>
            <a:r>
              <a:rPr lang="ja-JP" altLang="en-US" sz="1400" dirty="0">
                <a:latin typeface="メイリオ" panose="020B0604030504040204" pitchFamily="50" charset="-128"/>
                <a:ea typeface="メイリオ" panose="020B0604030504040204" pitchFamily="50" charset="-128"/>
              </a:rPr>
              <a:t>Services for deploying and scaling web applications and services on a </a:t>
            </a:r>
            <a:r>
              <a:rPr lang="en-US" altLang="ja-JP" sz="1400" dirty="0">
                <a:latin typeface="メイリオ" panose="020B0604030504040204" pitchFamily="50" charset="-128"/>
                <a:ea typeface="メイリオ" panose="020B0604030504040204" pitchFamily="50" charset="-128"/>
              </a:rPr>
              <a:t>common</a:t>
            </a:r>
            <a:r>
              <a:rPr lang="ja-JP" altLang="en-US" sz="1400" dirty="0">
                <a:latin typeface="メイリオ" panose="020B0604030504040204" pitchFamily="50" charset="-128"/>
                <a:ea typeface="メイリオ" panose="020B0604030504040204" pitchFamily="50" charset="-128"/>
              </a:rPr>
              <a:t> server</a:t>
            </a:r>
            <a:r>
              <a:rPr lang="en-US" altLang="ja-JP" sz="1400" dirty="0">
                <a:latin typeface="メイリオ" panose="020B0604030504040204" pitchFamily="50" charset="-128"/>
                <a:ea typeface="メイリオ" panose="020B0604030504040204" pitchFamily="50" charset="-128"/>
              </a:rPr>
              <a:t>s</a:t>
            </a:r>
            <a:endParaRPr lang="en-US" altLang="ja-JP" sz="1400" kern="0" dirty="0">
              <a:latin typeface="メイリオ" panose="020B0604030504040204" pitchFamily="50" charset="-128"/>
              <a:ea typeface="メイリオ" panose="020B0604030504040204" pitchFamily="50" charset="-128"/>
            </a:endParaRPr>
          </a:p>
        </p:txBody>
      </p:sp>
      <p:sp>
        <p:nvSpPr>
          <p:cNvPr id="22" name="コンテンツ プレースホルダー 2">
            <a:extLst>
              <a:ext uri="{FF2B5EF4-FFF2-40B4-BE49-F238E27FC236}">
                <a16:creationId xmlns:a16="http://schemas.microsoft.com/office/drawing/2014/main" id="{5062662C-0EAB-4D9F-9FF9-DBBB925D1D15}"/>
              </a:ext>
            </a:extLst>
          </p:cNvPr>
          <p:cNvSpPr txBox="1">
            <a:spLocks/>
          </p:cNvSpPr>
          <p:nvPr/>
        </p:nvSpPr>
        <p:spPr bwMode="auto">
          <a:xfrm>
            <a:off x="1064568" y="2426145"/>
            <a:ext cx="2664296"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Elastic Beanstalk</a:t>
            </a:r>
          </a:p>
        </p:txBody>
      </p:sp>
      <p:sp>
        <p:nvSpPr>
          <p:cNvPr id="23" name="コンテンツ プレースホルダー 2">
            <a:extLst>
              <a:ext uri="{FF2B5EF4-FFF2-40B4-BE49-F238E27FC236}">
                <a16:creationId xmlns:a16="http://schemas.microsoft.com/office/drawing/2014/main" id="{400A0005-A5A2-40CC-9BD7-61556A318333}"/>
              </a:ext>
            </a:extLst>
          </p:cNvPr>
          <p:cNvSpPr txBox="1">
            <a:spLocks/>
          </p:cNvSpPr>
          <p:nvPr/>
        </p:nvSpPr>
        <p:spPr bwMode="auto">
          <a:xfrm>
            <a:off x="3800872" y="3335457"/>
            <a:ext cx="5040560" cy="85907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Configuration management services that would allow you to automate the configuration, deployment, and management of a server for a managed instance of </a:t>
            </a:r>
            <a:r>
              <a:rPr lang="en-US" altLang="ja-JP" sz="1400" dirty="0">
                <a:latin typeface="メイリオ" panose="020B0604030504040204" pitchFamily="50" charset="-128"/>
                <a:ea typeface="メイリオ" panose="020B0604030504040204" pitchFamily="50" charset="-128"/>
              </a:rPr>
              <a:t>Chef </a:t>
            </a:r>
            <a:r>
              <a:rPr lang="ja-JP" altLang="en-US" sz="1400" dirty="0">
                <a:latin typeface="メイリオ" panose="020B0604030504040204" pitchFamily="50" charset="-128"/>
                <a:ea typeface="メイリオ" panose="020B0604030504040204" pitchFamily="50" charset="-128"/>
              </a:rPr>
              <a:t>or </a:t>
            </a:r>
            <a:r>
              <a:rPr lang="en-US" altLang="ja-JP" sz="1400" dirty="0">
                <a:latin typeface="メイリオ" panose="020B0604030504040204" pitchFamily="50" charset="-128"/>
                <a:ea typeface="メイリオ" panose="020B0604030504040204" pitchFamily="50" charset="-128"/>
              </a:rPr>
              <a:t>Puppet</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94A9599F-8AF4-40B2-837E-C0E483648DE7}"/>
              </a:ext>
            </a:extLst>
          </p:cNvPr>
          <p:cNvSpPr txBox="1">
            <a:spLocks/>
          </p:cNvSpPr>
          <p:nvPr/>
        </p:nvSpPr>
        <p:spPr bwMode="auto">
          <a:xfrm>
            <a:off x="1064568" y="3335457"/>
            <a:ext cx="2664296"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err="1">
                <a:solidFill>
                  <a:schemeClr val="bg1"/>
                </a:solidFill>
                <a:latin typeface="メイリオ" panose="020B0604030504040204" pitchFamily="50" charset="-128"/>
                <a:ea typeface="メイリオ" panose="020B0604030504040204" pitchFamily="50" charset="-128"/>
              </a:rPr>
              <a:t>OpsWorks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26" name="コンテンツ プレースホルダー 2">
            <a:extLst>
              <a:ext uri="{FF2B5EF4-FFF2-40B4-BE49-F238E27FC236}">
                <a16:creationId xmlns:a16="http://schemas.microsoft.com/office/drawing/2014/main" id="{6206DDA0-CE35-40DC-980E-7FFEE965AD1F}"/>
              </a:ext>
            </a:extLst>
          </p:cNvPr>
          <p:cNvSpPr txBox="1">
            <a:spLocks/>
          </p:cNvSpPr>
          <p:nvPr/>
        </p:nvSpPr>
        <p:spPr bwMode="auto">
          <a:xfrm>
            <a:off x="3800872" y="4246441"/>
            <a:ext cx="5040560" cy="85907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Templated provisioning services for describing and provisioning all infrastructure resources in </a:t>
            </a:r>
            <a:r>
              <a:rPr lang="en-US" altLang="ja-JP" sz="1400" dirty="0">
                <a:latin typeface="メイリオ" panose="020B0604030504040204" pitchFamily="50" charset="-128"/>
                <a:ea typeface="メイリオ" panose="020B0604030504040204" pitchFamily="50" charset="-128"/>
              </a:rPr>
              <a:t>AWS</a:t>
            </a:r>
            <a:endParaRPr lang="en-US" altLang="ja-JP" sz="1400" kern="0" dirty="0">
              <a:latin typeface="メイリオ" panose="020B0604030504040204" pitchFamily="50" charset="-128"/>
              <a:ea typeface="メイリオ" panose="020B0604030504040204" pitchFamily="50" charset="-128"/>
            </a:endParaRPr>
          </a:p>
        </p:txBody>
      </p:sp>
      <p:sp>
        <p:nvSpPr>
          <p:cNvPr id="28" name="コンテンツ プレースホルダー 2">
            <a:extLst>
              <a:ext uri="{FF2B5EF4-FFF2-40B4-BE49-F238E27FC236}">
                <a16:creationId xmlns:a16="http://schemas.microsoft.com/office/drawing/2014/main" id="{49E57697-4D1A-4D9B-8073-3667F60EF5AD}"/>
              </a:ext>
            </a:extLst>
          </p:cNvPr>
          <p:cNvSpPr txBox="1">
            <a:spLocks/>
          </p:cNvSpPr>
          <p:nvPr/>
        </p:nvSpPr>
        <p:spPr bwMode="auto">
          <a:xfrm>
            <a:off x="1064568" y="4246441"/>
            <a:ext cx="2664296" cy="859072"/>
          </a:xfrm>
          <a:prstGeom prst="rect">
            <a:avLst/>
          </a:prstGeom>
          <a:solidFill>
            <a:schemeClr val="accent6"/>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CloudFormation</a:t>
            </a:r>
          </a:p>
        </p:txBody>
      </p:sp>
      <p:sp>
        <p:nvSpPr>
          <p:cNvPr id="33" name="コンテンツ プレースホルダー 2">
            <a:extLst>
              <a:ext uri="{FF2B5EF4-FFF2-40B4-BE49-F238E27FC236}">
                <a16:creationId xmlns:a16="http://schemas.microsoft.com/office/drawing/2014/main" id="{34020182-C542-440D-9F10-F69C5BA75C19}"/>
              </a:ext>
            </a:extLst>
          </p:cNvPr>
          <p:cNvSpPr txBox="1">
            <a:spLocks/>
          </p:cNvSpPr>
          <p:nvPr/>
        </p:nvSpPr>
        <p:spPr>
          <a:xfrm>
            <a:off x="3800872" y="1515161"/>
            <a:ext cx="5040560" cy="859072"/>
          </a:xfrm>
          <a:prstGeom prst="rect">
            <a:avLst/>
          </a:prstGeom>
          <a:solidFill>
            <a:schemeClr val="bg1"/>
          </a:solidFill>
          <a:ln>
            <a:solidFill>
              <a:srgbClr val="F0861E"/>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kern="0" dirty="0">
                <a:latin typeface="メイリオ" panose="020B0604030504040204" pitchFamily="50" charset="-128"/>
                <a:ea typeface="メイリオ" panose="020B0604030504040204" pitchFamily="50" charset="-128"/>
              </a:rPr>
              <a:t>These service are used for coding management. </a:t>
            </a:r>
            <a:r>
              <a:rPr lang="en-US" altLang="ja-JP" sz="1400" kern="0" dirty="0" err="1">
                <a:latin typeface="メイリオ" panose="020B0604030504040204" pitchFamily="50" charset="-128"/>
                <a:ea typeface="メイリオ" panose="020B0604030504040204" pitchFamily="50" charset="-128"/>
              </a:rPr>
              <a:t>CodePipeline</a:t>
            </a:r>
            <a:r>
              <a:rPr lang="en-US" altLang="ja-JP" sz="1400" kern="0" dirty="0">
                <a:latin typeface="メイリオ" panose="020B0604030504040204" pitchFamily="50" charset="-128"/>
                <a:ea typeface="メイリオ" panose="020B0604030504040204" pitchFamily="50" charset="-128"/>
              </a:rPr>
              <a:t> </a:t>
            </a:r>
            <a:r>
              <a:rPr lang="ja-JP" altLang="en-US" sz="1400" kern="0" dirty="0">
                <a:latin typeface="メイリオ" panose="020B0604030504040204" pitchFamily="50" charset="-128"/>
                <a:ea typeface="メイリオ" panose="020B0604030504040204" pitchFamily="50" charset="-128"/>
              </a:rPr>
              <a:t>is also available for </a:t>
            </a:r>
            <a:r>
              <a:rPr lang="en-US" altLang="ja-JP" sz="1400" kern="0" dirty="0">
                <a:latin typeface="メイリオ" panose="020B0604030504040204" pitchFamily="50" charset="-128"/>
                <a:ea typeface="メイリオ" panose="020B0604030504040204" pitchFamily="50" charset="-128"/>
              </a:rPr>
              <a:t>CloudFormation </a:t>
            </a:r>
            <a:r>
              <a:rPr lang="ja-JP" altLang="en-US" sz="1400" kern="0" dirty="0">
                <a:latin typeface="メイリオ" panose="020B0604030504040204" pitchFamily="50" charset="-128"/>
                <a:ea typeface="メイリオ" panose="020B0604030504040204" pitchFamily="50" charset="-128"/>
              </a:rPr>
              <a:t>and </a:t>
            </a:r>
            <a:r>
              <a:rPr lang="en-US" altLang="ja-JP" sz="1400" kern="0" dirty="0">
                <a:latin typeface="メイリオ" panose="020B0604030504040204" pitchFamily="50" charset="-128"/>
                <a:ea typeface="メイリオ" panose="020B0604030504040204" pitchFamily="50" charset="-128"/>
              </a:rPr>
              <a:t>ECS </a:t>
            </a:r>
            <a:r>
              <a:rPr lang="ja-JP" altLang="en-US" sz="1400" kern="0" dirty="0">
                <a:latin typeface="メイリオ" panose="020B0604030504040204" pitchFamily="50" charset="-128"/>
                <a:ea typeface="メイリオ" panose="020B0604030504040204" pitchFamily="50" charset="-128"/>
              </a:rPr>
              <a:t>deployment automation</a:t>
            </a:r>
            <a:r>
              <a:rPr lang="ja-JP" altLang="en-US" sz="1400" dirty="0">
                <a:latin typeface="メイリオ" panose="020B0604030504040204" pitchFamily="50" charset="-128"/>
                <a:ea typeface="メイリオ" panose="020B0604030504040204" pitchFamily="50" charset="-128"/>
              </a:rPr>
              <a:t>.</a:t>
            </a:r>
            <a:endParaRPr lang="en-US" altLang="ja-JP" sz="1400" dirty="0">
              <a:latin typeface="メイリオ" panose="020B0604030504040204" pitchFamily="50" charset="-128"/>
              <a:ea typeface="メイリオ" panose="020B0604030504040204" pitchFamily="50" charset="-128"/>
            </a:endParaRPr>
          </a:p>
        </p:txBody>
      </p:sp>
      <p:sp>
        <p:nvSpPr>
          <p:cNvPr id="34" name="コンテンツ プレースホルダー 2">
            <a:extLst>
              <a:ext uri="{FF2B5EF4-FFF2-40B4-BE49-F238E27FC236}">
                <a16:creationId xmlns:a16="http://schemas.microsoft.com/office/drawing/2014/main" id="{54252A53-2136-4688-A9C0-B0DAADD45262}"/>
              </a:ext>
            </a:extLst>
          </p:cNvPr>
          <p:cNvSpPr txBox="1">
            <a:spLocks/>
          </p:cNvSpPr>
          <p:nvPr/>
        </p:nvSpPr>
        <p:spPr bwMode="auto">
          <a:xfrm>
            <a:off x="1064568" y="1515161"/>
            <a:ext cx="2664296" cy="859072"/>
          </a:xfrm>
          <a:prstGeom prst="rect">
            <a:avLst/>
          </a:prstGeom>
          <a:solidFill>
            <a:srgbClr val="C00000"/>
          </a:solidFill>
          <a:ln w="9525">
            <a:noFill/>
            <a:miter lim="800000"/>
            <a:headEnd/>
            <a:tailEnd/>
          </a:ln>
          <a:effectLst/>
        </p:spPr>
        <p:txBody>
          <a:bodyPr vert="horz" wrap="non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err="1">
                <a:solidFill>
                  <a:schemeClr val="bg1"/>
                </a:solidFill>
                <a:latin typeface="メイリオ" panose="020B0604030504040204" pitchFamily="50" charset="-128"/>
                <a:ea typeface="メイリオ" panose="020B0604030504040204" pitchFamily="50" charset="-128"/>
              </a:rPr>
              <a:t>CodeCommit</a:t>
            </a:r>
            <a:r>
              <a:rPr lang="en-US" altLang="ja-JP" b="1" kern="0" dirty="0">
                <a:solidFill>
                  <a:schemeClr val="bg1"/>
                </a:solidFill>
                <a:latin typeface="メイリオ" panose="020B0604030504040204" pitchFamily="50" charset="-128"/>
                <a:ea typeface="メイリオ" panose="020B0604030504040204" pitchFamily="50" charset="-128"/>
              </a:rPr>
              <a:t>/</a:t>
            </a:r>
            <a:r>
              <a:rPr lang="en-US" altLang="ja-JP" b="1" kern="0" dirty="0" err="1">
                <a:solidFill>
                  <a:schemeClr val="bg1"/>
                </a:solidFill>
                <a:latin typeface="メイリオ" panose="020B0604030504040204" pitchFamily="50" charset="-128"/>
                <a:ea typeface="メイリオ" panose="020B0604030504040204" pitchFamily="50" charset="-128"/>
              </a:rPr>
              <a:t>CodeBuild</a:t>
            </a:r>
            <a:r>
              <a:rPr lang="en-US" altLang="ja-JP" b="1" kern="0" dirty="0">
                <a:solidFill>
                  <a:schemeClr val="bg1"/>
                </a:solidFill>
                <a:latin typeface="メイリオ" panose="020B0604030504040204" pitchFamily="50" charset="-128"/>
                <a:ea typeface="メイリオ" panose="020B0604030504040204" pitchFamily="50" charset="-128"/>
              </a:rPr>
              <a:t> </a:t>
            </a:r>
          </a:p>
          <a:p>
            <a:pPr algn="ctr"/>
            <a:r>
              <a:rPr lang="en-US" altLang="ja-JP" b="1" kern="0" dirty="0" err="1">
                <a:solidFill>
                  <a:schemeClr val="bg1"/>
                </a:solidFill>
                <a:latin typeface="メイリオ" panose="020B0604030504040204" pitchFamily="50" charset="-128"/>
                <a:ea typeface="メイリオ" panose="020B0604030504040204" pitchFamily="50" charset="-128"/>
              </a:rPr>
              <a:t>CodeDeploy</a:t>
            </a:r>
            <a:r>
              <a:rPr lang="en-US" altLang="ja-JP" b="1" kern="0" dirty="0">
                <a:solidFill>
                  <a:schemeClr val="bg1"/>
                </a:solidFill>
                <a:latin typeface="メイリオ" panose="020B0604030504040204" pitchFamily="50" charset="-128"/>
                <a:ea typeface="メイリオ" panose="020B0604030504040204" pitchFamily="50" charset="-128"/>
              </a:rPr>
              <a:t>/</a:t>
            </a:r>
            <a:r>
              <a:rPr lang="en-US" altLang="ja-JP" b="1" kern="0" dirty="0" err="1">
                <a:solidFill>
                  <a:schemeClr val="bg1"/>
                </a:solidFill>
                <a:latin typeface="メイリオ" panose="020B0604030504040204" pitchFamily="50" charset="-128"/>
                <a:ea typeface="メイリオ" panose="020B0604030504040204" pitchFamily="50" charset="-128"/>
              </a:rPr>
              <a:t>CodePipline</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35" name="コンテンツ プレースホルダー 2">
            <a:extLst>
              <a:ext uri="{FF2B5EF4-FFF2-40B4-BE49-F238E27FC236}">
                <a16:creationId xmlns:a16="http://schemas.microsoft.com/office/drawing/2014/main" id="{5128953A-C191-4BE4-BBFD-8C66682CAC3D}"/>
              </a:ext>
            </a:extLst>
          </p:cNvPr>
          <p:cNvSpPr txBox="1">
            <a:spLocks/>
          </p:cNvSpPr>
          <p:nvPr/>
        </p:nvSpPr>
        <p:spPr bwMode="auto">
          <a:xfrm>
            <a:off x="3800872" y="5162216"/>
            <a:ext cx="5040560" cy="85907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latin typeface="メイリオ" panose="020B0604030504040204" pitchFamily="50" charset="-128"/>
                <a:ea typeface="メイリオ" panose="020B0604030504040204" pitchFamily="50" charset="-128"/>
              </a:rPr>
              <a:t>Docker </a:t>
            </a:r>
            <a:r>
              <a:rPr lang="ja-JP" altLang="en-US" sz="1400" dirty="0">
                <a:latin typeface="メイリオ" panose="020B0604030504040204" pitchFamily="50" charset="-128"/>
                <a:ea typeface="メイリオ" panose="020B0604030504040204" pitchFamily="50" charset="-128"/>
              </a:rPr>
              <a:t>container templating service for building environments on </a:t>
            </a:r>
            <a:r>
              <a:rPr lang="en-US" altLang="ja-JP" sz="1400" dirty="0">
                <a:latin typeface="メイリオ" panose="020B0604030504040204" pitchFamily="50" charset="-128"/>
                <a:ea typeface="メイリオ" panose="020B0604030504040204" pitchFamily="50" charset="-128"/>
              </a:rPr>
              <a:t>AWS</a:t>
            </a:r>
            <a:r>
              <a:rPr lang="ja-JP" altLang="en-US" sz="1400" dirty="0">
                <a:latin typeface="メイリオ" panose="020B0604030504040204" pitchFamily="50" charset="-128"/>
                <a:ea typeface="メイリオ" panose="020B0604030504040204" pitchFamily="50" charset="-128"/>
              </a:rPr>
              <a:t>, setting up environment images and coding infrastructure settings in </a:t>
            </a:r>
            <a:r>
              <a:rPr lang="en-US" altLang="ja-JP" sz="1400" dirty="0" err="1">
                <a:latin typeface="メイリオ" panose="020B0604030504040204" pitchFamily="50" charset="-128"/>
                <a:ea typeface="メイリオ" panose="020B0604030504040204" pitchFamily="50" charset="-128"/>
              </a:rPr>
              <a:t>DockerFile</a:t>
            </a:r>
            <a:endParaRPr lang="en-US" altLang="ja-JP" sz="1400" kern="0" dirty="0">
              <a:latin typeface="メイリオ" panose="020B0604030504040204" pitchFamily="50" charset="-128"/>
              <a:ea typeface="メイリオ" panose="020B0604030504040204" pitchFamily="50" charset="-128"/>
            </a:endParaRPr>
          </a:p>
        </p:txBody>
      </p:sp>
      <p:sp>
        <p:nvSpPr>
          <p:cNvPr id="36" name="コンテンツ プレースホルダー 2">
            <a:extLst>
              <a:ext uri="{FF2B5EF4-FFF2-40B4-BE49-F238E27FC236}">
                <a16:creationId xmlns:a16="http://schemas.microsoft.com/office/drawing/2014/main" id="{6C3FEC01-BEE1-4B05-8A35-06A8A5DC8144}"/>
              </a:ext>
            </a:extLst>
          </p:cNvPr>
          <p:cNvSpPr txBox="1">
            <a:spLocks/>
          </p:cNvSpPr>
          <p:nvPr/>
        </p:nvSpPr>
        <p:spPr bwMode="auto">
          <a:xfrm>
            <a:off x="1064568" y="5162216"/>
            <a:ext cx="2664296" cy="859072"/>
          </a:xfrm>
          <a:prstGeom prst="rect">
            <a:avLst/>
          </a:prstGeom>
          <a:solidFill>
            <a:schemeClr val="accent6"/>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kern="0" dirty="0">
                <a:solidFill>
                  <a:schemeClr val="bg1"/>
                </a:solidFill>
                <a:latin typeface="メイリオ" panose="020B0604030504040204" pitchFamily="50" charset="-128"/>
                <a:ea typeface="メイリオ" panose="020B0604030504040204" pitchFamily="50" charset="-128"/>
              </a:rPr>
              <a:t>Amazon ECS</a:t>
            </a:r>
          </a:p>
        </p:txBody>
      </p:sp>
      <p:sp>
        <p:nvSpPr>
          <p:cNvPr id="4" name="コンテンツ プレースホルダー 2">
            <a:extLst>
              <a:ext uri="{FF2B5EF4-FFF2-40B4-BE49-F238E27FC236}">
                <a16:creationId xmlns:a16="http://schemas.microsoft.com/office/drawing/2014/main" id="{4FB4D470-6D93-4FC6-98C7-3DB22466CAB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provides a wealth of environmental automation services to enable </a:t>
            </a:r>
            <a:r>
              <a:rPr lang="en-US" altLang="ja-JP" sz="2400" dirty="0">
                <a:solidFill>
                  <a:srgbClr val="002060"/>
                </a:solidFill>
                <a:latin typeface="メイリオ" panose="020B0604030504040204" pitchFamily="50" charset="-128"/>
                <a:ea typeface="メイリオ" panose="020B0604030504040204" pitchFamily="50" charset="-128"/>
              </a:rPr>
              <a:t>DevOps</a:t>
            </a:r>
          </a:p>
        </p:txBody>
      </p:sp>
    </p:spTree>
    <p:extLst>
      <p:ext uri="{BB962C8B-B14F-4D97-AF65-F5344CB8AC3E}">
        <p14:creationId xmlns:p14="http://schemas.microsoft.com/office/powerpoint/2010/main" val="758289833"/>
      </p:ext>
    </p:extLst>
  </p:cSld>
  <p:clrMapOvr>
    <a:masterClrMapping/>
  </p:clrMapOvr>
  <mc:AlternateContent xmlns:mc="http://schemas.openxmlformats.org/markup-compatibility/2006" xmlns:p14="http://schemas.microsoft.com/office/powerpoint/2010/main">
    <mc:Choice Requires="p14">
      <p:transition spd="slow" p14:dur="2000" advTm="92897"/>
    </mc:Choice>
    <mc:Fallback xmlns="">
      <p:transition spd="slow" advTm="92897"/>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9074306"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environmental automation services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you've built a Ruby-based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using </a:t>
            </a:r>
            <a:r>
              <a:rPr lang="en-US" altLang="ja-JP" dirty="0">
                <a:latin typeface="メイリオ" panose="020B0604030504040204" pitchFamily="50" charset="-128"/>
                <a:ea typeface="メイリオ" panose="020B0604030504040204" pitchFamily="50" charset="-128"/>
              </a:rPr>
              <a:t>Cloud9. You want to </a:t>
            </a:r>
            <a:r>
              <a:rPr lang="ja-JP" altLang="en-US" dirty="0">
                <a:latin typeface="メイリオ" panose="020B0604030504040204" pitchFamily="50" charset="-128"/>
                <a:ea typeface="メイリオ" panose="020B0604030504040204" pitchFamily="50" charset="-128"/>
              </a:rPr>
              <a:t>upload these codes to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cloud and have them deployed to </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 The requirement is to automate the deployment process and version control as much as possible.</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best service that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OpsWorks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CloudFormation</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ECS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Elastic Beanstalk</a:t>
            </a:r>
          </a:p>
        </p:txBody>
      </p:sp>
    </p:spTree>
    <p:extLst>
      <p:ext uri="{BB962C8B-B14F-4D97-AF65-F5344CB8AC3E}">
        <p14:creationId xmlns:p14="http://schemas.microsoft.com/office/powerpoint/2010/main" val="955401177"/>
      </p:ext>
    </p:extLst>
  </p:cSld>
  <p:clrMapOvr>
    <a:masterClrMapping/>
  </p:clrMapOvr>
  <mc:AlternateContent xmlns:mc="http://schemas.openxmlformats.org/markup-compatibility/2006" xmlns:p14="http://schemas.microsoft.com/office/powerpoint/2010/main">
    <mc:Choice Requires="p14">
      <p:transition spd="slow" p14:dur="2000" advTm="5913"/>
    </mc:Choice>
    <mc:Fallback xmlns="">
      <p:transition spd="slow" advTm="5913"/>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solidFill>
                  <a:schemeClr val="tx1"/>
                </a:solidFill>
                <a:latin typeface="メイリオ" panose="020B0604030504040204" pitchFamily="50" charset="-128"/>
                <a:ea typeface="メイリオ" panose="020B0604030504040204" pitchFamily="50" charset="-128"/>
              </a:rPr>
              <a:t>AWS Elastic Beanstalk</a:t>
            </a: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Automated services for the construction and deployment of standard configurations of </a:t>
            </a:r>
            <a:r>
              <a:rPr lang="en-US" altLang="ja-JP" sz="2400" dirty="0">
                <a:solidFill>
                  <a:srgbClr val="002060"/>
                </a:solidFill>
                <a:latin typeface="メイリオ" panose="020B0604030504040204" pitchFamily="50" charset="-128"/>
                <a:ea typeface="メイリオ" panose="020B0604030504040204" pitchFamily="50" charset="-128"/>
              </a:rPr>
              <a:t>web </a:t>
            </a:r>
            <a:r>
              <a:rPr lang="ja-JP" altLang="en-US" sz="2400" dirty="0">
                <a:solidFill>
                  <a:srgbClr val="002060"/>
                </a:solidFill>
                <a:latin typeface="メイリオ" panose="020B0604030504040204" pitchFamily="50" charset="-128"/>
                <a:ea typeface="メイリオ" panose="020B0604030504040204" pitchFamily="50" charset="-128"/>
              </a:rPr>
              <a:t>applications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38" name="コンテンツ プレースホルダー 2">
            <a:extLst>
              <a:ext uri="{FF2B5EF4-FFF2-40B4-BE49-F238E27FC236}">
                <a16:creationId xmlns:a16="http://schemas.microsoft.com/office/drawing/2014/main" id="{303B584A-97FC-4A2C-B0DF-A5EFCD6F2B43}"/>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Services to deploy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quickly and easily</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Deploy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with support for </a:t>
            </a:r>
            <a:r>
              <a:rPr lang="en-US" altLang="ja-JP" dirty="0">
                <a:latin typeface="メイリオ" panose="020B0604030504040204" pitchFamily="50" charset="-128"/>
                <a:ea typeface="メイリオ" panose="020B0604030504040204" pitchFamily="50" charset="-128"/>
              </a:rPr>
              <a:t>Java, PHP, Ruby, Python, Node.js, .NET, Docker, and Go </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Deploy and scale with familiar servers such as </a:t>
            </a:r>
            <a:r>
              <a:rPr lang="en-US" altLang="ja-JP" dirty="0">
                <a:latin typeface="メイリオ" panose="020B0604030504040204" pitchFamily="50" charset="-128"/>
                <a:ea typeface="メイリオ" panose="020B0604030504040204" pitchFamily="50" charset="-128"/>
              </a:rPr>
              <a:t>Apache</a:t>
            </a:r>
            <a:r>
              <a:rPr lang="ja-JP" altLang="en-US" dirty="0" err="1">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Nginx, Messenger</a:t>
            </a:r>
            <a:r>
              <a:rPr lang="ja-JP" altLang="en-US" dirty="0" err="1">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IIS</a:t>
            </a:r>
            <a:r>
              <a:rPr lang="ja-JP" altLang="en-US" dirty="0" err="1">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etc.</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Upload the code and automate deployments from capacity provisioning, load balancing,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to application health monitoring</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1026957"/>
      </p:ext>
    </p:extLst>
  </p:cSld>
  <p:clrMapOvr>
    <a:masterClrMapping/>
  </p:clrMapOvr>
  <mc:AlternateContent xmlns:mc="http://schemas.openxmlformats.org/markup-compatibility/2006" xmlns:p14="http://schemas.microsoft.com/office/powerpoint/2010/main">
    <mc:Choice Requires="p14">
      <p:transition spd="slow" p14:dur="2000" advTm="47088"/>
    </mc:Choice>
    <mc:Fallback xmlns="">
      <p:transition spd="slow" advTm="4708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Firehose</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Kinesis Data Streams </a:t>
            </a:r>
            <a:r>
              <a:rPr lang="ja-JP" altLang="en-US" sz="2400" kern="0" dirty="0">
                <a:solidFill>
                  <a:srgbClr val="002060"/>
                </a:solidFill>
                <a:latin typeface="メイリオ" panose="020B0604030504040204" pitchFamily="50" charset="-128"/>
                <a:ea typeface="メイリオ" panose="020B0604030504040204" pitchFamily="50" charset="-128"/>
              </a:rPr>
              <a:t>collects data in real time and </a:t>
            </a:r>
            <a:r>
              <a:rPr lang="en-US" altLang="ja-JP" sz="2400" kern="0" dirty="0">
                <a:solidFill>
                  <a:srgbClr val="002060"/>
                </a:solidFill>
                <a:latin typeface="メイリオ" panose="020B0604030504040204" pitchFamily="50" charset="-128"/>
                <a:ea typeface="メイリオ" panose="020B0604030504040204" pitchFamily="50" charset="-128"/>
              </a:rPr>
              <a:t>Kinesis Data Firehose </a:t>
            </a:r>
            <a:r>
              <a:rPr lang="ja-JP" altLang="en-US" sz="2400" kern="0" dirty="0">
                <a:solidFill>
                  <a:srgbClr val="002060"/>
                </a:solidFill>
                <a:latin typeface="メイリオ" panose="020B0604030504040204" pitchFamily="50" charset="-128"/>
                <a:ea typeface="メイリオ" panose="020B0604030504040204" pitchFamily="50" charset="-128"/>
              </a:rPr>
              <a:t>transforms and stores the data.</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9" name="四角形: 角を丸くする 8">
            <a:extLst>
              <a:ext uri="{FF2B5EF4-FFF2-40B4-BE49-F238E27FC236}">
                <a16:creationId xmlns:a16="http://schemas.microsoft.com/office/drawing/2014/main" id="{512F0A73-54B3-4B31-B673-63C9D4AB2341}"/>
              </a:ext>
            </a:extLst>
          </p:cNvPr>
          <p:cNvSpPr/>
          <p:nvPr/>
        </p:nvSpPr>
        <p:spPr bwMode="auto">
          <a:xfrm>
            <a:off x="848544"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IoT</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sz="1400" b="1" dirty="0">
                <a:solidFill>
                  <a:schemeClr val="bg1"/>
                </a:solidFill>
                <a:latin typeface="メイリオ" panose="020B0604030504040204" pitchFamily="50" charset="-128"/>
                <a:ea typeface="メイリオ" panose="020B0604030504040204" pitchFamily="50" charset="-128"/>
              </a:rPr>
              <a:t>Data</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0" name="矢印: 下 9">
            <a:extLst>
              <a:ext uri="{FF2B5EF4-FFF2-40B4-BE49-F238E27FC236}">
                <a16:creationId xmlns:a16="http://schemas.microsoft.com/office/drawing/2014/main" id="{D62BAC53-A562-491B-AB34-141A99469A09}"/>
              </a:ext>
            </a:extLst>
          </p:cNvPr>
          <p:cNvSpPr/>
          <p:nvPr/>
        </p:nvSpPr>
        <p:spPr bwMode="auto">
          <a:xfrm rot="16200000">
            <a:off x="2252701"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8" name="テキスト ボックス 5">
            <a:extLst>
              <a:ext uri="{FF2B5EF4-FFF2-40B4-BE49-F238E27FC236}">
                <a16:creationId xmlns:a16="http://schemas.microsoft.com/office/drawing/2014/main" id="{1EE5E99F-B616-4A25-85C4-C8B8F0C74E3E}"/>
              </a:ext>
            </a:extLst>
          </p:cNvPr>
          <p:cNvSpPr txBox="1"/>
          <p:nvPr/>
        </p:nvSpPr>
        <p:spPr>
          <a:xfrm>
            <a:off x="5458580" y="4016317"/>
            <a:ext cx="1107997" cy="584775"/>
          </a:xfrm>
          <a:prstGeom prst="rect">
            <a:avLst/>
          </a:prstGeom>
          <a:noFill/>
        </p:spPr>
        <p:txBody>
          <a:bodyPr wrap="none" rtlCol="0">
            <a:spAutoFit/>
          </a:bodyPr>
          <a:lstStyle/>
          <a:p>
            <a:pPr algn="ctr"/>
            <a:r>
              <a:rPr kumimoji="1" lang="en-US" altLang="ja-JP" b="1" dirty="0">
                <a:latin typeface="メイリオ" panose="020B0604030504040204" pitchFamily="50" charset="-128"/>
                <a:ea typeface="メイリオ" panose="020B0604030504040204" pitchFamily="50" charset="-128"/>
              </a:rPr>
              <a:t>Kinesis</a:t>
            </a:r>
          </a:p>
          <a:p>
            <a:pPr algn="ctr"/>
            <a:r>
              <a:rPr lang="en-US" altLang="ja-JP" b="1" dirty="0">
                <a:latin typeface="メイリオ" panose="020B0604030504040204" pitchFamily="50" charset="-128"/>
                <a:ea typeface="メイリオ" panose="020B0604030504040204" pitchFamily="50" charset="-128"/>
              </a:rPr>
              <a:t>Firehose</a:t>
            </a:r>
          </a:p>
        </p:txBody>
      </p:sp>
      <p:pic>
        <p:nvPicPr>
          <p:cNvPr id="19" name="図 2">
            <a:extLst>
              <a:ext uri="{FF2B5EF4-FFF2-40B4-BE49-F238E27FC236}">
                <a16:creationId xmlns:a16="http://schemas.microsoft.com/office/drawing/2014/main" id="{5ACCB5B8-4C82-4F0F-ABDF-E82D20E51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86" y="3158763"/>
            <a:ext cx="761231" cy="803522"/>
          </a:xfrm>
          <a:prstGeom prst="rect">
            <a:avLst/>
          </a:prstGeom>
        </p:spPr>
      </p:pic>
      <p:sp>
        <p:nvSpPr>
          <p:cNvPr id="20" name="矢印: 下 9">
            <a:extLst>
              <a:ext uri="{FF2B5EF4-FFF2-40B4-BE49-F238E27FC236}">
                <a16:creationId xmlns:a16="http://schemas.microsoft.com/office/drawing/2014/main" id="{C95FEBF2-37EF-4F19-BDD8-3B85C27BCF20}"/>
              </a:ext>
            </a:extLst>
          </p:cNvPr>
          <p:cNvSpPr/>
          <p:nvPr/>
        </p:nvSpPr>
        <p:spPr bwMode="auto">
          <a:xfrm rot="16200000">
            <a:off x="4518118"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 name="テキスト ボックス 7">
            <a:extLst>
              <a:ext uri="{FF2B5EF4-FFF2-40B4-BE49-F238E27FC236}">
                <a16:creationId xmlns:a16="http://schemas.microsoft.com/office/drawing/2014/main" id="{B4765CC3-590A-4B8B-9EA3-5760318AB10B}"/>
              </a:ext>
            </a:extLst>
          </p:cNvPr>
          <p:cNvSpPr txBox="1"/>
          <p:nvPr/>
        </p:nvSpPr>
        <p:spPr>
          <a:xfrm>
            <a:off x="3147955" y="3998534"/>
            <a:ext cx="1015021"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Kinesis</a:t>
            </a:r>
          </a:p>
          <a:p>
            <a:pPr algn="ctr"/>
            <a:r>
              <a:rPr lang="en-US" altLang="ja-JP" dirty="0">
                <a:latin typeface="メイリオ" panose="020B0604030504040204" pitchFamily="50" charset="-128"/>
                <a:ea typeface="メイリオ" panose="020B0604030504040204" pitchFamily="50" charset="-128"/>
              </a:rPr>
              <a:t>Streams</a:t>
            </a:r>
            <a:endParaRPr kumimoji="1" lang="ja-JP" altLang="en-US" dirty="0">
              <a:latin typeface="メイリオ" panose="020B0604030504040204" pitchFamily="50" charset="-128"/>
              <a:ea typeface="メイリオ" panose="020B0604030504040204" pitchFamily="50" charset="-128"/>
            </a:endParaRPr>
          </a:p>
        </p:txBody>
      </p:sp>
      <p:pic>
        <p:nvPicPr>
          <p:cNvPr id="4" name="図 8" descr="クリップアート が含まれている画像&#10;&#10;自動的に生成された説明">
            <a:extLst>
              <a:ext uri="{FF2B5EF4-FFF2-40B4-BE49-F238E27FC236}">
                <a16:creationId xmlns:a16="http://schemas.microsoft.com/office/drawing/2014/main" id="{B42D8EDA-EC67-458A-ADEC-FC865F825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0418" y="3171542"/>
            <a:ext cx="766851" cy="809454"/>
          </a:xfrm>
          <a:prstGeom prst="rect">
            <a:avLst/>
          </a:prstGeom>
        </p:spPr>
      </p:pic>
      <p:sp>
        <p:nvSpPr>
          <p:cNvPr id="8" name="四角形: 角を丸くする 6">
            <a:extLst>
              <a:ext uri="{FF2B5EF4-FFF2-40B4-BE49-F238E27FC236}">
                <a16:creationId xmlns:a16="http://schemas.microsoft.com/office/drawing/2014/main" id="{DD77222F-9134-4E3B-8065-ED16CD0646F5}"/>
              </a:ext>
            </a:extLst>
          </p:cNvPr>
          <p:cNvSpPr/>
          <p:nvPr/>
        </p:nvSpPr>
        <p:spPr bwMode="auto">
          <a:xfrm>
            <a:off x="7761312" y="3140968"/>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Redshift</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矢印: 下 10">
            <a:extLst>
              <a:ext uri="{FF2B5EF4-FFF2-40B4-BE49-F238E27FC236}">
                <a16:creationId xmlns:a16="http://schemas.microsoft.com/office/drawing/2014/main" id="{20D240C9-6F55-4E20-9F93-6BEF86DD541D}"/>
              </a:ext>
            </a:extLst>
          </p:cNvPr>
          <p:cNvSpPr/>
          <p:nvPr/>
        </p:nvSpPr>
        <p:spPr bwMode="auto">
          <a:xfrm rot="16200000">
            <a:off x="6861211" y="3134514"/>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四角形: 角を丸くする 13">
            <a:extLst>
              <a:ext uri="{FF2B5EF4-FFF2-40B4-BE49-F238E27FC236}">
                <a16:creationId xmlns:a16="http://schemas.microsoft.com/office/drawing/2014/main" id="{AF56FEC7-D0B6-406E-8AF7-BD360DD35AD9}"/>
              </a:ext>
            </a:extLst>
          </p:cNvPr>
          <p:cNvSpPr/>
          <p:nvPr/>
        </p:nvSpPr>
        <p:spPr bwMode="auto">
          <a:xfrm>
            <a:off x="7761312" y="1905579"/>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S3</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9" name="四角形: 角を丸くする 14">
            <a:extLst>
              <a:ext uri="{FF2B5EF4-FFF2-40B4-BE49-F238E27FC236}">
                <a16:creationId xmlns:a16="http://schemas.microsoft.com/office/drawing/2014/main" id="{E21B550B-2ECE-47D6-9836-025731709B9B}"/>
              </a:ext>
            </a:extLst>
          </p:cNvPr>
          <p:cNvSpPr/>
          <p:nvPr/>
        </p:nvSpPr>
        <p:spPr bwMode="auto">
          <a:xfrm>
            <a:off x="7761312" y="4376357"/>
            <a:ext cx="1152128" cy="875349"/>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Elastic</a:t>
            </a:r>
          </a:p>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Search</a:t>
            </a:r>
            <a:endParaRPr kumimoji="1" lang="ja-JP" altLang="en-US" sz="14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31" name="矢印: 下 15">
            <a:extLst>
              <a:ext uri="{FF2B5EF4-FFF2-40B4-BE49-F238E27FC236}">
                <a16:creationId xmlns:a16="http://schemas.microsoft.com/office/drawing/2014/main" id="{95E38EEC-EB42-4C93-AD6E-67CB48ABACA5}"/>
              </a:ext>
            </a:extLst>
          </p:cNvPr>
          <p:cNvSpPr/>
          <p:nvPr/>
        </p:nvSpPr>
        <p:spPr bwMode="auto">
          <a:xfrm rot="14550127">
            <a:off x="6861211" y="2288442"/>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3" name="矢印: 下 16">
            <a:extLst>
              <a:ext uri="{FF2B5EF4-FFF2-40B4-BE49-F238E27FC236}">
                <a16:creationId xmlns:a16="http://schemas.microsoft.com/office/drawing/2014/main" id="{98C98A9C-C04D-4ECF-8B18-68BB2F381920}"/>
              </a:ext>
            </a:extLst>
          </p:cNvPr>
          <p:cNvSpPr/>
          <p:nvPr/>
        </p:nvSpPr>
        <p:spPr bwMode="auto">
          <a:xfrm rot="18212871">
            <a:off x="6861211" y="4058265"/>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1153620821"/>
      </p:ext>
    </p:extLst>
  </p:cSld>
  <p:clrMapOvr>
    <a:masterClrMapping/>
  </p:clrMapOvr>
  <mc:AlternateContent xmlns:mc="http://schemas.openxmlformats.org/markup-compatibility/2006" xmlns:p14="http://schemas.microsoft.com/office/powerpoint/2010/main">
    <mc:Choice Requires="p14">
      <p:transition spd="slow" p14:dur="2000" advTm="23008"/>
    </mc:Choice>
    <mc:Fallback xmlns="">
      <p:transition spd="slow" advTm="23008"/>
    </mc:Fallback>
  </mc:AlternateContent>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solidFill>
                  <a:schemeClr val="tx1"/>
                </a:solidFill>
                <a:latin typeface="メイリオ" panose="020B0604030504040204" pitchFamily="50" charset="-128"/>
                <a:ea typeface="メイリオ" panose="020B0604030504040204" pitchFamily="50" charset="-128"/>
              </a:rPr>
              <a:t>AWS Elastic Beanstalk </a:t>
            </a:r>
            <a:r>
              <a:rPr lang="ja-JP" altLang="en-US" sz="3000" kern="0" dirty="0">
                <a:solidFill>
                  <a:schemeClr val="tx1"/>
                </a:solidFill>
                <a:latin typeface="メイリオ" panose="020B0604030504040204" pitchFamily="50" charset="-128"/>
                <a:ea typeface="メイリオ" panose="020B0604030504040204" pitchFamily="50" charset="-128"/>
              </a:rPr>
              <a:t>Use Cases</a:t>
            </a:r>
            <a:endParaRPr lang="en-US" altLang="ja-JP" sz="3000" kern="0" dirty="0">
              <a:solidFill>
                <a:schemeClr val="tx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Used for </a:t>
            </a:r>
            <a:r>
              <a:rPr lang="ja-JP" altLang="en-US" sz="2400" dirty="0">
                <a:solidFill>
                  <a:srgbClr val="002060"/>
                </a:solidFill>
                <a:latin typeface="メイリオ" panose="020B0604030504040204" pitchFamily="50" charset="-128"/>
                <a:ea typeface="メイリオ" panose="020B0604030504040204" pitchFamily="50" charset="-128"/>
              </a:rPr>
              <a:t>the deployment of </a:t>
            </a:r>
            <a:r>
              <a:rPr lang="en-US" altLang="ja-JP" sz="2400" dirty="0">
                <a:solidFill>
                  <a:srgbClr val="002060"/>
                </a:solidFill>
                <a:latin typeface="メイリオ" panose="020B0604030504040204" pitchFamily="50" charset="-128"/>
                <a:ea typeface="メイリオ" panose="020B0604030504040204" pitchFamily="50" charset="-128"/>
              </a:rPr>
              <a:t>web </a:t>
            </a:r>
            <a:r>
              <a:rPr lang="ja-JP" altLang="en-US" sz="2400" dirty="0">
                <a:solidFill>
                  <a:srgbClr val="002060"/>
                </a:solidFill>
                <a:latin typeface="メイリオ" panose="020B0604030504040204" pitchFamily="50" charset="-128"/>
                <a:ea typeface="メイリオ" panose="020B0604030504040204" pitchFamily="50" charset="-128"/>
              </a:rPr>
              <a:t>applications and utilize in the deployment of long task-time workloads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970B2CCB-22DB-478F-9FA6-B7B3845A30FA}"/>
              </a:ext>
            </a:extLst>
          </p:cNvPr>
          <p:cNvSpPr txBox="1">
            <a:spLocks/>
          </p:cNvSpPr>
          <p:nvPr/>
        </p:nvSpPr>
        <p:spPr>
          <a:xfrm>
            <a:off x="776536" y="2780927"/>
            <a:ext cx="4032448"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ELB+ Auto Scaling </a:t>
            </a:r>
            <a:r>
              <a:rPr lang="ja-JP" altLang="en-US" dirty="0">
                <a:latin typeface="メイリオ" panose="020B0604030504040204" pitchFamily="50" charset="-128"/>
                <a:ea typeface="メイリオ" panose="020B0604030504040204" pitchFamily="50" charset="-128"/>
              </a:rPr>
              <a:t>allows you to run scalable web applications by coding a scalable configuration and version</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Used for Docker </a:t>
            </a:r>
            <a:r>
              <a:rPr lang="ja-JP" altLang="en-US" dirty="0">
                <a:latin typeface="メイリオ" panose="020B0604030504040204" pitchFamily="50" charset="-128"/>
                <a:ea typeface="メイリオ" panose="020B0604030504040204" pitchFamily="50" charset="-128"/>
              </a:rPr>
              <a:t>containers </a:t>
            </a:r>
            <a:r>
              <a:rPr lang="en-US" altLang="ja-JP" dirty="0">
                <a:latin typeface="メイリオ" panose="020B0604030504040204" pitchFamily="50" charset="-128"/>
                <a:ea typeface="メイリオ" panose="020B0604030504040204" pitchFamily="50" charset="-128"/>
              </a:rPr>
              <a:t>applications</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Multiple containers can run in the environment using </a:t>
            </a:r>
            <a:r>
              <a:rPr lang="en-US" altLang="ja-JP" dirty="0">
                <a:latin typeface="メイリオ" panose="020B0604030504040204" pitchFamily="50" charset="-128"/>
                <a:ea typeface="メイリオ" panose="020B0604030504040204" pitchFamily="50" charset="-128"/>
              </a:rPr>
              <a:t>ECS</a:t>
            </a:r>
          </a:p>
        </p:txBody>
      </p:sp>
      <p:sp>
        <p:nvSpPr>
          <p:cNvPr id="5" name="コンテンツ プレースホルダー 2">
            <a:extLst>
              <a:ext uri="{FF2B5EF4-FFF2-40B4-BE49-F238E27FC236}">
                <a16:creationId xmlns:a16="http://schemas.microsoft.com/office/drawing/2014/main" id="{97D9019F-F4EE-451C-B479-416F168D2E22}"/>
              </a:ext>
            </a:extLst>
          </p:cNvPr>
          <p:cNvSpPr txBox="1">
            <a:spLocks/>
          </p:cNvSpPr>
          <p:nvPr/>
        </p:nvSpPr>
        <p:spPr bwMode="auto">
          <a:xfrm>
            <a:off x="776536" y="1891712"/>
            <a:ext cx="4032448"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Web Server Environment</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34049661-0EEA-49FD-A3F4-AC0A148AC7AA}"/>
              </a:ext>
            </a:extLst>
          </p:cNvPr>
          <p:cNvSpPr txBox="1">
            <a:spLocks/>
          </p:cNvSpPr>
          <p:nvPr/>
        </p:nvSpPr>
        <p:spPr bwMode="auto">
          <a:xfrm>
            <a:off x="5097016" y="1879019"/>
            <a:ext cx="4032448"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dirty="0">
                <a:solidFill>
                  <a:schemeClr val="bg1"/>
                </a:solidFill>
                <a:latin typeface="メイリオ" panose="020B0604030504040204" pitchFamily="50" charset="-128"/>
                <a:ea typeface="メイリオ" panose="020B0604030504040204" pitchFamily="50" charset="-128"/>
              </a:rPr>
              <a:t>Worker Environment</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F01A7483-8934-4906-91C6-C2F3523828C8}"/>
              </a:ext>
            </a:extLst>
          </p:cNvPr>
          <p:cNvSpPr txBox="1">
            <a:spLocks/>
          </p:cNvSpPr>
          <p:nvPr/>
        </p:nvSpPr>
        <p:spPr>
          <a:xfrm>
            <a:off x="5097016" y="2780927"/>
            <a:ext cx="4032448"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Enab</a:t>
            </a:r>
            <a:r>
              <a:rPr lang="en-US" altLang="ja-JP" dirty="0">
                <a:latin typeface="メイリオ" panose="020B0604030504040204" pitchFamily="50" charset="-128"/>
                <a:ea typeface="メイリオ" panose="020B0604030504040204" pitchFamily="50" charset="-128"/>
              </a:rPr>
              <a:t>le</a:t>
            </a:r>
            <a:r>
              <a:rPr lang="ja-JP" altLang="en-US" dirty="0">
                <a:latin typeface="メイリオ" panose="020B0604030504040204" pitchFamily="50" charset="-128"/>
                <a:ea typeface="メイリオ" panose="020B0604030504040204" pitchFamily="50" charset="-128"/>
              </a:rPr>
              <a:t> Scalable Batch Processing Work with </a:t>
            </a:r>
            <a:r>
              <a:rPr lang="en-US" altLang="ja-JP" dirty="0">
                <a:latin typeface="メイリオ" panose="020B0604030504040204" pitchFamily="50" charset="-128"/>
                <a:ea typeface="メイリオ" panose="020B0604030504040204" pitchFamily="50" charset="-128"/>
              </a:rPr>
              <a:t>SQS + Auto Scaling</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Creat</a:t>
            </a:r>
            <a:r>
              <a:rPr lang="en-US" altLang="ja-JP" dirty="0">
                <a:latin typeface="メイリオ" panose="020B0604030504040204" pitchFamily="50" charset="-128"/>
                <a:ea typeface="メイリオ" panose="020B0604030504040204" pitchFamily="50" charset="-128"/>
              </a:rPr>
              <a:t>e </a:t>
            </a:r>
            <a:r>
              <a:rPr lang="ja-JP" altLang="en-US" dirty="0">
                <a:latin typeface="メイリオ" panose="020B0604030504040204" pitchFamily="50" charset="-128"/>
                <a:ea typeface="メイリオ" panose="020B0604030504040204" pitchFamily="50" charset="-128"/>
              </a:rPr>
              <a:t>regular task execution infrastructure: a backup process that runs every day at </a:t>
            </a:r>
            <a:r>
              <a:rPr lang="en-US" altLang="ja-JP" dirty="0">
                <a:latin typeface="メイリオ" panose="020B0604030504040204" pitchFamily="50" charset="-128"/>
                <a:ea typeface="メイリオ" panose="020B0604030504040204" pitchFamily="50" charset="-128"/>
              </a:rPr>
              <a:t>1 </a:t>
            </a:r>
            <a:r>
              <a:rPr lang="ja-JP" altLang="en-US" dirty="0">
                <a:latin typeface="メイリオ" panose="020B0604030504040204" pitchFamily="50" charset="-128"/>
                <a:ea typeface="メイリオ" panose="020B0604030504040204" pitchFamily="50" charset="-128"/>
              </a:rPr>
              <a:t>am</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Run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in a worker host and having the workload time to perform the process</a:t>
            </a:r>
            <a:endParaRPr lang="en-US" altLang="ja-JP" kern="0" dirty="0">
              <a:solidFill>
                <a:schemeClr val="bg2"/>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82994885"/>
      </p:ext>
    </p:extLst>
  </p:cSld>
  <p:clrMapOvr>
    <a:masterClrMapping/>
  </p:clrMapOvr>
  <mc:AlternateContent xmlns:mc="http://schemas.openxmlformats.org/markup-compatibility/2006" xmlns:p14="http://schemas.microsoft.com/office/powerpoint/2010/main">
    <mc:Choice Requires="p14">
      <p:transition spd="slow" p14:dur="2000" advTm="78218"/>
    </mc:Choice>
    <mc:Fallback xmlns="">
      <p:transition spd="slow" advTm="78218"/>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err="1">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OpsWorks</a:t>
            </a:r>
            <a:endParaRPr kumimoji="0" lang="en-US" altLang="ja-JP" sz="3000" dirty="0">
              <a:solidFill>
                <a:srgbClr val="000000"/>
              </a:solidFill>
              <a:latin typeface="メイリオ" pitchFamily="50" charset="-128"/>
              <a:ea typeface="メイリオ" pitchFamily="50" charset="-128"/>
              <a:cs typeface="メイリオ"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is thinking of setting up a </a:t>
            </a:r>
            <a:r>
              <a:rPr lang="en-US" altLang="ja-JP" dirty="0">
                <a:latin typeface="メイリオ" panose="020B0604030504040204" pitchFamily="50" charset="-128"/>
                <a:ea typeface="メイリオ" panose="020B0604030504040204" pitchFamily="50" charset="-128"/>
              </a:rPr>
              <a:t>CI/CD </a:t>
            </a:r>
            <a:r>
              <a:rPr lang="ja-JP" altLang="en-US" dirty="0">
                <a:latin typeface="メイリオ" panose="020B0604030504040204" pitchFamily="50" charset="-128"/>
                <a:ea typeface="メイリオ" panose="020B0604030504040204" pitchFamily="50" charset="-128"/>
              </a:rPr>
              <a:t>environment with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Currently, we use </a:t>
            </a:r>
            <a:r>
              <a:rPr lang="en-US" altLang="ja-JP" dirty="0">
                <a:latin typeface="メイリオ" panose="020B0604030504040204" pitchFamily="50" charset="-128"/>
                <a:ea typeface="メイリオ" panose="020B0604030504040204" pitchFamily="50" charset="-128"/>
              </a:rPr>
              <a:t>Chef </a:t>
            </a:r>
            <a:r>
              <a:rPr lang="ja-JP" altLang="en-US" dirty="0">
                <a:latin typeface="メイリオ" panose="020B0604030504040204" pitchFamily="50" charset="-128"/>
                <a:ea typeface="メイリオ" panose="020B0604030504040204" pitchFamily="50" charset="-128"/>
              </a:rPr>
              <a:t>for configuration management of our on-premises servers. Therefore, you are required to use a service that enables you to use your existing </a:t>
            </a:r>
            <a:r>
              <a:rPr lang="en-US" altLang="ja-JP" dirty="0">
                <a:latin typeface="メイリオ" panose="020B0604030504040204" pitchFamily="50" charset="-128"/>
                <a:ea typeface="メイリオ" panose="020B0604030504040204" pitchFamily="50" charset="-128"/>
              </a:rPr>
              <a:t>Chef </a:t>
            </a:r>
            <a:r>
              <a:rPr lang="ja-JP" altLang="en-US" dirty="0">
                <a:latin typeface="メイリオ" panose="020B0604030504040204" pitchFamily="50" charset="-128"/>
                <a:ea typeface="メイリオ" panose="020B0604030504040204" pitchFamily="50" charset="-128"/>
              </a:rPr>
              <a:t>cookbook in </a:t>
            </a:r>
            <a:r>
              <a:rPr lang="en-US" altLang="ja-JP" dirty="0">
                <a:latin typeface="メイリオ" panose="020B0604030504040204" pitchFamily="50" charset="-128"/>
                <a:ea typeface="メイリオ" panose="020B0604030504040204" pitchFamily="50" charset="-128"/>
              </a:rPr>
              <a:t>AWS.</a:t>
            </a: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services offers a fully managed use of Chef Cookbook?</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OpsWorks </a:t>
            </a:r>
            <a:r>
              <a:rPr lang="en-US" altLang="ja-JP" dirty="0">
                <a:latin typeface="メイリオ" panose="020B0604030504040204" pitchFamily="50" charset="-128"/>
                <a:ea typeface="メイリオ" panose="020B0604030504040204" pitchFamily="50" charset="-128"/>
              </a:rPr>
              <a:t>for Chef Automate</a:t>
            </a: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Opsworks </a:t>
            </a:r>
            <a:r>
              <a:rPr lang="en-US" altLang="ja-JP" dirty="0">
                <a:latin typeface="メイリオ" panose="020B0604030504040204" pitchFamily="50" charset="-128"/>
                <a:ea typeface="メイリオ" panose="020B0604030504040204" pitchFamily="50" charset="-128"/>
              </a:rPr>
              <a:t>Stacks</a:t>
            </a: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OpsWorks </a:t>
            </a:r>
            <a:r>
              <a:rPr lang="en-US" altLang="ja-JP" dirty="0">
                <a:latin typeface="メイリオ" panose="020B0604030504040204" pitchFamily="50" charset="-128"/>
                <a:ea typeface="メイリオ" panose="020B0604030504040204" pitchFamily="50" charset="-128"/>
              </a:rPr>
              <a:t>for Puppet Enterprise</a:t>
            </a:r>
          </a:p>
          <a:p>
            <a:pPr marL="342900" indent="-342900">
              <a:lnSpc>
                <a:spcPct val="150000"/>
              </a:lnSpc>
              <a:buAutoNum type="arabicParenR"/>
            </a:pPr>
            <a:r>
              <a:rPr lang="en-US" altLang="ja-JP" dirty="0" err="1">
                <a:latin typeface="メイリオ" panose="020B0604030504040204" pitchFamily="50" charset="-128"/>
                <a:ea typeface="メイリオ" panose="020B0604030504040204" pitchFamily="50" charset="-128"/>
              </a:rPr>
              <a:t>OpsWorks </a:t>
            </a:r>
            <a:r>
              <a:rPr lang="en-US" altLang="ja-JP" dirty="0">
                <a:latin typeface="メイリオ" panose="020B0604030504040204" pitchFamily="50" charset="-128"/>
                <a:ea typeface="メイリオ" panose="020B0604030504040204" pitchFamily="50" charset="-128"/>
              </a:rPr>
              <a:t>for Chef Enterprise</a:t>
            </a:r>
          </a:p>
        </p:txBody>
      </p:sp>
    </p:spTree>
    <p:extLst>
      <p:ext uri="{BB962C8B-B14F-4D97-AF65-F5344CB8AC3E}">
        <p14:creationId xmlns:p14="http://schemas.microsoft.com/office/powerpoint/2010/main" val="2501069111"/>
      </p:ext>
    </p:extLst>
  </p:cSld>
  <p:clrMapOvr>
    <a:masterClrMapping/>
  </p:clrMapOvr>
  <mc:AlternateContent xmlns:mc="http://schemas.openxmlformats.org/markup-compatibility/2006" xmlns:p14="http://schemas.microsoft.com/office/powerpoint/2010/main">
    <mc:Choice Requires="p14">
      <p:transition spd="slow" p14:dur="2000" advTm="13321"/>
    </mc:Choice>
    <mc:Fallback xmlns="">
      <p:transition spd="slow" advTm="13321"/>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err="1">
                <a:solidFill>
                  <a:schemeClr val="tx1"/>
                </a:solidFill>
                <a:latin typeface="メイリオ" panose="020B0604030504040204" pitchFamily="50" charset="-128"/>
                <a:ea typeface="メイリオ" panose="020B0604030504040204" pitchFamily="50" charset="-128"/>
              </a:rPr>
              <a:t>OpsWorks</a:t>
            </a:r>
            <a:endParaRPr lang="en-US" altLang="ja-JP" sz="3000" kern="0" dirty="0">
              <a:solidFill>
                <a:schemeClr val="tx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err="1">
                <a:solidFill>
                  <a:srgbClr val="002060"/>
                </a:solidFill>
                <a:latin typeface="メイリオ" panose="020B0604030504040204" pitchFamily="50" charset="-128"/>
                <a:ea typeface="メイリオ" panose="020B0604030504040204" pitchFamily="50" charset="-128"/>
              </a:rPr>
              <a:t>OpsWorks </a:t>
            </a:r>
            <a:r>
              <a:rPr lang="ja-JP" altLang="en-US" sz="2400" dirty="0">
                <a:solidFill>
                  <a:srgbClr val="002060"/>
                </a:solidFill>
                <a:latin typeface="メイリオ" panose="020B0604030504040204" pitchFamily="50" charset="-128"/>
                <a:ea typeface="メイリオ" panose="020B0604030504040204" pitchFamily="50" charset="-128"/>
              </a:rPr>
              <a:t>is a configuration management service for configuring and operating applications using </a:t>
            </a:r>
            <a:r>
              <a:rPr lang="en-US" altLang="ja-JP" sz="2400" dirty="0">
                <a:solidFill>
                  <a:srgbClr val="002060"/>
                </a:solidFill>
                <a:latin typeface="メイリオ" panose="020B0604030504040204" pitchFamily="50" charset="-128"/>
                <a:ea typeface="メイリオ" panose="020B0604030504040204" pitchFamily="50" charset="-128"/>
              </a:rPr>
              <a:t>Chef </a:t>
            </a:r>
            <a:r>
              <a:rPr lang="ja-JP" altLang="en-US" sz="2400" dirty="0">
                <a:solidFill>
                  <a:srgbClr val="002060"/>
                </a:solidFill>
                <a:latin typeface="メイリオ" panose="020B0604030504040204" pitchFamily="50" charset="-128"/>
                <a:ea typeface="メイリオ" panose="020B0604030504040204" pitchFamily="50" charset="-128"/>
              </a:rPr>
              <a:t>or </a:t>
            </a:r>
            <a:r>
              <a:rPr lang="en-US" altLang="ja-JP" sz="2400" dirty="0">
                <a:solidFill>
                  <a:srgbClr val="002060"/>
                </a:solidFill>
                <a:latin typeface="メイリオ" panose="020B0604030504040204" pitchFamily="50" charset="-128"/>
                <a:ea typeface="メイリオ" panose="020B0604030504040204" pitchFamily="50" charset="-128"/>
              </a:rPr>
              <a:t>Puppet</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17FD726E-8713-4ECA-8043-DB85C1DD03C9}"/>
              </a:ext>
            </a:extLst>
          </p:cNvPr>
          <p:cNvSpPr txBox="1">
            <a:spLocks/>
          </p:cNvSpPr>
          <p:nvPr/>
        </p:nvSpPr>
        <p:spPr bwMode="auto">
          <a:xfrm>
            <a:off x="776536" y="2539784"/>
            <a:ext cx="2664296" cy="254540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err="1">
                <a:solidFill>
                  <a:schemeClr val="bg1"/>
                </a:solidFill>
                <a:latin typeface="メイリオ" panose="020B0604030504040204" pitchFamily="50" charset="-128"/>
                <a:ea typeface="メイリオ" panose="020B0604030504040204" pitchFamily="50" charset="-128"/>
              </a:rPr>
              <a:t>The OpsWorks </a:t>
            </a:r>
            <a:r>
              <a:rPr lang="ja-JP" altLang="en-US" sz="2000" b="1" kern="0" dirty="0">
                <a:solidFill>
                  <a:schemeClr val="bg1"/>
                </a:solidFill>
                <a:latin typeface="メイリオ" panose="020B0604030504040204" pitchFamily="50" charset="-128"/>
                <a:ea typeface="メイリオ" panose="020B0604030504040204" pitchFamily="50" charset="-128"/>
              </a:rPr>
              <a:t>Stack</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80C6CB95-2787-4FAE-80DF-E195B905D636}"/>
              </a:ext>
            </a:extLst>
          </p:cNvPr>
          <p:cNvSpPr txBox="1">
            <a:spLocks/>
          </p:cNvSpPr>
          <p:nvPr/>
        </p:nvSpPr>
        <p:spPr bwMode="auto">
          <a:xfrm>
            <a:off x="3668090" y="2539784"/>
            <a:ext cx="2664296" cy="254540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err="1">
                <a:solidFill>
                  <a:schemeClr val="bg1"/>
                </a:solidFill>
                <a:latin typeface="メイリオ" panose="020B0604030504040204" pitchFamily="50" charset="-128"/>
                <a:ea typeface="メイリオ" panose="020B0604030504040204" pitchFamily="50" charset="-128"/>
              </a:rPr>
              <a:t>OpsWorks </a:t>
            </a:r>
            <a:r>
              <a:rPr lang="en-US" altLang="ja-JP" sz="2000" b="1" kern="0" dirty="0">
                <a:solidFill>
                  <a:schemeClr val="bg1"/>
                </a:solidFill>
                <a:latin typeface="メイリオ" panose="020B0604030504040204" pitchFamily="50" charset="-128"/>
                <a:ea typeface="メイリオ" panose="020B0604030504040204" pitchFamily="50" charset="-128"/>
              </a:rPr>
              <a:t>for Chef Automation</a:t>
            </a:r>
          </a:p>
        </p:txBody>
      </p:sp>
      <p:sp>
        <p:nvSpPr>
          <p:cNvPr id="11" name="コンテンツ プレースホルダー 2">
            <a:extLst>
              <a:ext uri="{FF2B5EF4-FFF2-40B4-BE49-F238E27FC236}">
                <a16:creationId xmlns:a16="http://schemas.microsoft.com/office/drawing/2014/main" id="{31501AEF-45A1-4717-9986-579B68DE4D02}"/>
              </a:ext>
            </a:extLst>
          </p:cNvPr>
          <p:cNvSpPr txBox="1">
            <a:spLocks/>
          </p:cNvSpPr>
          <p:nvPr/>
        </p:nvSpPr>
        <p:spPr bwMode="auto">
          <a:xfrm>
            <a:off x="6560159" y="2539784"/>
            <a:ext cx="2664296" cy="254540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err="1">
                <a:solidFill>
                  <a:schemeClr val="bg1"/>
                </a:solidFill>
                <a:latin typeface="メイリオ" panose="020B0604030504040204" pitchFamily="50" charset="-128"/>
                <a:ea typeface="メイリオ" panose="020B0604030504040204" pitchFamily="50" charset="-128"/>
              </a:rPr>
              <a:t>OpsWorks </a:t>
            </a:r>
            <a:r>
              <a:rPr lang="en-US" altLang="ja-JP" sz="2000" b="1" kern="0" dirty="0">
                <a:solidFill>
                  <a:schemeClr val="bg1"/>
                </a:solidFill>
                <a:latin typeface="メイリオ" panose="020B0604030504040204" pitchFamily="50" charset="-128"/>
                <a:ea typeface="メイリオ" panose="020B0604030504040204" pitchFamily="50" charset="-128"/>
              </a:rPr>
              <a:t>for Puppet Enterprise</a:t>
            </a:r>
          </a:p>
        </p:txBody>
      </p:sp>
    </p:spTree>
    <p:extLst>
      <p:ext uri="{BB962C8B-B14F-4D97-AF65-F5344CB8AC3E}">
        <p14:creationId xmlns:p14="http://schemas.microsoft.com/office/powerpoint/2010/main" val="1952246133"/>
      </p:ext>
    </p:extLst>
  </p:cSld>
  <p:clrMapOvr>
    <a:masterClrMapping/>
  </p:clrMapOvr>
  <mc:AlternateContent xmlns:mc="http://schemas.openxmlformats.org/markup-compatibility/2006" xmlns:p14="http://schemas.microsoft.com/office/powerpoint/2010/main">
    <mc:Choice Requires="p14">
      <p:transition spd="slow" p14:dur="2000" advTm="11081"/>
    </mc:Choice>
    <mc:Fallback xmlns="">
      <p:transition spd="slow" advTm="11081"/>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Fully managed server services for creating and continuous deployment and compliance checks on the </a:t>
            </a:r>
            <a:r>
              <a:rPr lang="en-US" altLang="ja-JP" sz="2400" dirty="0">
                <a:solidFill>
                  <a:srgbClr val="002060"/>
                </a:solidFill>
                <a:latin typeface="メイリオ" panose="020B0604030504040204" pitchFamily="50" charset="-128"/>
                <a:ea typeface="メイリオ" panose="020B0604030504040204" pitchFamily="50" charset="-128"/>
              </a:rPr>
              <a:t>Chef </a:t>
            </a:r>
            <a:r>
              <a:rPr lang="ja-JP" altLang="en-US" sz="2400" dirty="0">
                <a:solidFill>
                  <a:srgbClr val="002060"/>
                </a:solidFill>
                <a:latin typeface="メイリオ" panose="020B0604030504040204" pitchFamily="50" charset="-128"/>
                <a:ea typeface="メイリオ" panose="020B0604030504040204" pitchFamily="50" charset="-128"/>
              </a:rPr>
              <a:t>server</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F30ADC97-AA77-4608-A908-BFB36CC52594}"/>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Chef Automation </a:t>
            </a:r>
            <a:r>
              <a:rPr lang="ja-JP" altLang="en-US" dirty="0">
                <a:latin typeface="メイリオ" panose="020B0604030504040204" pitchFamily="50" charset="-128"/>
                <a:ea typeface="メイリオ" panose="020B0604030504040204" pitchFamily="50" charset="-128"/>
              </a:rPr>
              <a:t>is a service that utilizes </a:t>
            </a:r>
            <a:r>
              <a:rPr lang="en-US" altLang="ja-JP" dirty="0">
                <a:latin typeface="メイリオ" panose="020B0604030504040204" pitchFamily="50" charset="-128"/>
                <a:ea typeface="メイリオ" panose="020B0604030504040204" pitchFamily="50" charset="-128"/>
              </a:rPr>
              <a:t>Chef cookbooks </a:t>
            </a:r>
            <a:r>
              <a:rPr lang="ja-JP" altLang="en-US" dirty="0">
                <a:latin typeface="メイリオ" panose="020B0604030504040204" pitchFamily="50" charset="-128"/>
                <a:ea typeface="メイリオ" panose="020B0604030504040204" pitchFamily="50" charset="-128"/>
              </a:rPr>
              <a:t>and recipes to automate infrastructure management</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Allows you to configure the continuous delivery pipeline of infrastructure and apps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Resources to get configuration updates from the </a:t>
            </a:r>
            <a:r>
              <a:rPr lang="en-US" altLang="ja-JP" dirty="0">
                <a:latin typeface="メイリオ" panose="020B0604030504040204" pitchFamily="50" charset="-128"/>
                <a:ea typeface="メイリオ" panose="020B0604030504040204" pitchFamily="50" charset="-128"/>
              </a:rPr>
              <a:t>Chef </a:t>
            </a:r>
            <a:r>
              <a:rPr lang="ja-JP" altLang="en-US" dirty="0">
                <a:latin typeface="メイリオ" panose="020B0604030504040204" pitchFamily="50" charset="-128"/>
                <a:ea typeface="メイリオ" panose="020B0604030504040204" pitchFamily="50" charset="-128"/>
              </a:rPr>
              <a:t>server</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Allows visibility into operational/compliance/workflow events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You can build a </a:t>
            </a:r>
            <a:r>
              <a:rPr lang="en-US" altLang="ja-JP" dirty="0">
                <a:latin typeface="メイリオ" panose="020B0604030504040204" pitchFamily="50" charset="-128"/>
                <a:ea typeface="メイリオ" panose="020B0604030504040204" pitchFamily="50" charset="-128"/>
              </a:rPr>
              <a:t>Chef </a:t>
            </a:r>
            <a:r>
              <a:rPr lang="ja-JP" altLang="en-US" dirty="0">
                <a:latin typeface="メイリオ" panose="020B0604030504040204" pitchFamily="50" charset="-128"/>
                <a:ea typeface="メイリオ" panose="020B0604030504040204" pitchFamily="50" charset="-128"/>
              </a:rPr>
              <a:t>server in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and utilize tools such as Chef </a:t>
            </a:r>
            <a:r>
              <a:rPr lang="en-US" altLang="ja-JP" dirty="0">
                <a:latin typeface="メイリオ" panose="020B0604030504040204" pitchFamily="50" charset="-128"/>
                <a:ea typeface="メイリオ" panose="020B0604030504040204" pitchFamily="50" charset="-128"/>
              </a:rPr>
              <a:t>Automate API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Chef DK.</a:t>
            </a:r>
            <a:endParaRPr lang="en-US" altLang="ja-JP" kern="0" dirty="0">
              <a:solidFill>
                <a:schemeClr val="bg2"/>
              </a:solidFill>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A5D6EF6F-FAA5-4018-8885-7BBF9681949D}"/>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err="1">
                <a:solidFill>
                  <a:schemeClr val="tx1"/>
                </a:solidFill>
                <a:latin typeface="メイリオ" panose="020B0604030504040204" pitchFamily="50" charset="-128"/>
                <a:ea typeface="メイリオ" panose="020B0604030504040204" pitchFamily="50" charset="-128"/>
              </a:rPr>
              <a:t>OpsWorks </a:t>
            </a:r>
            <a:r>
              <a:rPr lang="en-US" altLang="ja-JP" sz="3000" kern="0" dirty="0">
                <a:solidFill>
                  <a:schemeClr val="tx1"/>
                </a:solidFill>
                <a:latin typeface="メイリオ" panose="020B0604030504040204" pitchFamily="50" charset="-128"/>
                <a:ea typeface="メイリオ" panose="020B0604030504040204" pitchFamily="50" charset="-128"/>
              </a:rPr>
              <a:t>for Chef Automation</a:t>
            </a:r>
          </a:p>
        </p:txBody>
      </p:sp>
    </p:spTree>
    <p:extLst>
      <p:ext uri="{BB962C8B-B14F-4D97-AF65-F5344CB8AC3E}">
        <p14:creationId xmlns:p14="http://schemas.microsoft.com/office/powerpoint/2010/main" val="1474865412"/>
      </p:ext>
    </p:extLst>
  </p:cSld>
  <p:clrMapOvr>
    <a:masterClrMapping/>
  </p:clrMapOvr>
  <mc:AlternateContent xmlns:mc="http://schemas.openxmlformats.org/markup-compatibility/2006" xmlns:p14="http://schemas.microsoft.com/office/powerpoint/2010/main">
    <mc:Choice Requires="p14">
      <p:transition spd="slow" p14:dur="2000" advTm="66797"/>
    </mc:Choice>
    <mc:Fallback xmlns="">
      <p:transition spd="slow" advTm="66797"/>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Fully Managed </a:t>
            </a:r>
            <a:r>
              <a:rPr lang="en-US" altLang="ja-JP" sz="2400" dirty="0">
                <a:solidFill>
                  <a:srgbClr val="002060"/>
                </a:solidFill>
                <a:latin typeface="メイリオ" panose="020B0604030504040204" pitchFamily="50" charset="-128"/>
                <a:ea typeface="メイリオ" panose="020B0604030504040204" pitchFamily="50" charset="-128"/>
              </a:rPr>
              <a:t>Puppet </a:t>
            </a:r>
            <a:r>
              <a:rPr lang="ja-JP" altLang="en-US" sz="2400" dirty="0">
                <a:solidFill>
                  <a:srgbClr val="002060"/>
                </a:solidFill>
                <a:latin typeface="メイリオ" panose="020B0604030504040204" pitchFamily="50" charset="-128"/>
                <a:ea typeface="メイリオ" panose="020B0604030504040204" pitchFamily="50" charset="-128"/>
              </a:rPr>
              <a:t>Master Automates Application Testing, Deployment and Operation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F30ADC97-AA77-4608-A908-BFB36CC52594}"/>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Puppet </a:t>
            </a:r>
            <a:r>
              <a:rPr lang="ja-JP" altLang="en-US" dirty="0">
                <a:latin typeface="メイリオ" panose="020B0604030504040204" pitchFamily="50" charset="-128"/>
                <a:ea typeface="メイリオ" panose="020B0604030504040204" pitchFamily="50" charset="-128"/>
              </a:rPr>
              <a:t>master manages the nodes in the infrastructure, stores node information, and serves as a central repository for </a:t>
            </a:r>
            <a:r>
              <a:rPr lang="en-US" altLang="ja-JP" dirty="0">
                <a:latin typeface="メイリオ" panose="020B0604030504040204" pitchFamily="50" charset="-128"/>
                <a:ea typeface="メイリオ" panose="020B0604030504040204" pitchFamily="50" charset="-128"/>
              </a:rPr>
              <a:t>Puppet </a:t>
            </a:r>
            <a:r>
              <a:rPr lang="ja-JP" altLang="en-US" dirty="0">
                <a:latin typeface="メイリオ" panose="020B0604030504040204" pitchFamily="50" charset="-128"/>
                <a:ea typeface="メイリオ" panose="020B0604030504040204" pitchFamily="50" charset="-128"/>
              </a:rPr>
              <a:t>modules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Puppet </a:t>
            </a:r>
            <a:r>
              <a:rPr lang="ja-JP" altLang="en-US" dirty="0">
                <a:latin typeface="メイリオ" panose="020B0604030504040204" pitchFamily="50" charset="-128"/>
                <a:ea typeface="メイリオ" panose="020B0604030504040204" pitchFamily="50" charset="-128"/>
              </a:rPr>
              <a:t>Master can automate the entire stack handling tasks such as software and </a:t>
            </a:r>
            <a:r>
              <a:rPr lang="en-US" altLang="ja-JP" dirty="0">
                <a:latin typeface="メイリオ" panose="020B0604030504040204" pitchFamily="50" charset="-128"/>
                <a:ea typeface="メイリオ" panose="020B0604030504040204" pitchFamily="50" charset="-128"/>
              </a:rPr>
              <a:t>OS </a:t>
            </a:r>
            <a:r>
              <a:rPr lang="ja-JP" altLang="en-US" dirty="0">
                <a:latin typeface="メイリオ" panose="020B0604030504040204" pitchFamily="50" charset="-128"/>
                <a:ea typeface="メイリオ" panose="020B0604030504040204" pitchFamily="50" charset="-128"/>
              </a:rPr>
              <a:t>configuration, package installation, database configuration, change management, policy enforcement, monitoring and quality assurance, etc.</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The module contains instructions on how to configure the infrastructure, enabling the reuse and sharing of </a:t>
            </a:r>
            <a:r>
              <a:rPr lang="en-US" altLang="ja-JP" dirty="0">
                <a:latin typeface="メイリオ" panose="020B0604030504040204" pitchFamily="50" charset="-128"/>
                <a:ea typeface="メイリオ" panose="020B0604030504040204" pitchFamily="50" charset="-128"/>
              </a:rPr>
              <a:t>Puppet </a:t>
            </a:r>
            <a:r>
              <a:rPr lang="ja-JP" altLang="en-US" dirty="0">
                <a:latin typeface="メイリオ" panose="020B0604030504040204" pitchFamily="50" charset="-128"/>
                <a:ea typeface="メイリオ" panose="020B0604030504040204" pitchFamily="50" charset="-128"/>
              </a:rPr>
              <a:t>code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Puppet, you </a:t>
            </a:r>
            <a:r>
              <a:rPr lang="ja-JP" altLang="en-US" dirty="0">
                <a:latin typeface="メイリオ" panose="020B0604030504040204" pitchFamily="50" charset="-128"/>
                <a:ea typeface="メイリオ" panose="020B0604030504040204" pitchFamily="50" charset="-128"/>
              </a:rPr>
              <a:t>can automate how to configure, deploy and manage nodes in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and on-premises devices</a:t>
            </a:r>
            <a:endParaRPr lang="en-US" altLang="ja-JP" dirty="0">
              <a:latin typeface="メイリオ" panose="020B0604030504040204" pitchFamily="50" charset="-128"/>
              <a:ea typeface="メイリオ" panose="020B0604030504040204" pitchFamily="50" charset="-128"/>
            </a:endParaRPr>
          </a:p>
        </p:txBody>
      </p:sp>
      <p:sp>
        <p:nvSpPr>
          <p:cNvPr id="5" name="タイトル 1">
            <a:extLst>
              <a:ext uri="{FF2B5EF4-FFF2-40B4-BE49-F238E27FC236}">
                <a16:creationId xmlns:a16="http://schemas.microsoft.com/office/drawing/2014/main" id="{A5D6EF6F-FAA5-4018-8885-7BBF9681949D}"/>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err="1">
                <a:solidFill>
                  <a:schemeClr val="tx1"/>
                </a:solidFill>
                <a:latin typeface="メイリオ" panose="020B0604030504040204" pitchFamily="50" charset="-128"/>
                <a:ea typeface="メイリオ" panose="020B0604030504040204" pitchFamily="50" charset="-128"/>
              </a:rPr>
              <a:t>OpsWorks </a:t>
            </a:r>
            <a:r>
              <a:rPr lang="en-US" altLang="ja-JP" sz="3000" kern="0" dirty="0">
                <a:solidFill>
                  <a:schemeClr val="tx1"/>
                </a:solidFill>
                <a:latin typeface="メイリオ" panose="020B0604030504040204" pitchFamily="50" charset="-128"/>
                <a:ea typeface="メイリオ" panose="020B0604030504040204" pitchFamily="50" charset="-128"/>
              </a:rPr>
              <a:t>for Puppet Enterprise</a:t>
            </a:r>
          </a:p>
        </p:txBody>
      </p:sp>
    </p:spTree>
    <p:extLst>
      <p:ext uri="{BB962C8B-B14F-4D97-AF65-F5344CB8AC3E}">
        <p14:creationId xmlns:p14="http://schemas.microsoft.com/office/powerpoint/2010/main" val="1251321195"/>
      </p:ext>
    </p:extLst>
  </p:cSld>
  <p:clrMapOvr>
    <a:masterClrMapping/>
  </p:clrMapOvr>
  <mc:AlternateContent xmlns:mc="http://schemas.openxmlformats.org/markup-compatibility/2006" xmlns:p14="http://schemas.microsoft.com/office/powerpoint/2010/main">
    <mc:Choice Requires="p14">
      <p:transition spd="slow" p14:dur="2000" advTm="57401"/>
    </mc:Choice>
    <mc:Fallback xmlns="">
      <p:transition spd="slow" advTm="57401"/>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err="1">
                <a:solidFill>
                  <a:schemeClr val="tx1"/>
                </a:solidFill>
                <a:latin typeface="メイリオ" panose="020B0604030504040204" pitchFamily="50" charset="-128"/>
                <a:ea typeface="メイリオ" panose="020B0604030504040204" pitchFamily="50" charset="-128"/>
              </a:rPr>
              <a:t>The OpsWorks </a:t>
            </a:r>
            <a:r>
              <a:rPr lang="ja-JP" altLang="en-US" sz="3000" kern="0" dirty="0">
                <a:solidFill>
                  <a:schemeClr val="tx1"/>
                </a:solidFill>
                <a:latin typeface="メイリオ" panose="020B0604030504040204" pitchFamily="50" charset="-128"/>
                <a:ea typeface="メイリオ" panose="020B0604030504040204" pitchFamily="50" charset="-128"/>
              </a:rPr>
              <a:t>Stack</a:t>
            </a:r>
            <a:endParaRPr lang="en-US" altLang="ja-JP" sz="3000" kern="0" dirty="0">
              <a:solidFill>
                <a:schemeClr val="tx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Original service that provides a simple and flexible way to create and manage stacks and applications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F30ADC97-AA77-4608-A908-BFB36CC52594}"/>
              </a:ext>
            </a:extLst>
          </p:cNvPr>
          <p:cNvSpPr txBox="1">
            <a:spLocks/>
          </p:cNvSpPr>
          <p:nvPr/>
        </p:nvSpPr>
        <p:spPr>
          <a:xfrm>
            <a:off x="1711991" y="2276872"/>
            <a:ext cx="6696744" cy="3277671"/>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Perform the modeling by components called stacks/layers/instances/applications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Configuration management and auto-scaling in code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Support for </a:t>
            </a:r>
            <a:r>
              <a:rPr lang="en-US" altLang="ja-JP" dirty="0">
                <a:latin typeface="メイリオ" panose="020B0604030504040204" pitchFamily="50" charset="-128"/>
                <a:ea typeface="メイリオ" panose="020B0604030504040204" pitchFamily="50" charset="-128"/>
              </a:rPr>
              <a:t>Linux/Windows </a:t>
            </a:r>
            <a:r>
              <a:rPr lang="ja-JP" altLang="en-US" dirty="0">
                <a:latin typeface="メイリオ" panose="020B0604030504040204" pitchFamily="50" charset="-128"/>
                <a:ea typeface="メイリオ" panose="020B0604030504040204" pitchFamily="50" charset="-128"/>
              </a:rPr>
              <a:t>servers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Allows for task automation by life cycle events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err="1">
                <a:latin typeface="メイリオ" panose="020B0604030504040204" pitchFamily="50" charset="-128"/>
                <a:ea typeface="メイリオ" panose="020B0604030504040204" pitchFamily="50" charset="-128"/>
              </a:rPr>
              <a:t>OpsWorks </a:t>
            </a:r>
            <a:r>
              <a:rPr lang="ja-JP" altLang="en-US" dirty="0">
                <a:latin typeface="メイリオ" panose="020B0604030504040204" pitchFamily="50" charset="-128"/>
                <a:ea typeface="メイリオ" panose="020B0604030504040204" pitchFamily="50" charset="-128"/>
              </a:rPr>
              <a:t>Agent executes the recipe in local mode in </a:t>
            </a:r>
            <a:r>
              <a:rPr lang="en-US" altLang="ja-JP" dirty="0">
                <a:latin typeface="メイリオ" panose="020B0604030504040204" pitchFamily="50" charset="-128"/>
                <a:ea typeface="メイリオ" panose="020B0604030504040204" pitchFamily="50" charset="-128"/>
              </a:rPr>
              <a:t>Chef Client</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Stack manages configuration information in </a:t>
            </a:r>
            <a:r>
              <a:rPr lang="en-US" altLang="ja-JP" dirty="0">
                <a:latin typeface="メイリオ" panose="020B0604030504040204" pitchFamily="50" charset="-128"/>
                <a:ea typeface="メイリオ" panose="020B0604030504040204" pitchFamily="50" charset="-128"/>
              </a:rPr>
              <a:t>JSON </a:t>
            </a:r>
            <a:r>
              <a:rPr lang="ja-JP" altLang="en-US" dirty="0">
                <a:latin typeface="メイリオ" panose="020B0604030504040204" pitchFamily="50" charset="-128"/>
                <a:ea typeface="メイリオ" panose="020B0604030504040204" pitchFamily="50" charset="-128"/>
              </a:rPr>
              <a:t>format for all instances that are top entities in </a:t>
            </a:r>
            <a:r>
              <a:rPr lang="en-US" altLang="ja-JP" dirty="0" err="1">
                <a:latin typeface="メイリオ" panose="020B0604030504040204" pitchFamily="50" charset="-128"/>
                <a:ea typeface="メイリオ" panose="020B0604030504040204" pitchFamily="50" charset="-128"/>
              </a:rPr>
              <a:t>OpsWorks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AWS </a:t>
            </a:r>
            <a:r>
              <a:rPr lang="en-US" altLang="ja-JP" dirty="0" err="1">
                <a:latin typeface="メイリオ" panose="020B0604030504040204" pitchFamily="50" charset="-128"/>
                <a:ea typeface="メイリオ" panose="020B0604030504040204" pitchFamily="50" charset="-128"/>
              </a:rPr>
              <a:t>OpsWorks </a:t>
            </a:r>
            <a:r>
              <a:rPr lang="ja-JP" altLang="en-US" dirty="0">
                <a:latin typeface="メイリオ" panose="020B0604030504040204" pitchFamily="50" charset="-128"/>
                <a:ea typeface="メイリオ" panose="020B0604030504040204" pitchFamily="50" charset="-128"/>
              </a:rPr>
              <a:t>stack does not require a </a:t>
            </a:r>
            <a:r>
              <a:rPr lang="en-US" altLang="ja-JP" dirty="0">
                <a:latin typeface="メイリオ" panose="020B0604030504040204" pitchFamily="50" charset="-128"/>
                <a:ea typeface="メイリオ" panose="020B0604030504040204" pitchFamily="50" charset="-128"/>
              </a:rPr>
              <a:t>Chef </a:t>
            </a:r>
            <a:r>
              <a:rPr lang="ja-JP" altLang="en-US" dirty="0">
                <a:latin typeface="メイリオ" panose="020B0604030504040204" pitchFamily="50" charset="-128"/>
                <a:ea typeface="メイリオ" panose="020B0604030504040204" pitchFamily="50" charset="-128"/>
              </a:rPr>
              <a:t>server</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5155181"/>
      </p:ext>
    </p:extLst>
  </p:cSld>
  <p:clrMapOvr>
    <a:masterClrMapping/>
  </p:clrMapOvr>
  <mc:AlternateContent xmlns:mc="http://schemas.openxmlformats.org/markup-compatibility/2006" xmlns:p14="http://schemas.microsoft.com/office/powerpoint/2010/main">
    <mc:Choice Requires="p14">
      <p:transition spd="slow" p14:dur="2000" advTm="77979"/>
    </mc:Choice>
    <mc:Fallback xmlns="">
      <p:transition spd="slow" advTm="77979"/>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2">
            <a:extLst>
              <a:ext uri="{FF2B5EF4-FFF2-40B4-BE49-F238E27FC236}">
                <a16:creationId xmlns:a16="http://schemas.microsoft.com/office/drawing/2014/main" id="{6E4CC47A-F8B4-48E7-A36D-742FFDE0B875}"/>
              </a:ext>
            </a:extLst>
          </p:cNvPr>
          <p:cNvSpPr txBox="1">
            <a:spLocks/>
          </p:cNvSpPr>
          <p:nvPr/>
        </p:nvSpPr>
        <p:spPr>
          <a:xfrm>
            <a:off x="776536" y="2780927"/>
            <a:ext cx="4032448" cy="3816425"/>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dirty="0">
                <a:solidFill>
                  <a:srgbClr val="FF0000"/>
                </a:solidFill>
                <a:latin typeface="メイリオ" panose="020B0604030504040204" pitchFamily="50" charset="-128"/>
                <a:ea typeface="メイリオ" panose="020B0604030504040204" pitchFamily="50" charset="-128"/>
              </a:rPr>
              <a:t>Application Deployment Automation</a:t>
            </a:r>
            <a:endParaRPr lang="en-US" altLang="ja-JP" sz="1400" b="1" dirty="0">
              <a:solidFill>
                <a:srgbClr val="FF0000"/>
              </a:solidFill>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Services for deploying and scaling web applications and services on familiar servers</a:t>
            </a:r>
            <a:endParaRPr lang="en-US" altLang="ja-JP" sz="1400" kern="0" dirty="0">
              <a:latin typeface="メイリオ" panose="020B0604030504040204" pitchFamily="50" charset="-128"/>
              <a:ea typeface="メイリオ" panose="020B0604030504040204" pitchFamily="50" charset="-128"/>
            </a:endParaRPr>
          </a:p>
        </p:txBody>
      </p:sp>
      <p:sp>
        <p:nvSpPr>
          <p:cNvPr id="30" name="正方形/長方形 29">
            <a:extLst>
              <a:ext uri="{FF2B5EF4-FFF2-40B4-BE49-F238E27FC236}">
                <a16:creationId xmlns:a16="http://schemas.microsoft.com/office/drawing/2014/main" id="{DDDEC006-4DE2-4752-8CFC-020DB5A3FF0A}"/>
              </a:ext>
            </a:extLst>
          </p:cNvPr>
          <p:cNvSpPr/>
          <p:nvPr/>
        </p:nvSpPr>
        <p:spPr bwMode="auto">
          <a:xfrm>
            <a:off x="1568624" y="4968806"/>
            <a:ext cx="2489656" cy="742265"/>
          </a:xfrm>
          <a:prstGeom prst="rect">
            <a:avLst/>
          </a:prstGeom>
          <a:solidFill>
            <a:srgbClr val="FFC000"/>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solidFill>
                  <a:srgbClr val="002060"/>
                </a:solidFill>
                <a:latin typeface="メイリオ" panose="020B0604030504040204" pitchFamily="50" charset="-128"/>
                <a:ea typeface="メイリオ" panose="020B0604030504040204" pitchFamily="50" charset="-128"/>
              </a:rPr>
              <a:t>Elastic Beanstalk vs </a:t>
            </a:r>
            <a:r>
              <a:rPr lang="en-US" altLang="ja-JP" sz="3000" dirty="0" err="1">
                <a:solidFill>
                  <a:srgbClr val="002060"/>
                </a:solidFill>
                <a:latin typeface="メイリオ" panose="020B0604030504040204" pitchFamily="50" charset="-128"/>
                <a:ea typeface="メイリオ" panose="020B0604030504040204" pitchFamily="50" charset="-128"/>
              </a:rPr>
              <a:t>OpsWorks</a:t>
            </a:r>
            <a:endParaRPr lang="en-US" altLang="ja-JP" sz="3000" kern="0" dirty="0">
              <a:solidFill>
                <a:srgbClr val="002060"/>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EBA9AC83-54A9-46E1-BC8A-91CEBAF69D7B}"/>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kern="0" dirty="0">
                <a:solidFill>
                  <a:srgbClr val="002060"/>
                </a:solidFill>
                <a:latin typeface="メイリオ" panose="020B0604030504040204" pitchFamily="50" charset="-128"/>
                <a:ea typeface="メイリオ" panose="020B0604030504040204" pitchFamily="50" charset="-128"/>
              </a:rPr>
              <a:t>Against </a:t>
            </a:r>
            <a:r>
              <a:rPr lang="en-US" altLang="ja-JP" sz="2400" kern="0" dirty="0">
                <a:solidFill>
                  <a:srgbClr val="002060"/>
                </a:solidFill>
                <a:latin typeface="メイリオ" panose="020B0604030504040204" pitchFamily="50" charset="-128"/>
                <a:ea typeface="メイリオ" panose="020B0604030504040204" pitchFamily="50" charset="-128"/>
              </a:rPr>
              <a:t>Elastic Beanstalk, </a:t>
            </a:r>
            <a:r>
              <a:rPr lang="ja-JP" altLang="en-US" sz="2400" kern="0" dirty="0">
                <a:solidFill>
                  <a:srgbClr val="002060"/>
                </a:solidFill>
                <a:latin typeface="メイリオ" panose="020B0604030504040204" pitchFamily="50" charset="-128"/>
                <a:ea typeface="メイリオ" panose="020B0604030504040204" pitchFamily="50" charset="-128"/>
              </a:rPr>
              <a:t>which specializes in </a:t>
            </a:r>
            <a:r>
              <a:rPr lang="en-US" altLang="ja-JP" sz="2400" kern="0" dirty="0">
                <a:solidFill>
                  <a:srgbClr val="002060"/>
                </a:solidFill>
                <a:latin typeface="メイリオ" panose="020B0604030504040204" pitchFamily="50" charset="-128"/>
                <a:ea typeface="メイリオ" panose="020B0604030504040204" pitchFamily="50" charset="-128"/>
              </a:rPr>
              <a:t>web </a:t>
            </a:r>
            <a:r>
              <a:rPr lang="ja-JP" altLang="en-US" sz="2400" kern="0" dirty="0">
                <a:solidFill>
                  <a:srgbClr val="002060"/>
                </a:solidFill>
                <a:latin typeface="メイリオ" panose="020B0604030504040204" pitchFamily="50" charset="-128"/>
                <a:ea typeface="メイリオ" panose="020B0604030504040204" pitchFamily="50" charset="-128"/>
              </a:rPr>
              <a:t>app deployment, </a:t>
            </a:r>
            <a:r>
              <a:rPr lang="en-US" altLang="ja-JP" sz="2400" dirty="0" err="1">
                <a:solidFill>
                  <a:srgbClr val="002060"/>
                </a:solidFill>
                <a:latin typeface="メイリオ" panose="020B0604030504040204" pitchFamily="50" charset="-128"/>
                <a:ea typeface="メイリオ" panose="020B0604030504040204" pitchFamily="50" charset="-128"/>
              </a:rPr>
              <a:t>OpsWorks </a:t>
            </a:r>
            <a:r>
              <a:rPr lang="ja-JP" altLang="en-US" sz="2400" dirty="0">
                <a:solidFill>
                  <a:srgbClr val="002060"/>
                </a:solidFill>
                <a:latin typeface="メイリオ" panose="020B0604030504040204" pitchFamily="50" charset="-128"/>
                <a:ea typeface="メイリオ" panose="020B0604030504040204" pitchFamily="50" charset="-128"/>
              </a:rPr>
              <a:t>automates the configuration and construction of advanced infrastructure environments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1289D044-B648-4635-89EA-76130C3CB974}"/>
              </a:ext>
            </a:extLst>
          </p:cNvPr>
          <p:cNvSpPr txBox="1">
            <a:spLocks/>
          </p:cNvSpPr>
          <p:nvPr/>
        </p:nvSpPr>
        <p:spPr bwMode="auto">
          <a:xfrm>
            <a:off x="776536" y="1891712"/>
            <a:ext cx="4032448"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Elastic Beanstalk</a:t>
            </a:r>
          </a:p>
        </p:txBody>
      </p:sp>
      <p:sp>
        <p:nvSpPr>
          <p:cNvPr id="8" name="コンテンツ プレースホルダー 2">
            <a:extLst>
              <a:ext uri="{FF2B5EF4-FFF2-40B4-BE49-F238E27FC236}">
                <a16:creationId xmlns:a16="http://schemas.microsoft.com/office/drawing/2014/main" id="{6446C834-31A7-4618-8BF6-5C39287B53F4}"/>
              </a:ext>
            </a:extLst>
          </p:cNvPr>
          <p:cNvSpPr txBox="1">
            <a:spLocks/>
          </p:cNvSpPr>
          <p:nvPr/>
        </p:nvSpPr>
        <p:spPr bwMode="auto">
          <a:xfrm>
            <a:off x="5097016" y="1879019"/>
            <a:ext cx="4032448"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dirty="0" err="1">
                <a:solidFill>
                  <a:schemeClr val="bg1"/>
                </a:solidFill>
                <a:latin typeface="メイリオ" panose="020B0604030504040204" pitchFamily="50" charset="-128"/>
                <a:ea typeface="メイリオ" panose="020B0604030504040204" pitchFamily="50" charset="-128"/>
              </a:rPr>
              <a:t>OpsWorks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3C62CC3A-E258-44B7-8E50-785972E8E909}"/>
              </a:ext>
            </a:extLst>
          </p:cNvPr>
          <p:cNvSpPr txBox="1">
            <a:spLocks/>
          </p:cNvSpPr>
          <p:nvPr/>
        </p:nvSpPr>
        <p:spPr>
          <a:xfrm>
            <a:off x="5097016" y="2780927"/>
            <a:ext cx="4032448" cy="3816425"/>
          </a:xfrm>
          <a:prstGeom prst="rect">
            <a:avLst/>
          </a:prstGeom>
          <a:solidFill>
            <a:schemeClr val="bg1"/>
          </a:solidFill>
          <a:ln>
            <a:solidFill>
              <a:srgbClr val="F0861E"/>
            </a:solidFill>
          </a:ln>
        </p:spPr>
        <p:txBody>
          <a:bodyPr anchor="t"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dirty="0">
                <a:solidFill>
                  <a:srgbClr val="FF0000"/>
                </a:solidFill>
                <a:latin typeface="メイリオ" panose="020B0604030504040204" pitchFamily="50" charset="-128"/>
                <a:ea typeface="メイリオ" panose="020B0604030504040204" pitchFamily="50" charset="-128"/>
              </a:rPr>
              <a:t>Infrastructure configuration automation</a:t>
            </a:r>
            <a:endParaRPr lang="en-US" altLang="ja-JP" sz="1400" b="1" dirty="0">
              <a:solidFill>
                <a:srgbClr val="FF0000"/>
              </a:solidFill>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Infrastructure configuration and management services that would allow you to automate the configuration, deployment and management of servers for managed instances of </a:t>
            </a:r>
            <a:r>
              <a:rPr lang="en-US" altLang="ja-JP" sz="1400" dirty="0">
                <a:latin typeface="メイリオ" panose="020B0604030504040204" pitchFamily="50" charset="-128"/>
                <a:ea typeface="メイリオ" panose="020B0604030504040204" pitchFamily="50" charset="-128"/>
              </a:rPr>
              <a:t>Chef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Puppet</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BEB06532-817A-4AB3-BE87-C1C8D3D4E9C1}"/>
              </a:ext>
            </a:extLst>
          </p:cNvPr>
          <p:cNvSpPr/>
          <p:nvPr/>
        </p:nvSpPr>
        <p:spPr bwMode="auto">
          <a:xfrm>
            <a:off x="1568624" y="4226541"/>
            <a:ext cx="2489656" cy="742265"/>
          </a:xfrm>
          <a:prstGeom prst="rect">
            <a:avLst/>
          </a:prstGeom>
          <a:solidFill>
            <a:schemeClr val="accent2">
              <a:lumMod val="40000"/>
              <a:lumOff val="60000"/>
            </a:schemeClr>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14" name="図 13" descr="音楽 が含まれている画像&#10;&#10;自動的に生成された説明">
            <a:extLst>
              <a:ext uri="{FF2B5EF4-FFF2-40B4-BE49-F238E27FC236}">
                <a16:creationId xmlns:a16="http://schemas.microsoft.com/office/drawing/2014/main" id="{D4A9798B-0E15-45DC-9753-E41D2DCF9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840" y="5079354"/>
            <a:ext cx="483231" cy="579877"/>
          </a:xfrm>
          <a:prstGeom prst="rect">
            <a:avLst/>
          </a:prstGeom>
        </p:spPr>
      </p:pic>
      <p:cxnSp>
        <p:nvCxnSpPr>
          <p:cNvPr id="18" name="直線コネクタ 17">
            <a:extLst>
              <a:ext uri="{FF2B5EF4-FFF2-40B4-BE49-F238E27FC236}">
                <a16:creationId xmlns:a16="http://schemas.microsoft.com/office/drawing/2014/main" id="{637DC936-7EB7-41F6-8EE1-B32640AAA9EE}"/>
              </a:ext>
            </a:extLst>
          </p:cNvPr>
          <p:cNvCxnSpPr>
            <a:cxnSpLocks/>
            <a:stCxn id="14" idx="0"/>
            <a:endCxn id="35" idx="0"/>
          </p:cNvCxnSpPr>
          <p:nvPr/>
        </p:nvCxnSpPr>
        <p:spPr bwMode="auto">
          <a:xfrm rot="5400000" flipH="1" flipV="1">
            <a:off x="2390853" y="4645087"/>
            <a:ext cx="206871" cy="661665"/>
          </a:xfrm>
          <a:prstGeom prst="bentConnector3">
            <a:avLst>
              <a:gd name="adj1" fmla="val 51696"/>
            </a:avLst>
          </a:prstGeom>
          <a:noFill/>
          <a:ln w="31750" cap="flat" cmpd="sng" algn="ctr">
            <a:solidFill>
              <a:srgbClr val="FF0000"/>
            </a:solidFill>
            <a:prstDash val="solid"/>
            <a:round/>
            <a:headEnd type="none" w="med" len="med"/>
            <a:tailEnd type="none" w="med" len="med"/>
          </a:ln>
          <a:effectLst/>
        </p:spPr>
      </p:cxnSp>
      <p:pic>
        <p:nvPicPr>
          <p:cNvPr id="22" name="図 21">
            <a:extLst>
              <a:ext uri="{FF2B5EF4-FFF2-40B4-BE49-F238E27FC236}">
                <a16:creationId xmlns:a16="http://schemas.microsoft.com/office/drawing/2014/main" id="{EA89ADAB-AF6A-4D54-86B0-0F2F0B52B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184" y="4376977"/>
            <a:ext cx="490608" cy="514347"/>
          </a:xfrm>
          <a:prstGeom prst="rect">
            <a:avLst/>
          </a:prstGeom>
        </p:spPr>
      </p:pic>
      <p:pic>
        <p:nvPicPr>
          <p:cNvPr id="29" name="図 28" descr="音楽 が含まれている画像&#10;&#10;自動的に生成された説明">
            <a:extLst>
              <a:ext uri="{FF2B5EF4-FFF2-40B4-BE49-F238E27FC236}">
                <a16:creationId xmlns:a16="http://schemas.microsoft.com/office/drawing/2014/main" id="{5FC2C934-6096-4078-A748-4CF7E43F1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487" y="5079354"/>
            <a:ext cx="483231" cy="579877"/>
          </a:xfrm>
          <a:prstGeom prst="rect">
            <a:avLst/>
          </a:prstGeom>
        </p:spPr>
      </p:pic>
      <p:sp>
        <p:nvSpPr>
          <p:cNvPr id="23" name="テキスト ボックス 22">
            <a:extLst>
              <a:ext uri="{FF2B5EF4-FFF2-40B4-BE49-F238E27FC236}">
                <a16:creationId xmlns:a16="http://schemas.microsoft.com/office/drawing/2014/main" id="{58F73B3C-8D02-43CB-B116-4C675ABCC1A7}"/>
              </a:ext>
            </a:extLst>
          </p:cNvPr>
          <p:cNvSpPr txBox="1"/>
          <p:nvPr/>
        </p:nvSpPr>
        <p:spPr>
          <a:xfrm>
            <a:off x="2565274" y="4116815"/>
            <a:ext cx="543739" cy="338554"/>
          </a:xfrm>
          <a:prstGeom prst="rect">
            <a:avLst/>
          </a:prstGeom>
          <a:noFill/>
        </p:spPr>
        <p:txBody>
          <a:bodyPr wrap="none" rtlCol="0">
            <a:spAutoFit/>
          </a:bodyPr>
          <a:lstStyle/>
          <a:p>
            <a:r>
              <a:rPr kumimoji="1" lang="en-US" altLang="ja-JP" b="1" dirty="0">
                <a:solidFill>
                  <a:schemeClr val="bg1"/>
                </a:solidFill>
              </a:rPr>
              <a:t>ELB</a:t>
            </a:r>
          </a:p>
        </p:txBody>
      </p:sp>
      <p:sp>
        <p:nvSpPr>
          <p:cNvPr id="24" name="四角形: 角を丸くする 23">
            <a:extLst>
              <a:ext uri="{FF2B5EF4-FFF2-40B4-BE49-F238E27FC236}">
                <a16:creationId xmlns:a16="http://schemas.microsoft.com/office/drawing/2014/main" id="{5C8161E6-A0C8-4A18-8044-1FAB902AD883}"/>
              </a:ext>
            </a:extLst>
          </p:cNvPr>
          <p:cNvSpPr/>
          <p:nvPr/>
        </p:nvSpPr>
        <p:spPr bwMode="auto">
          <a:xfrm>
            <a:off x="1761637" y="5079354"/>
            <a:ext cx="2111243" cy="521148"/>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cxnSp>
        <p:nvCxnSpPr>
          <p:cNvPr id="40" name="直線コネクタ 17">
            <a:extLst>
              <a:ext uri="{FF2B5EF4-FFF2-40B4-BE49-F238E27FC236}">
                <a16:creationId xmlns:a16="http://schemas.microsoft.com/office/drawing/2014/main" id="{57AA547E-5C52-4D61-839C-81205FE49B68}"/>
              </a:ext>
            </a:extLst>
          </p:cNvPr>
          <p:cNvCxnSpPr>
            <a:cxnSpLocks/>
            <a:stCxn id="29" idx="0"/>
            <a:endCxn id="35" idx="0"/>
          </p:cNvCxnSpPr>
          <p:nvPr/>
        </p:nvCxnSpPr>
        <p:spPr bwMode="auto">
          <a:xfrm rot="16200000" flipV="1">
            <a:off x="3002177" y="4695428"/>
            <a:ext cx="206871" cy="560982"/>
          </a:xfrm>
          <a:prstGeom prst="bentConnector3">
            <a:avLst>
              <a:gd name="adj1" fmla="val 51696"/>
            </a:avLst>
          </a:prstGeom>
          <a:noFill/>
          <a:ln w="31750" cap="flat" cmpd="sng" algn="ctr">
            <a:solidFill>
              <a:srgbClr val="FF0000"/>
            </a:solidFill>
            <a:prstDash val="solid"/>
            <a:round/>
            <a:headEnd type="none" w="med" len="med"/>
            <a:tailEnd type="none" w="med" len="med"/>
          </a:ln>
          <a:effectLst/>
        </p:spPr>
      </p:cxnSp>
      <p:sp>
        <p:nvSpPr>
          <p:cNvPr id="45" name="テキスト ボックス 44">
            <a:extLst>
              <a:ext uri="{FF2B5EF4-FFF2-40B4-BE49-F238E27FC236}">
                <a16:creationId xmlns:a16="http://schemas.microsoft.com/office/drawing/2014/main" id="{DD47F278-C34B-4245-9A08-B7EC235FFC4B}"/>
              </a:ext>
            </a:extLst>
          </p:cNvPr>
          <p:cNvSpPr txBox="1"/>
          <p:nvPr/>
        </p:nvSpPr>
        <p:spPr>
          <a:xfrm>
            <a:off x="2339629" y="5370658"/>
            <a:ext cx="885179" cy="246221"/>
          </a:xfrm>
          <a:prstGeom prst="rect">
            <a:avLst/>
          </a:prstGeom>
          <a:noFill/>
        </p:spPr>
        <p:txBody>
          <a:bodyPr wrap="none" rtlCol="0">
            <a:spAutoFit/>
          </a:bodyPr>
          <a:lstStyle/>
          <a:p>
            <a:r>
              <a:rPr kumimoji="1" lang="en-US" altLang="ja-JP" sz="1000" b="1" dirty="0"/>
              <a:t>Auto-Scaling</a:t>
            </a:r>
          </a:p>
        </p:txBody>
      </p:sp>
      <p:sp>
        <p:nvSpPr>
          <p:cNvPr id="35" name="テキスト ボックス 34">
            <a:extLst>
              <a:ext uri="{FF2B5EF4-FFF2-40B4-BE49-F238E27FC236}">
                <a16:creationId xmlns:a16="http://schemas.microsoft.com/office/drawing/2014/main" id="{E52F96B0-D91B-4711-A9E1-F09002EEE58C}"/>
              </a:ext>
            </a:extLst>
          </p:cNvPr>
          <p:cNvSpPr txBox="1"/>
          <p:nvPr/>
        </p:nvSpPr>
        <p:spPr>
          <a:xfrm>
            <a:off x="2565274" y="4872483"/>
            <a:ext cx="519694" cy="338554"/>
          </a:xfrm>
          <a:prstGeom prst="rect">
            <a:avLst/>
          </a:prstGeom>
          <a:noFill/>
        </p:spPr>
        <p:txBody>
          <a:bodyPr wrap="none" rtlCol="0">
            <a:spAutoFit/>
          </a:bodyPr>
          <a:lstStyle/>
          <a:p>
            <a:r>
              <a:rPr kumimoji="1" lang="en-US" altLang="ja-JP" b="1" dirty="0">
                <a:solidFill>
                  <a:schemeClr val="bg1"/>
                </a:solidFill>
              </a:rPr>
              <a:t>App</a:t>
            </a:r>
          </a:p>
        </p:txBody>
      </p:sp>
      <p:sp>
        <p:nvSpPr>
          <p:cNvPr id="36" name="テキスト ボックス 35">
            <a:extLst>
              <a:ext uri="{FF2B5EF4-FFF2-40B4-BE49-F238E27FC236}">
                <a16:creationId xmlns:a16="http://schemas.microsoft.com/office/drawing/2014/main" id="{B22A9B2D-4381-4DEF-8C3B-B1ED8C104614}"/>
              </a:ext>
            </a:extLst>
          </p:cNvPr>
          <p:cNvSpPr txBox="1"/>
          <p:nvPr/>
        </p:nvSpPr>
        <p:spPr>
          <a:xfrm>
            <a:off x="2432720" y="5600502"/>
            <a:ext cx="854721" cy="338554"/>
          </a:xfrm>
          <a:prstGeom prst="rect">
            <a:avLst/>
          </a:prstGeom>
          <a:noFill/>
        </p:spPr>
        <p:txBody>
          <a:bodyPr wrap="none" rtlCol="0">
            <a:spAutoFit/>
          </a:bodyPr>
          <a:lstStyle/>
          <a:p>
            <a:r>
              <a:rPr kumimoji="1" lang="en-US" altLang="ja-JP" b="1" dirty="0">
                <a:solidFill>
                  <a:schemeClr val="bg1"/>
                </a:solidFill>
              </a:rPr>
              <a:t>Custom</a:t>
            </a:r>
          </a:p>
        </p:txBody>
      </p:sp>
      <p:sp>
        <p:nvSpPr>
          <p:cNvPr id="49" name="正方形/長方形 48">
            <a:extLst>
              <a:ext uri="{FF2B5EF4-FFF2-40B4-BE49-F238E27FC236}">
                <a16:creationId xmlns:a16="http://schemas.microsoft.com/office/drawing/2014/main" id="{F525DF46-83F1-401D-A444-5C03A312C8C9}"/>
              </a:ext>
            </a:extLst>
          </p:cNvPr>
          <p:cNvSpPr/>
          <p:nvPr/>
        </p:nvSpPr>
        <p:spPr bwMode="auto">
          <a:xfrm>
            <a:off x="5889104" y="4968806"/>
            <a:ext cx="2489656" cy="742265"/>
          </a:xfrm>
          <a:prstGeom prst="rect">
            <a:avLst/>
          </a:prstGeom>
          <a:solidFill>
            <a:srgbClr val="FFC000"/>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50" name="正方形/長方形 49">
            <a:extLst>
              <a:ext uri="{FF2B5EF4-FFF2-40B4-BE49-F238E27FC236}">
                <a16:creationId xmlns:a16="http://schemas.microsoft.com/office/drawing/2014/main" id="{F9BB29B0-89AA-4BED-8D47-4D45760D72B5}"/>
              </a:ext>
            </a:extLst>
          </p:cNvPr>
          <p:cNvSpPr/>
          <p:nvPr/>
        </p:nvSpPr>
        <p:spPr bwMode="auto">
          <a:xfrm>
            <a:off x="5889104" y="4226541"/>
            <a:ext cx="2489656" cy="742265"/>
          </a:xfrm>
          <a:prstGeom prst="rect">
            <a:avLst/>
          </a:prstGeom>
          <a:solidFill>
            <a:schemeClr val="accent2">
              <a:lumMod val="40000"/>
              <a:lumOff val="60000"/>
            </a:schemeClr>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51" name="図 50" descr="音楽 が含まれている画像&#10;&#10;自動的に生成された説明">
            <a:extLst>
              <a:ext uri="{FF2B5EF4-FFF2-40B4-BE49-F238E27FC236}">
                <a16:creationId xmlns:a16="http://schemas.microsoft.com/office/drawing/2014/main" id="{950225CB-CE24-4F45-94FA-129B73EC6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320" y="5079354"/>
            <a:ext cx="483231" cy="579877"/>
          </a:xfrm>
          <a:prstGeom prst="rect">
            <a:avLst/>
          </a:prstGeom>
        </p:spPr>
      </p:pic>
      <p:cxnSp>
        <p:nvCxnSpPr>
          <p:cNvPr id="52" name="直線コネクタ 17">
            <a:extLst>
              <a:ext uri="{FF2B5EF4-FFF2-40B4-BE49-F238E27FC236}">
                <a16:creationId xmlns:a16="http://schemas.microsoft.com/office/drawing/2014/main" id="{FFBCB84B-B25E-44EF-9860-9020DD9A88FC}"/>
              </a:ext>
            </a:extLst>
          </p:cNvPr>
          <p:cNvCxnSpPr>
            <a:cxnSpLocks/>
            <a:stCxn id="51" idx="0"/>
            <a:endCxn id="64" idx="0"/>
          </p:cNvCxnSpPr>
          <p:nvPr/>
        </p:nvCxnSpPr>
        <p:spPr bwMode="auto">
          <a:xfrm rot="5400000" flipH="1" flipV="1">
            <a:off x="6711333" y="4645087"/>
            <a:ext cx="206871" cy="661665"/>
          </a:xfrm>
          <a:prstGeom prst="bentConnector3">
            <a:avLst>
              <a:gd name="adj1" fmla="val 51696"/>
            </a:avLst>
          </a:prstGeom>
          <a:noFill/>
          <a:ln w="31750" cap="flat" cmpd="sng" algn="ctr">
            <a:solidFill>
              <a:srgbClr val="FF0000"/>
            </a:solidFill>
            <a:prstDash val="solid"/>
            <a:round/>
            <a:headEnd type="none" w="med" len="med"/>
            <a:tailEnd type="none" w="med" len="med"/>
          </a:ln>
          <a:effectLst/>
        </p:spPr>
      </p:cxnSp>
      <p:pic>
        <p:nvPicPr>
          <p:cNvPr id="53" name="図 52">
            <a:extLst>
              <a:ext uri="{FF2B5EF4-FFF2-40B4-BE49-F238E27FC236}">
                <a16:creationId xmlns:a16="http://schemas.microsoft.com/office/drawing/2014/main" id="{E9495044-454D-43AF-9326-38AB93ABA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664" y="4376977"/>
            <a:ext cx="490608" cy="514347"/>
          </a:xfrm>
          <a:prstGeom prst="rect">
            <a:avLst/>
          </a:prstGeom>
        </p:spPr>
      </p:pic>
      <p:pic>
        <p:nvPicPr>
          <p:cNvPr id="54" name="図 53" descr="音楽 が含まれている画像&#10;&#10;自動的に生成された説明">
            <a:extLst>
              <a:ext uri="{FF2B5EF4-FFF2-40B4-BE49-F238E27FC236}">
                <a16:creationId xmlns:a16="http://schemas.microsoft.com/office/drawing/2014/main" id="{1C09DE8A-E0DF-4D6A-B466-D3D1D2823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967" y="5079354"/>
            <a:ext cx="483231" cy="579877"/>
          </a:xfrm>
          <a:prstGeom prst="rect">
            <a:avLst/>
          </a:prstGeom>
        </p:spPr>
      </p:pic>
      <p:sp>
        <p:nvSpPr>
          <p:cNvPr id="55" name="正方形/長方形 54">
            <a:extLst>
              <a:ext uri="{FF2B5EF4-FFF2-40B4-BE49-F238E27FC236}">
                <a16:creationId xmlns:a16="http://schemas.microsoft.com/office/drawing/2014/main" id="{719C09E7-986A-4D07-8D17-A7CAF4157BD3}"/>
              </a:ext>
            </a:extLst>
          </p:cNvPr>
          <p:cNvSpPr/>
          <p:nvPr/>
        </p:nvSpPr>
        <p:spPr bwMode="auto">
          <a:xfrm>
            <a:off x="5889104" y="5711071"/>
            <a:ext cx="2489656" cy="742265"/>
          </a:xfrm>
          <a:prstGeom prst="rect">
            <a:avLst/>
          </a:prstGeom>
          <a:solidFill>
            <a:schemeClr val="accent2">
              <a:lumMod val="40000"/>
              <a:lumOff val="60000"/>
            </a:schemeClr>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56" name="図 55" descr="音楽 が含まれている画像&#10;&#10;自動的に生成された説明">
            <a:extLst>
              <a:ext uri="{FF2B5EF4-FFF2-40B4-BE49-F238E27FC236}">
                <a16:creationId xmlns:a16="http://schemas.microsoft.com/office/drawing/2014/main" id="{51155EC6-492C-4ABD-9065-A991C4039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320" y="5821619"/>
            <a:ext cx="483231" cy="579877"/>
          </a:xfrm>
          <a:prstGeom prst="rect">
            <a:avLst/>
          </a:prstGeom>
        </p:spPr>
      </p:pic>
      <p:pic>
        <p:nvPicPr>
          <p:cNvPr id="57" name="図 56" descr="音楽 が含まれている画像&#10;&#10;自動的に生成された説明">
            <a:extLst>
              <a:ext uri="{FF2B5EF4-FFF2-40B4-BE49-F238E27FC236}">
                <a16:creationId xmlns:a16="http://schemas.microsoft.com/office/drawing/2014/main" id="{71496D3C-DA62-4456-9CEC-039D5F831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967" y="5821619"/>
            <a:ext cx="483231" cy="579877"/>
          </a:xfrm>
          <a:prstGeom prst="rect">
            <a:avLst/>
          </a:prstGeom>
        </p:spPr>
      </p:pic>
      <p:sp>
        <p:nvSpPr>
          <p:cNvPr id="58" name="テキスト ボックス 57">
            <a:extLst>
              <a:ext uri="{FF2B5EF4-FFF2-40B4-BE49-F238E27FC236}">
                <a16:creationId xmlns:a16="http://schemas.microsoft.com/office/drawing/2014/main" id="{049F78AF-6448-48DC-A94B-B5322C0771AE}"/>
              </a:ext>
            </a:extLst>
          </p:cNvPr>
          <p:cNvSpPr txBox="1"/>
          <p:nvPr/>
        </p:nvSpPr>
        <p:spPr>
          <a:xfrm>
            <a:off x="6885754" y="4116815"/>
            <a:ext cx="543739" cy="338554"/>
          </a:xfrm>
          <a:prstGeom prst="rect">
            <a:avLst/>
          </a:prstGeom>
          <a:noFill/>
        </p:spPr>
        <p:txBody>
          <a:bodyPr wrap="none" rtlCol="0">
            <a:spAutoFit/>
          </a:bodyPr>
          <a:lstStyle/>
          <a:p>
            <a:r>
              <a:rPr kumimoji="1" lang="en-US" altLang="ja-JP" b="1" dirty="0">
                <a:solidFill>
                  <a:schemeClr val="bg1"/>
                </a:solidFill>
              </a:rPr>
              <a:t>ELB</a:t>
            </a:r>
          </a:p>
        </p:txBody>
      </p:sp>
      <p:sp>
        <p:nvSpPr>
          <p:cNvPr id="59" name="四角形: 角を丸くする 58">
            <a:extLst>
              <a:ext uri="{FF2B5EF4-FFF2-40B4-BE49-F238E27FC236}">
                <a16:creationId xmlns:a16="http://schemas.microsoft.com/office/drawing/2014/main" id="{BB98F274-C995-48E5-91FA-8011FEA560D7}"/>
              </a:ext>
            </a:extLst>
          </p:cNvPr>
          <p:cNvSpPr/>
          <p:nvPr/>
        </p:nvSpPr>
        <p:spPr bwMode="auto">
          <a:xfrm>
            <a:off x="6082117" y="5079354"/>
            <a:ext cx="2111243" cy="521148"/>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cxnSp>
        <p:nvCxnSpPr>
          <p:cNvPr id="60" name="直線コネクタ 17">
            <a:extLst>
              <a:ext uri="{FF2B5EF4-FFF2-40B4-BE49-F238E27FC236}">
                <a16:creationId xmlns:a16="http://schemas.microsoft.com/office/drawing/2014/main" id="{861C2B76-B385-4647-8189-6377FBB36E5A}"/>
              </a:ext>
            </a:extLst>
          </p:cNvPr>
          <p:cNvCxnSpPr>
            <a:cxnSpLocks/>
            <a:stCxn id="54" idx="0"/>
            <a:endCxn id="64" idx="0"/>
          </p:cNvCxnSpPr>
          <p:nvPr/>
        </p:nvCxnSpPr>
        <p:spPr bwMode="auto">
          <a:xfrm rot="16200000" flipV="1">
            <a:off x="7322657" y="4695428"/>
            <a:ext cx="206871" cy="560982"/>
          </a:xfrm>
          <a:prstGeom prst="bentConnector3">
            <a:avLst>
              <a:gd name="adj1" fmla="val 51696"/>
            </a:avLst>
          </a:prstGeom>
          <a:noFill/>
          <a:ln w="31750" cap="flat" cmpd="sng" algn="ctr">
            <a:solidFill>
              <a:srgbClr val="FF0000"/>
            </a:solidFill>
            <a:prstDash val="solid"/>
            <a:round/>
            <a:headEnd type="none" w="med" len="med"/>
            <a:tailEnd type="none" w="med" len="med"/>
          </a:ln>
          <a:effectLst/>
        </p:spPr>
      </p:cxnSp>
      <p:sp>
        <p:nvSpPr>
          <p:cNvPr id="61" name="テキスト ボックス 60">
            <a:extLst>
              <a:ext uri="{FF2B5EF4-FFF2-40B4-BE49-F238E27FC236}">
                <a16:creationId xmlns:a16="http://schemas.microsoft.com/office/drawing/2014/main" id="{E55C8418-7E06-4967-9B5D-CC6FEFA9C5B1}"/>
              </a:ext>
            </a:extLst>
          </p:cNvPr>
          <p:cNvSpPr txBox="1"/>
          <p:nvPr/>
        </p:nvSpPr>
        <p:spPr>
          <a:xfrm>
            <a:off x="6660109" y="5370658"/>
            <a:ext cx="885179" cy="246221"/>
          </a:xfrm>
          <a:prstGeom prst="rect">
            <a:avLst/>
          </a:prstGeom>
          <a:noFill/>
        </p:spPr>
        <p:txBody>
          <a:bodyPr wrap="none" rtlCol="0">
            <a:spAutoFit/>
          </a:bodyPr>
          <a:lstStyle/>
          <a:p>
            <a:r>
              <a:rPr kumimoji="1" lang="en-US" altLang="ja-JP" sz="1000" b="1" dirty="0"/>
              <a:t>Auto-Scaling</a:t>
            </a:r>
          </a:p>
        </p:txBody>
      </p:sp>
      <p:sp>
        <p:nvSpPr>
          <p:cNvPr id="62" name="四角形: 角を丸くする 61">
            <a:extLst>
              <a:ext uri="{FF2B5EF4-FFF2-40B4-BE49-F238E27FC236}">
                <a16:creationId xmlns:a16="http://schemas.microsoft.com/office/drawing/2014/main" id="{6BD4B098-5642-4D80-B179-7990D73EEB93}"/>
              </a:ext>
            </a:extLst>
          </p:cNvPr>
          <p:cNvSpPr/>
          <p:nvPr/>
        </p:nvSpPr>
        <p:spPr bwMode="auto">
          <a:xfrm>
            <a:off x="6082117" y="5818664"/>
            <a:ext cx="2111243" cy="521148"/>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63" name="テキスト ボックス 62">
            <a:extLst>
              <a:ext uri="{FF2B5EF4-FFF2-40B4-BE49-F238E27FC236}">
                <a16:creationId xmlns:a16="http://schemas.microsoft.com/office/drawing/2014/main" id="{9378EA84-8CCC-41F6-BC1C-BB38872B9BF7}"/>
              </a:ext>
            </a:extLst>
          </p:cNvPr>
          <p:cNvSpPr txBox="1"/>
          <p:nvPr/>
        </p:nvSpPr>
        <p:spPr>
          <a:xfrm>
            <a:off x="6660109" y="6109968"/>
            <a:ext cx="885179" cy="246221"/>
          </a:xfrm>
          <a:prstGeom prst="rect">
            <a:avLst/>
          </a:prstGeom>
          <a:noFill/>
        </p:spPr>
        <p:txBody>
          <a:bodyPr wrap="none" rtlCol="0">
            <a:spAutoFit/>
          </a:bodyPr>
          <a:lstStyle/>
          <a:p>
            <a:r>
              <a:rPr kumimoji="1" lang="en-US" altLang="ja-JP" sz="1000" b="1" dirty="0"/>
              <a:t>Auto-Scaling</a:t>
            </a:r>
          </a:p>
        </p:txBody>
      </p:sp>
      <p:sp>
        <p:nvSpPr>
          <p:cNvPr id="64" name="テキスト ボックス 63">
            <a:extLst>
              <a:ext uri="{FF2B5EF4-FFF2-40B4-BE49-F238E27FC236}">
                <a16:creationId xmlns:a16="http://schemas.microsoft.com/office/drawing/2014/main" id="{07A9367C-AF5A-4D08-AF6F-D682832FA7C3}"/>
              </a:ext>
            </a:extLst>
          </p:cNvPr>
          <p:cNvSpPr txBox="1"/>
          <p:nvPr/>
        </p:nvSpPr>
        <p:spPr>
          <a:xfrm>
            <a:off x="6885754" y="4872483"/>
            <a:ext cx="519694" cy="338554"/>
          </a:xfrm>
          <a:prstGeom prst="rect">
            <a:avLst/>
          </a:prstGeom>
          <a:noFill/>
        </p:spPr>
        <p:txBody>
          <a:bodyPr wrap="none" rtlCol="0">
            <a:spAutoFit/>
          </a:bodyPr>
          <a:lstStyle/>
          <a:p>
            <a:r>
              <a:rPr kumimoji="1" lang="en-US" altLang="ja-JP" b="1" dirty="0">
                <a:solidFill>
                  <a:schemeClr val="bg1"/>
                </a:solidFill>
              </a:rPr>
              <a:t>App</a:t>
            </a:r>
          </a:p>
        </p:txBody>
      </p:sp>
      <p:sp>
        <p:nvSpPr>
          <p:cNvPr id="65" name="テキスト ボックス 64">
            <a:extLst>
              <a:ext uri="{FF2B5EF4-FFF2-40B4-BE49-F238E27FC236}">
                <a16:creationId xmlns:a16="http://schemas.microsoft.com/office/drawing/2014/main" id="{3E79B880-C231-48C0-8BD1-0A11A2C0F1F3}"/>
              </a:ext>
            </a:extLst>
          </p:cNvPr>
          <p:cNvSpPr txBox="1"/>
          <p:nvPr/>
        </p:nvSpPr>
        <p:spPr>
          <a:xfrm>
            <a:off x="6609184" y="5600502"/>
            <a:ext cx="1218603" cy="338554"/>
          </a:xfrm>
          <a:prstGeom prst="rect">
            <a:avLst/>
          </a:prstGeom>
          <a:noFill/>
        </p:spPr>
        <p:txBody>
          <a:bodyPr wrap="none" rtlCol="0">
            <a:spAutoFit/>
          </a:bodyPr>
          <a:lstStyle/>
          <a:p>
            <a:r>
              <a:rPr lang="ja-JP" altLang="en-US" b="1" dirty="0">
                <a:solidFill>
                  <a:schemeClr val="bg1"/>
                </a:solidFill>
              </a:rPr>
              <a:t>Backend</a:t>
            </a:r>
            <a:endParaRPr kumimoji="1" lang="en-US" altLang="ja-JP" b="1" dirty="0">
              <a:solidFill>
                <a:schemeClr val="bg1"/>
              </a:solidFill>
            </a:endParaRPr>
          </a:p>
        </p:txBody>
      </p:sp>
    </p:spTree>
    <p:extLst>
      <p:ext uri="{BB962C8B-B14F-4D97-AF65-F5344CB8AC3E}">
        <p14:creationId xmlns:p14="http://schemas.microsoft.com/office/powerpoint/2010/main" val="1398610332"/>
      </p:ext>
    </p:extLst>
  </p:cSld>
  <p:clrMapOvr>
    <a:masterClrMapping/>
  </p:clrMapOvr>
  <mc:AlternateContent xmlns:mc="http://schemas.openxmlformats.org/markup-compatibility/2006" xmlns:p14="http://schemas.microsoft.com/office/powerpoint/2010/main">
    <mc:Choice Requires="p14">
      <p:transition spd="slow" p14:dur="2000" advTm="16020"/>
    </mc:Choice>
    <mc:Fallback xmlns="">
      <p:transition spd="slow" advTm="16020"/>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Code </a:t>
            </a:r>
            <a:r>
              <a:rPr lang="ja-JP" altLang="en-US" sz="3000" dirty="0">
                <a:latin typeface="メイリオ" panose="020B0604030504040204" pitchFamily="50" charset="-128"/>
                <a:ea typeface="メイリオ" panose="020B0604030504040204" pitchFamily="50" charset="-128"/>
              </a:rPr>
              <a:t>Series</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set of services that automate the committing, execution and deployment of development code on a Git-based repository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D6EA067C-14A8-4419-BA5B-BA8E60D8C8A2}"/>
              </a:ext>
            </a:extLst>
          </p:cNvPr>
          <p:cNvSpPr/>
          <p:nvPr/>
        </p:nvSpPr>
        <p:spPr bwMode="auto">
          <a:xfrm>
            <a:off x="703230" y="4162354"/>
            <a:ext cx="2102062" cy="2290982"/>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Managed source management services to securely host Git-based repositories</a:t>
            </a:r>
            <a:endParaRPr lang="en-US" altLang="ja-JP" sz="1400" dirty="0">
              <a:latin typeface="メイリオ" panose="020B0604030504040204" pitchFamily="50" charset="-128"/>
              <a:ea typeface="メイリオ" panose="020B0604030504040204" pitchFamily="50" charset="-128"/>
            </a:endParaRPr>
          </a:p>
        </p:txBody>
      </p:sp>
      <p:sp>
        <p:nvSpPr>
          <p:cNvPr id="4" name="矢印: 五方向 3">
            <a:extLst>
              <a:ext uri="{FF2B5EF4-FFF2-40B4-BE49-F238E27FC236}">
                <a16:creationId xmlns:a16="http://schemas.microsoft.com/office/drawing/2014/main" id="{6C374480-2099-4782-85E6-A178593A9A7D}"/>
              </a:ext>
            </a:extLst>
          </p:cNvPr>
          <p:cNvSpPr/>
          <p:nvPr/>
        </p:nvSpPr>
        <p:spPr bwMode="auto">
          <a:xfrm>
            <a:off x="7009418" y="3284390"/>
            <a:ext cx="2552094" cy="792088"/>
          </a:xfrm>
          <a:prstGeom prst="homePlate">
            <a:avLst/>
          </a:prstGeom>
          <a:solidFill>
            <a:srgbClr val="F0861E"/>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Deployment</a:t>
            </a:r>
          </a:p>
        </p:txBody>
      </p:sp>
      <p:sp>
        <p:nvSpPr>
          <p:cNvPr id="11" name="矢印: 五方向 10">
            <a:extLst>
              <a:ext uri="{FF2B5EF4-FFF2-40B4-BE49-F238E27FC236}">
                <a16:creationId xmlns:a16="http://schemas.microsoft.com/office/drawing/2014/main" id="{F594A49E-B6A7-474C-9EBD-5478B4FDF3EC}"/>
              </a:ext>
            </a:extLst>
          </p:cNvPr>
          <p:cNvSpPr/>
          <p:nvPr/>
        </p:nvSpPr>
        <p:spPr bwMode="auto">
          <a:xfrm>
            <a:off x="4907693" y="3284390"/>
            <a:ext cx="2552094" cy="792088"/>
          </a:xfrm>
          <a:prstGeom prst="homePlate">
            <a:avLst/>
          </a:prstGeom>
          <a:solidFill>
            <a:srgbClr val="F0861E"/>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Testing</a:t>
            </a:r>
          </a:p>
        </p:txBody>
      </p:sp>
      <p:sp>
        <p:nvSpPr>
          <p:cNvPr id="12" name="矢印: 五方向 11">
            <a:extLst>
              <a:ext uri="{FF2B5EF4-FFF2-40B4-BE49-F238E27FC236}">
                <a16:creationId xmlns:a16="http://schemas.microsoft.com/office/drawing/2014/main" id="{519D9F83-2500-4679-894D-51624F1580B3}"/>
              </a:ext>
            </a:extLst>
          </p:cNvPr>
          <p:cNvSpPr/>
          <p:nvPr/>
        </p:nvSpPr>
        <p:spPr bwMode="auto">
          <a:xfrm>
            <a:off x="2805292" y="3284390"/>
            <a:ext cx="2552094" cy="792088"/>
          </a:xfrm>
          <a:prstGeom prst="homePlate">
            <a:avLst/>
          </a:prstGeom>
          <a:solidFill>
            <a:srgbClr val="F0861E"/>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Build</a:t>
            </a:r>
          </a:p>
        </p:txBody>
      </p:sp>
      <p:sp>
        <p:nvSpPr>
          <p:cNvPr id="13" name="矢印: 五方向 12">
            <a:extLst>
              <a:ext uri="{FF2B5EF4-FFF2-40B4-BE49-F238E27FC236}">
                <a16:creationId xmlns:a16="http://schemas.microsoft.com/office/drawing/2014/main" id="{CF223F0A-3FF2-4188-8634-BEE6C1D8653C}"/>
              </a:ext>
            </a:extLst>
          </p:cNvPr>
          <p:cNvSpPr/>
          <p:nvPr/>
        </p:nvSpPr>
        <p:spPr bwMode="auto">
          <a:xfrm>
            <a:off x="703230" y="3284390"/>
            <a:ext cx="2552094" cy="792088"/>
          </a:xfrm>
          <a:prstGeom prst="homePlate">
            <a:avLst/>
          </a:prstGeom>
          <a:solidFill>
            <a:srgbClr val="F0861E"/>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latin typeface="メイリオ" panose="020B0604030504040204" pitchFamily="50" charset="-128"/>
                <a:ea typeface="メイリオ" panose="020B0604030504040204" pitchFamily="50" charset="-128"/>
              </a:rPr>
              <a:t>Coding</a:t>
            </a:r>
            <a:r>
              <a:rPr lang="ja-JP" altLang="en-US" b="1"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a:p>
            <a:pPr algn="ctr"/>
            <a:r>
              <a:rPr kumimoji="1" lang="ja-JP" altLang="en-US" sz="140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(Source Management)</a:t>
            </a:r>
          </a:p>
        </p:txBody>
      </p:sp>
      <p:sp>
        <p:nvSpPr>
          <p:cNvPr id="17" name="正方形/長方形 16">
            <a:extLst>
              <a:ext uri="{FF2B5EF4-FFF2-40B4-BE49-F238E27FC236}">
                <a16:creationId xmlns:a16="http://schemas.microsoft.com/office/drawing/2014/main" id="{DF854C31-E0A2-417D-8B19-50A0F0F42BA7}"/>
              </a:ext>
            </a:extLst>
          </p:cNvPr>
          <p:cNvSpPr/>
          <p:nvPr/>
        </p:nvSpPr>
        <p:spPr bwMode="auto">
          <a:xfrm>
            <a:off x="2805630" y="4162354"/>
            <a:ext cx="4203787" cy="2290982"/>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A fully managed build service that allows you to compile source code, run tests, and create deployable software packages</a:t>
            </a:r>
            <a:endParaRPr lang="en-US" altLang="ja-JP" sz="1400" dirty="0">
              <a:latin typeface="メイリオ" panose="020B0604030504040204" pitchFamily="50" charset="-128"/>
              <a:ea typeface="メイリオ" panose="020B0604030504040204" pitchFamily="50" charset="-128"/>
            </a:endParaRPr>
          </a:p>
        </p:txBody>
      </p:sp>
      <p:sp>
        <p:nvSpPr>
          <p:cNvPr id="19" name="正方形/長方形 18">
            <a:extLst>
              <a:ext uri="{FF2B5EF4-FFF2-40B4-BE49-F238E27FC236}">
                <a16:creationId xmlns:a16="http://schemas.microsoft.com/office/drawing/2014/main" id="{D1CDA323-1E1E-4749-B779-A3E4948925FD}"/>
              </a:ext>
            </a:extLst>
          </p:cNvPr>
          <p:cNvSpPr/>
          <p:nvPr/>
        </p:nvSpPr>
        <p:spPr bwMode="auto">
          <a:xfrm>
            <a:off x="7009418" y="4162354"/>
            <a:ext cx="2102062" cy="2290982"/>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indent="0">
              <a:buNone/>
            </a:pPr>
            <a:r>
              <a:rPr lang="en-US" altLang="ja-JP" sz="1400" dirty="0" err="1">
                <a:latin typeface="メイリオ" panose="020B0604030504040204" pitchFamily="50" charset="-128"/>
                <a:ea typeface="メイリオ" panose="020B0604030504040204" pitchFamily="50" charset="-128"/>
              </a:rPr>
              <a:t>CodeDeploy </a:t>
            </a:r>
            <a:r>
              <a:rPr lang="ja-JP" altLang="en-US" sz="1400" dirty="0">
                <a:latin typeface="メイリオ" panose="020B0604030504040204" pitchFamily="50" charset="-128"/>
                <a:ea typeface="メイリオ" panose="020B0604030504040204" pitchFamily="50" charset="-128"/>
              </a:rPr>
              <a:t>is an automated service for development, testing and deployment to production</a:t>
            </a:r>
            <a:endParaRPr lang="en-US" altLang="ja-JP" sz="14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28D34EAD-2001-4000-8620-21AE26AE7403}"/>
              </a:ext>
            </a:extLst>
          </p:cNvPr>
          <p:cNvSpPr txBox="1"/>
          <p:nvPr/>
        </p:nvSpPr>
        <p:spPr>
          <a:xfrm>
            <a:off x="4345727" y="6008922"/>
            <a:ext cx="1183337" cy="338554"/>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CodeBuild</a:t>
            </a:r>
            <a:endParaRPr kumimoji="1" lang="ja-JP" altLang="en-US" dirty="0">
              <a:latin typeface="メイリオ" panose="020B0604030504040204" pitchFamily="50" charset="-128"/>
              <a:ea typeface="メイリオ" panose="020B0604030504040204" pitchFamily="50" charset="-128"/>
            </a:endParaRPr>
          </a:p>
        </p:txBody>
      </p:sp>
      <p:pic>
        <p:nvPicPr>
          <p:cNvPr id="20" name="図 19">
            <a:extLst>
              <a:ext uri="{FF2B5EF4-FFF2-40B4-BE49-F238E27FC236}">
                <a16:creationId xmlns:a16="http://schemas.microsoft.com/office/drawing/2014/main" id="{B639F530-0D8B-4AA3-A0D2-A5D9ED8D7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547" y="5228604"/>
            <a:ext cx="671870" cy="798455"/>
          </a:xfrm>
          <a:prstGeom prst="rect">
            <a:avLst/>
          </a:prstGeom>
        </p:spPr>
      </p:pic>
      <p:pic>
        <p:nvPicPr>
          <p:cNvPr id="23" name="図 22">
            <a:extLst>
              <a:ext uri="{FF2B5EF4-FFF2-40B4-BE49-F238E27FC236}">
                <a16:creationId xmlns:a16="http://schemas.microsoft.com/office/drawing/2014/main" id="{51732968-7E69-4A36-8E02-95B965F2CC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877" y="5229200"/>
            <a:ext cx="662133" cy="798454"/>
          </a:xfrm>
          <a:prstGeom prst="rect">
            <a:avLst/>
          </a:prstGeom>
        </p:spPr>
      </p:pic>
      <p:sp>
        <p:nvSpPr>
          <p:cNvPr id="24" name="テキスト ボックス 23">
            <a:extLst>
              <a:ext uri="{FF2B5EF4-FFF2-40B4-BE49-F238E27FC236}">
                <a16:creationId xmlns:a16="http://schemas.microsoft.com/office/drawing/2014/main" id="{2FF15A56-DEB7-4959-AD97-C75CA64F010C}"/>
              </a:ext>
            </a:extLst>
          </p:cNvPr>
          <p:cNvSpPr txBox="1"/>
          <p:nvPr/>
        </p:nvSpPr>
        <p:spPr>
          <a:xfrm>
            <a:off x="888708" y="6018804"/>
            <a:ext cx="1473480" cy="338554"/>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CodeCommit</a:t>
            </a:r>
            <a:endParaRPr kumimoji="1" lang="ja-JP" altLang="en-US" dirty="0">
              <a:latin typeface="メイリオ" panose="020B0604030504040204" pitchFamily="50" charset="-128"/>
              <a:ea typeface="メイリオ" panose="020B0604030504040204" pitchFamily="50" charset="-128"/>
            </a:endParaRPr>
          </a:p>
        </p:txBody>
      </p:sp>
      <p:sp>
        <p:nvSpPr>
          <p:cNvPr id="25" name="テキスト ボックス 24">
            <a:extLst>
              <a:ext uri="{FF2B5EF4-FFF2-40B4-BE49-F238E27FC236}">
                <a16:creationId xmlns:a16="http://schemas.microsoft.com/office/drawing/2014/main" id="{6BFB80A6-AFCC-46AC-9F21-5FF814F9D16E}"/>
              </a:ext>
            </a:extLst>
          </p:cNvPr>
          <p:cNvSpPr txBox="1"/>
          <p:nvPr/>
        </p:nvSpPr>
        <p:spPr>
          <a:xfrm>
            <a:off x="7395137" y="6042774"/>
            <a:ext cx="1374287" cy="338554"/>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CodeDeploy</a:t>
            </a:r>
            <a:endParaRPr kumimoji="1" lang="ja-JP" altLang="en-US" dirty="0">
              <a:latin typeface="メイリオ" panose="020B0604030504040204" pitchFamily="50" charset="-128"/>
              <a:ea typeface="メイリオ" panose="020B0604030504040204" pitchFamily="50" charset="-128"/>
            </a:endParaRPr>
          </a:p>
        </p:txBody>
      </p:sp>
      <p:pic>
        <p:nvPicPr>
          <p:cNvPr id="26" name="図 25">
            <a:extLst>
              <a:ext uri="{FF2B5EF4-FFF2-40B4-BE49-F238E27FC236}">
                <a16:creationId xmlns:a16="http://schemas.microsoft.com/office/drawing/2014/main" id="{9CC91492-39A7-4F43-9353-4B44F058B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9304" y="5226393"/>
            <a:ext cx="662133" cy="798455"/>
          </a:xfrm>
          <a:prstGeom prst="rect">
            <a:avLst/>
          </a:prstGeom>
        </p:spPr>
      </p:pic>
      <p:pic>
        <p:nvPicPr>
          <p:cNvPr id="28" name="図 27" descr="音楽 が含まれている画像&#10;&#10;自動的に生成された説明">
            <a:extLst>
              <a:ext uri="{FF2B5EF4-FFF2-40B4-BE49-F238E27FC236}">
                <a16:creationId xmlns:a16="http://schemas.microsoft.com/office/drawing/2014/main" id="{BBDAAFC6-822B-4B7E-A344-507494955E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1471" y="1703886"/>
            <a:ext cx="783004" cy="941875"/>
          </a:xfrm>
          <a:prstGeom prst="rect">
            <a:avLst/>
          </a:prstGeom>
        </p:spPr>
      </p:pic>
      <p:sp>
        <p:nvSpPr>
          <p:cNvPr id="29" name="テキスト ボックス 28">
            <a:extLst>
              <a:ext uri="{FF2B5EF4-FFF2-40B4-BE49-F238E27FC236}">
                <a16:creationId xmlns:a16="http://schemas.microsoft.com/office/drawing/2014/main" id="{9E8D1C30-3BFD-483B-B543-91F7D6BF1E22}"/>
              </a:ext>
            </a:extLst>
          </p:cNvPr>
          <p:cNvSpPr txBox="1"/>
          <p:nvPr/>
        </p:nvSpPr>
        <p:spPr>
          <a:xfrm>
            <a:off x="4143702" y="2636912"/>
            <a:ext cx="1457450" cy="338554"/>
          </a:xfrm>
          <a:prstGeom prst="rect">
            <a:avLst/>
          </a:prstGeom>
          <a:noFill/>
        </p:spPr>
        <p:txBody>
          <a:bodyPr wrap="none" rtlCol="0">
            <a:spAutoFit/>
          </a:bodyPr>
          <a:lstStyle/>
          <a:p>
            <a:r>
              <a:rPr kumimoji="1" lang="en-US" altLang="ja-JP" dirty="0" err="1">
                <a:latin typeface="メイリオ" panose="020B0604030504040204" pitchFamily="50" charset="-128"/>
                <a:ea typeface="メイリオ" panose="020B0604030504040204" pitchFamily="50" charset="-128"/>
              </a:rPr>
              <a:t>CodePipeline</a:t>
            </a:r>
            <a:endParaRPr kumimoji="1" lang="ja-JP" altLang="en-US" dirty="0">
              <a:latin typeface="メイリオ" panose="020B0604030504040204" pitchFamily="50" charset="-128"/>
              <a:ea typeface="メイリオ" panose="020B0604030504040204" pitchFamily="50" charset="-128"/>
            </a:endParaRPr>
          </a:p>
        </p:txBody>
      </p:sp>
      <p:sp>
        <p:nvSpPr>
          <p:cNvPr id="2" name="右中かっこ 1">
            <a:extLst>
              <a:ext uri="{FF2B5EF4-FFF2-40B4-BE49-F238E27FC236}">
                <a16:creationId xmlns:a16="http://schemas.microsoft.com/office/drawing/2014/main" id="{4E741D3B-0076-4FD4-90D8-E6F62902CC7E}"/>
              </a:ext>
            </a:extLst>
          </p:cNvPr>
          <p:cNvSpPr/>
          <p:nvPr/>
        </p:nvSpPr>
        <p:spPr bwMode="auto">
          <a:xfrm rot="16200000">
            <a:off x="4715935" y="-510399"/>
            <a:ext cx="341468" cy="7212154"/>
          </a:xfrm>
          <a:prstGeom prst="rightBrace">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0" name="テキスト ボックス 29">
            <a:extLst>
              <a:ext uri="{FF2B5EF4-FFF2-40B4-BE49-F238E27FC236}">
                <a16:creationId xmlns:a16="http://schemas.microsoft.com/office/drawing/2014/main" id="{652CD935-D810-462E-8A5E-DF9137C6CDB0}"/>
              </a:ext>
            </a:extLst>
          </p:cNvPr>
          <p:cNvSpPr txBox="1"/>
          <p:nvPr/>
        </p:nvSpPr>
        <p:spPr>
          <a:xfrm>
            <a:off x="5457056" y="1877969"/>
            <a:ext cx="3458191" cy="584775"/>
          </a:xfrm>
          <a:prstGeom prst="rect">
            <a:avLst/>
          </a:prstGeom>
          <a:noFill/>
        </p:spPr>
        <p:txBody>
          <a:bodyPr wrap="none" rtlCol="0">
            <a:spAutoFit/>
          </a:bodyPr>
          <a:lstStyle/>
          <a:p>
            <a:r>
              <a:rPr lang="ja-JP" altLang="en-US" dirty="0">
                <a:latin typeface="メイリオ" panose="020B0604030504040204" pitchFamily="50" charset="-128"/>
                <a:ea typeface="メイリオ" panose="020B0604030504040204" pitchFamily="50" charset="-128"/>
              </a:rPr>
              <a:t>Fully Managed </a:t>
            </a:r>
            <a:r>
              <a:rPr lang="en-US" altLang="ja-JP" dirty="0">
                <a:latin typeface="メイリオ" panose="020B0604030504040204" pitchFamily="50" charset="-128"/>
                <a:ea typeface="メイリオ" panose="020B0604030504040204" pitchFamily="50" charset="-128"/>
              </a:rPr>
              <a:t>pipeline </a:t>
            </a:r>
          </a:p>
          <a:p>
            <a:r>
              <a:rPr lang="en-US" altLang="ja-JP" dirty="0">
                <a:latin typeface="メイリオ" panose="020B0604030504040204" pitchFamily="50" charset="-128"/>
                <a:ea typeface="メイリオ" panose="020B0604030504040204" pitchFamily="50" charset="-128"/>
              </a:rPr>
              <a:t>between coding and deployment</a:t>
            </a:r>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39918125"/>
      </p:ext>
    </p:extLst>
  </p:cSld>
  <p:clrMapOvr>
    <a:masterClrMapping/>
  </p:clrMapOvr>
  <mc:AlternateContent xmlns:mc="http://schemas.openxmlformats.org/markup-compatibility/2006" xmlns:p14="http://schemas.microsoft.com/office/powerpoint/2010/main">
    <mc:Choice Requires="p14">
      <p:transition spd="slow" p14:dur="2000" advTm="84005"/>
    </mc:Choice>
    <mc:Fallback xmlns="">
      <p:transition spd="slow" advTm="84005"/>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a:t>
            </a:r>
          </a:p>
          <a:p>
            <a:pPr algn="ctr"/>
            <a:r>
              <a:rPr kumimoji="0" lang="ja-JP" altLang="en-US" sz="2600" dirty="0">
                <a:solidFill>
                  <a:srgbClr val="000000"/>
                </a:solidFill>
                <a:latin typeface="メイリオ" pitchFamily="50" charset="-128"/>
                <a:ea typeface="メイリオ" pitchFamily="50" charset="-128"/>
                <a:cs typeface="メイリオ" pitchFamily="50" charset="-128"/>
              </a:rPr>
              <a:t>User Management</a:t>
            </a:r>
            <a:endParaRPr kumimoji="0" lang="en-US" altLang="ja-JP"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778904816"/>
      </p:ext>
    </p:extLst>
  </p:cSld>
  <p:clrMapOvr>
    <a:masterClrMapping/>
  </p:clrMapOvr>
  <mc:AlternateContent xmlns:mc="http://schemas.openxmlformats.org/markup-compatibility/2006" xmlns:p14="http://schemas.microsoft.com/office/powerpoint/2010/main">
    <mc:Choice Requires="p14">
      <p:transition spd="slow" p14:dur="2000" advTm="13190"/>
    </mc:Choice>
    <mc:Fallback xmlns="">
      <p:transition spd="slow" advTm="13190"/>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rPr>
              <a:t>User Management </a:t>
            </a:r>
            <a:r>
              <a:rPr lang="ja-JP" altLang="en-US" sz="3000" dirty="0">
                <a:latin typeface="メイリオ" panose="020B0604030504040204" pitchFamily="50" charset="-128"/>
                <a:ea typeface="メイリオ" panose="020B0604030504040204"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asked to select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use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Directory Service to meet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requirements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like AD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integration</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ja-JP" altLang="en-US" sz="1600" dirty="0">
                <a:solidFill>
                  <a:schemeClr val="bg1"/>
                </a:solidFill>
                <a:latin typeface="メイリオ" pitchFamily="50" charset="-128"/>
                <a:ea typeface="メイリオ" pitchFamily="50" charset="-128"/>
                <a:cs typeface="メイリオ" pitchFamily="50" charset="-128"/>
              </a:rPr>
              <a:t>Select</a:t>
            </a:r>
            <a:r>
              <a:rPr kumimoji="0" lang="en-US" altLang="ja-JP" sz="1600" dirty="0" err="1">
                <a:solidFill>
                  <a:schemeClr val="bg1"/>
                </a:solidFill>
                <a:latin typeface="メイリオ" pitchFamily="50" charset="-128"/>
                <a:ea typeface="メイリオ" pitchFamily="50" charset="-128"/>
                <a:cs typeface="メイリオ" pitchFamily="50" charset="-128"/>
              </a:rPr>
              <a:t>ing</a:t>
            </a:r>
            <a:r>
              <a:rPr kumimoji="0" lang="ja-JP" altLang="en-US" sz="1600" dirty="0">
                <a:solidFill>
                  <a:schemeClr val="bg1"/>
                </a:solidFill>
                <a:latin typeface="メイリオ" pitchFamily="50" charset="-128"/>
                <a:ea typeface="メイリオ" pitchFamily="50" charset="-128"/>
                <a:cs typeface="メイリオ" pitchFamily="50" charset="-128"/>
              </a:rPr>
              <a:t> the </a:t>
            </a:r>
            <a:r>
              <a:rPr kumimoji="0" lang="en-US" altLang="ja-JP" sz="1600" dirty="0">
                <a:solidFill>
                  <a:schemeClr val="bg1"/>
                </a:solidFill>
                <a:latin typeface="メイリオ" pitchFamily="50" charset="-128"/>
                <a:ea typeface="メイリオ" pitchFamily="50" charset="-128"/>
                <a:cs typeface="メイリオ" pitchFamily="50" charset="-128"/>
              </a:rPr>
              <a:t>AWS Directory Service</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lgn="l">
              <a:buFont typeface="Wingdings" panose="05000000000000000000" pitchFamily="2" charset="2"/>
              <a:buChar char="ü"/>
            </a:pPr>
            <a:r>
              <a:rPr lang="ja-JP" altLang="en-US" sz="1400" dirty="0">
                <a:solidFill>
                  <a:schemeClr val="tx1"/>
                </a:solidFill>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asked about </a:t>
            </a:r>
            <a:r>
              <a:rPr lang="ja-JP" altLang="en-US" sz="1400" dirty="0">
                <a:solidFill>
                  <a:schemeClr val="tx1"/>
                </a:solidFill>
                <a:latin typeface="メイリオ" panose="020B0604030504040204" pitchFamily="50" charset="-128"/>
                <a:ea typeface="メイリオ" panose="020B0604030504040204" pitchFamily="50" charset="-128"/>
              </a:rPr>
              <a:t>the features and configuration methods of </a:t>
            </a:r>
            <a:r>
              <a:rPr lang="en-US" altLang="ja-JP" sz="1400" dirty="0">
                <a:solidFill>
                  <a:schemeClr val="tx1"/>
                </a:solidFill>
                <a:latin typeface="メイリオ" panose="020B0604030504040204" pitchFamily="50" charset="-128"/>
                <a:ea typeface="メイリオ" panose="020B0604030504040204" pitchFamily="50" charset="-128"/>
              </a:rPr>
              <a:t>AWS Managed Microsoft AD</a:t>
            </a:r>
            <a:r>
              <a:rPr lang="ja-JP" altLang="en-US" sz="1400" dirty="0">
                <a:solidFill>
                  <a:schemeClr val="tx1"/>
                </a:solidFill>
                <a:latin typeface="メイリオ" panose="020B0604030504040204" pitchFamily="50" charset="-128"/>
                <a:ea typeface="メイリオ" panose="020B0604030504040204" pitchFamily="50" charset="-128"/>
              </a:rPr>
              <a:t>.</a:t>
            </a:r>
            <a:endParaRPr lang="en-US" altLang="ja-JP" sz="1400" dirty="0">
              <a:solidFill>
                <a:schemeClr val="tx1"/>
              </a:solidFill>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1600" dirty="0">
                <a:solidFill>
                  <a:schemeClr val="bg1"/>
                </a:solidFill>
                <a:latin typeface="メイリオ" panose="020B0604030504040204" pitchFamily="50" charset="-128"/>
                <a:ea typeface="メイリオ" panose="020B0604030504040204" pitchFamily="50" charset="-128"/>
              </a:rPr>
              <a:t>Using </a:t>
            </a:r>
            <a:r>
              <a:rPr lang="en-US" altLang="ja-JP" sz="1600" dirty="0">
                <a:solidFill>
                  <a:schemeClr val="bg1"/>
                </a:solidFill>
                <a:latin typeface="メイリオ" panose="020B0604030504040204" pitchFamily="50" charset="-128"/>
                <a:ea typeface="メイリオ" panose="020B0604030504040204" pitchFamily="50" charset="-128"/>
              </a:rPr>
              <a:t>AWS Managed Microsoft AD</a:t>
            </a: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asked about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configuration methods needed to </a:t>
            </a:r>
            <a:r>
              <a:rPr lang="en-US" altLang="ja-JP" sz="1400" dirty="0">
                <a:latin typeface="メイリオ" panose="020B0604030504040204" pitchFamily="50" charset="-128"/>
                <a:ea typeface="メイリオ" panose="020B0604030504040204" pitchFamily="50" charset="-128"/>
              </a:rPr>
              <a:t>utilize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SSO.</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Using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 SSO</a:t>
            </a: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asked about </a:t>
            </a:r>
            <a:r>
              <a:rPr lang="ja-JP" altLang="en-US" sz="1400" dirty="0">
                <a:latin typeface="メイリオ" panose="020B0604030504040204" pitchFamily="50" charset="-128"/>
                <a:ea typeface="メイリオ" panose="020B0604030504040204" pitchFamily="50" charset="-128"/>
              </a:rPr>
              <a:t>how to configure </a:t>
            </a:r>
            <a:r>
              <a:rPr lang="en-US" altLang="ja-JP" sz="1400" dirty="0">
                <a:latin typeface="メイリオ" panose="020B0604030504040204" pitchFamily="50" charset="-128"/>
                <a:ea typeface="メイリオ" panose="020B0604030504040204" pitchFamily="50" charset="-128"/>
              </a:rPr>
              <a:t>STS </a:t>
            </a:r>
            <a:r>
              <a:rPr lang="ja-JP" altLang="en-US" sz="1400" dirty="0">
                <a:latin typeface="メイリオ" panose="020B0604030504040204" pitchFamily="50" charset="-128"/>
                <a:ea typeface="メイリオ" panose="020B0604030504040204" pitchFamily="50" charset="-128"/>
              </a:rPr>
              <a:t>to provide temporary credentials</a:t>
            </a:r>
            <a:r>
              <a:rPr lang="en-US" altLang="ja-JP"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Using</a:t>
            </a:r>
            <a:r>
              <a:rPr lang="ja-JP" altLang="en-US" dirty="0">
                <a:solidFill>
                  <a:schemeClr val="bg1"/>
                </a:solidFill>
                <a:latin typeface="メイリオ" panose="020B0604030504040204" pitchFamily="50" charset="-128"/>
                <a:ea typeface="メイリオ" panose="020B0604030504040204" pitchFamily="50" charset="-128"/>
              </a:rPr>
              <a:t>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 STS</a:t>
            </a: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asked about </a:t>
            </a:r>
            <a:r>
              <a:rPr lang="ja-JP" altLang="en-US" sz="1400" dirty="0">
                <a:latin typeface="メイリオ" panose="020B0604030504040204" pitchFamily="50" charset="-128"/>
                <a:ea typeface="メイリオ" panose="020B0604030504040204" pitchFamily="50" charset="-128"/>
              </a:rPr>
              <a:t>how to configure </a:t>
            </a:r>
            <a:r>
              <a:rPr lang="en-US" altLang="ja-JP" sz="1400" dirty="0">
                <a:latin typeface="メイリオ" panose="020B0604030504040204" pitchFamily="50" charset="-128"/>
                <a:ea typeface="メイリオ" panose="020B0604030504040204" pitchFamily="50" charset="-128"/>
              </a:rPr>
              <a:t>Cognito </a:t>
            </a:r>
            <a:r>
              <a:rPr lang="ja-JP" altLang="en-US" sz="1400" dirty="0">
                <a:latin typeface="メイリオ" panose="020B0604030504040204" pitchFamily="50" charset="-128"/>
                <a:ea typeface="メイリオ" panose="020B0604030504040204" pitchFamily="50" charset="-128"/>
              </a:rPr>
              <a:t>to provide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authentication capabilities to the application.</a:t>
            </a: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Using Cognito</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33068856"/>
      </p:ext>
    </p:extLst>
  </p:cSld>
  <p:clrMapOvr>
    <a:masterClrMapping/>
  </p:clrMapOvr>
  <mc:AlternateContent xmlns:mc="http://schemas.openxmlformats.org/markup-compatibility/2006" xmlns:p14="http://schemas.microsoft.com/office/powerpoint/2010/main">
    <mc:Choice Requires="p14">
      <p:transition spd="slow" p14:dur="2000" advTm="62972"/>
    </mc:Choice>
    <mc:Fallback xmlns="">
      <p:transition spd="slow" advTm="6297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四角形: 角を丸くする 25">
            <a:extLst>
              <a:ext uri="{FF2B5EF4-FFF2-40B4-BE49-F238E27FC236}">
                <a16:creationId xmlns:a16="http://schemas.microsoft.com/office/drawing/2014/main" id="{77891E9D-3846-40EA-B8E5-A6437CA9466F}"/>
              </a:ext>
            </a:extLst>
          </p:cNvPr>
          <p:cNvSpPr/>
          <p:nvPr/>
        </p:nvSpPr>
        <p:spPr bwMode="auto">
          <a:xfrm>
            <a:off x="6033120" y="1772816"/>
            <a:ext cx="2304256" cy="3744416"/>
          </a:xfrm>
          <a:prstGeom prst="roundRect">
            <a:avLst/>
          </a:prstGeom>
          <a:solidFill>
            <a:schemeClr val="bg2">
              <a:lumMod val="10000"/>
              <a:lumOff val="9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8" name="テキスト ボックス 27">
            <a:extLst>
              <a:ext uri="{FF2B5EF4-FFF2-40B4-BE49-F238E27FC236}">
                <a16:creationId xmlns:a16="http://schemas.microsoft.com/office/drawing/2014/main" id="{0DF6C51B-C72F-4ED5-AE05-CC4736284A81}"/>
              </a:ext>
            </a:extLst>
          </p:cNvPr>
          <p:cNvSpPr txBox="1"/>
          <p:nvPr/>
        </p:nvSpPr>
        <p:spPr>
          <a:xfrm>
            <a:off x="6126215" y="1750333"/>
            <a:ext cx="2031326" cy="584775"/>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Streaming</a:t>
            </a:r>
            <a:endParaRPr kumimoji="1" lang="en-US" altLang="ja-JP" b="1" dirty="0">
              <a:latin typeface="メイリオ" panose="020B0604030504040204" pitchFamily="50" charset="-128"/>
              <a:ea typeface="メイリオ" panose="020B0604030504040204" pitchFamily="50" charset="-128"/>
            </a:endParaRPr>
          </a:p>
          <a:p>
            <a:pPr algn="ctr"/>
            <a:r>
              <a:rPr lang="ja-JP" altLang="en-US" b="1" dirty="0">
                <a:latin typeface="メイリオ" panose="020B0604030504040204" pitchFamily="50" charset="-128"/>
                <a:ea typeface="メイリオ" panose="020B0604030504040204" pitchFamily="50" charset="-128"/>
              </a:rPr>
              <a:t>Destination</a:t>
            </a:r>
            <a:endParaRPr lang="en-US" altLang="ja-JP" b="1" dirty="0">
              <a:latin typeface="メイリオ" panose="020B0604030504040204" pitchFamily="50" charset="-128"/>
              <a:ea typeface="メイリオ" panose="020B0604030504040204" pitchFamily="50" charset="-128"/>
            </a:endParaRPr>
          </a:p>
        </p:txBody>
      </p:sp>
      <p:sp>
        <p:nvSpPr>
          <p:cNvPr id="22" name="四角形: 角を丸くする 21">
            <a:extLst>
              <a:ext uri="{FF2B5EF4-FFF2-40B4-BE49-F238E27FC236}">
                <a16:creationId xmlns:a16="http://schemas.microsoft.com/office/drawing/2014/main" id="{99A6CAE3-423A-4056-B51D-239AF0064319}"/>
              </a:ext>
            </a:extLst>
          </p:cNvPr>
          <p:cNvSpPr/>
          <p:nvPr/>
        </p:nvSpPr>
        <p:spPr bwMode="auto">
          <a:xfrm>
            <a:off x="1352600" y="1772816"/>
            <a:ext cx="2304256" cy="3744416"/>
          </a:xfrm>
          <a:prstGeom prst="roundRect">
            <a:avLst/>
          </a:prstGeom>
          <a:solidFill>
            <a:schemeClr val="bg2">
              <a:lumMod val="10000"/>
              <a:lumOff val="90000"/>
            </a:schemeClr>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latin typeface="メイリオ" panose="020B0604030504040204" pitchFamily="50" charset="-128"/>
                <a:ea typeface="メイリオ" panose="020B0604030504040204" pitchFamily="50" charset="-128"/>
              </a:rPr>
              <a:t>Amazon Kinesis Data Analytics</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メイリオ" panose="020B0604030504040204" pitchFamily="50" charset="-128"/>
                <a:ea typeface="メイリオ" panose="020B0604030504040204" pitchFamily="50" charset="-128"/>
              </a:rPr>
              <a:t>Kinesis Data Analytics Provides r</a:t>
            </a:r>
            <a:r>
              <a:rPr lang="ja-JP" altLang="en-US" sz="2400" dirty="0">
                <a:latin typeface="メイリオ" panose="020B0604030504040204" pitchFamily="50" charset="-128"/>
                <a:ea typeface="メイリオ" panose="020B0604030504040204" pitchFamily="50" charset="-128"/>
              </a:rPr>
              <a:t>eal-time analysis of stream data with standard </a:t>
            </a:r>
            <a:r>
              <a:rPr lang="en-US" altLang="ja-JP" sz="2400" dirty="0">
                <a:latin typeface="メイリオ" panose="020B0604030504040204" pitchFamily="50" charset="-128"/>
                <a:ea typeface="メイリオ" panose="020B0604030504040204" pitchFamily="50" charset="-128"/>
              </a:rPr>
              <a:t>SQL </a:t>
            </a:r>
            <a:r>
              <a:rPr lang="ja-JP" altLang="en-US" sz="2400" dirty="0">
                <a:latin typeface="メイリオ" panose="020B0604030504040204" pitchFamily="50" charset="-128"/>
                <a:ea typeface="メイリオ" panose="020B0604030504040204" pitchFamily="50" charset="-128"/>
              </a:rPr>
              <a:t>queries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5245413F-823F-42B5-B975-005BBB443CBE}"/>
              </a:ext>
            </a:extLst>
          </p:cNvPr>
          <p:cNvSpPr txBox="1"/>
          <p:nvPr/>
        </p:nvSpPr>
        <p:spPr>
          <a:xfrm>
            <a:off x="1947435" y="3201431"/>
            <a:ext cx="1027845"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Kinesis</a:t>
            </a:r>
          </a:p>
          <a:p>
            <a:pPr algn="ctr"/>
            <a:r>
              <a:rPr lang="en-US" altLang="ja-JP" dirty="0">
                <a:latin typeface="メイリオ" panose="020B0604030504040204" pitchFamily="50" charset="-128"/>
                <a:ea typeface="メイリオ" panose="020B0604030504040204" pitchFamily="50" charset="-128"/>
              </a:rPr>
              <a:t>Firehose</a:t>
            </a:r>
          </a:p>
        </p:txBody>
      </p:sp>
      <p:pic>
        <p:nvPicPr>
          <p:cNvPr id="7" name="図 6">
            <a:extLst>
              <a:ext uri="{FF2B5EF4-FFF2-40B4-BE49-F238E27FC236}">
                <a16:creationId xmlns:a16="http://schemas.microsoft.com/office/drawing/2014/main" id="{166203B8-2DCD-4ADD-B333-5D2B36FE7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3965" y="2343877"/>
            <a:ext cx="761231" cy="803522"/>
          </a:xfrm>
          <a:prstGeom prst="rect">
            <a:avLst/>
          </a:prstGeom>
        </p:spPr>
      </p:pic>
      <p:sp>
        <p:nvSpPr>
          <p:cNvPr id="8" name="テキスト ボックス 7">
            <a:extLst>
              <a:ext uri="{FF2B5EF4-FFF2-40B4-BE49-F238E27FC236}">
                <a16:creationId xmlns:a16="http://schemas.microsoft.com/office/drawing/2014/main" id="{7493E050-F65F-46E5-AF3F-05FE9C368489}"/>
              </a:ext>
            </a:extLst>
          </p:cNvPr>
          <p:cNvSpPr txBox="1"/>
          <p:nvPr/>
        </p:nvSpPr>
        <p:spPr>
          <a:xfrm>
            <a:off x="1931502" y="4716433"/>
            <a:ext cx="1015021"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Kinesis</a:t>
            </a:r>
          </a:p>
          <a:p>
            <a:pPr algn="ctr"/>
            <a:r>
              <a:rPr lang="en-US" altLang="ja-JP" dirty="0">
                <a:latin typeface="メイリオ" panose="020B0604030504040204" pitchFamily="50" charset="-128"/>
                <a:ea typeface="メイリオ" panose="020B0604030504040204" pitchFamily="50" charset="-128"/>
              </a:rPr>
              <a:t>Streams</a:t>
            </a:r>
            <a:endParaRPr kumimoji="1" lang="ja-JP" altLang="en-US" dirty="0">
              <a:latin typeface="メイリオ" panose="020B0604030504040204" pitchFamily="50" charset="-128"/>
              <a:ea typeface="メイリオ" panose="020B0604030504040204" pitchFamily="50" charset="-128"/>
            </a:endParaRPr>
          </a:p>
        </p:txBody>
      </p:sp>
      <p:pic>
        <p:nvPicPr>
          <p:cNvPr id="9" name="図 8" descr="クリップアート が含まれている画像&#10;&#10;自動的に生成された説明">
            <a:extLst>
              <a:ext uri="{FF2B5EF4-FFF2-40B4-BE49-F238E27FC236}">
                <a16:creationId xmlns:a16="http://schemas.microsoft.com/office/drawing/2014/main" id="{D01F0EE9-9515-4E53-9C32-DB52F724C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965" y="3889441"/>
            <a:ext cx="766851" cy="809454"/>
          </a:xfrm>
          <a:prstGeom prst="rect">
            <a:avLst/>
          </a:prstGeom>
        </p:spPr>
      </p:pic>
      <p:pic>
        <p:nvPicPr>
          <p:cNvPr id="3" name="図 2">
            <a:extLst>
              <a:ext uri="{FF2B5EF4-FFF2-40B4-BE49-F238E27FC236}">
                <a16:creationId xmlns:a16="http://schemas.microsoft.com/office/drawing/2014/main" id="{FD78AB3B-C09D-4459-A569-E43E4BDD4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637" y="3220566"/>
            <a:ext cx="895152" cy="908512"/>
          </a:xfrm>
          <a:prstGeom prst="rect">
            <a:avLst/>
          </a:prstGeom>
        </p:spPr>
      </p:pic>
      <p:sp>
        <p:nvSpPr>
          <p:cNvPr id="11" name="テキスト ボックス 10">
            <a:extLst>
              <a:ext uri="{FF2B5EF4-FFF2-40B4-BE49-F238E27FC236}">
                <a16:creationId xmlns:a16="http://schemas.microsoft.com/office/drawing/2014/main" id="{0B3871C1-FF98-49AA-AFE2-891639237C68}"/>
              </a:ext>
            </a:extLst>
          </p:cNvPr>
          <p:cNvSpPr txBox="1"/>
          <p:nvPr/>
        </p:nvSpPr>
        <p:spPr>
          <a:xfrm>
            <a:off x="4347892" y="4087737"/>
            <a:ext cx="1075936"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Kinesis</a:t>
            </a:r>
          </a:p>
          <a:p>
            <a:pPr algn="ctr"/>
            <a:r>
              <a:rPr lang="en-US" altLang="ja-JP" dirty="0">
                <a:latin typeface="メイリオ" panose="020B0604030504040204" pitchFamily="50" charset="-128"/>
                <a:ea typeface="メイリオ" panose="020B0604030504040204" pitchFamily="50" charset="-128"/>
              </a:rPr>
              <a:t>Analytics</a:t>
            </a:r>
          </a:p>
        </p:txBody>
      </p:sp>
      <p:sp>
        <p:nvSpPr>
          <p:cNvPr id="12" name="矢印: 下 11">
            <a:extLst>
              <a:ext uri="{FF2B5EF4-FFF2-40B4-BE49-F238E27FC236}">
                <a16:creationId xmlns:a16="http://schemas.microsoft.com/office/drawing/2014/main" id="{59C764A1-B46A-4DAB-9E7D-94DD0C781E12}"/>
              </a:ext>
            </a:extLst>
          </p:cNvPr>
          <p:cNvSpPr/>
          <p:nvPr/>
        </p:nvSpPr>
        <p:spPr bwMode="auto">
          <a:xfrm rot="14550127">
            <a:off x="3305126" y="3750231"/>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矢印: 下 12">
            <a:extLst>
              <a:ext uri="{FF2B5EF4-FFF2-40B4-BE49-F238E27FC236}">
                <a16:creationId xmlns:a16="http://schemas.microsoft.com/office/drawing/2014/main" id="{B4432E42-DB69-48C9-A226-C6D78D2795D7}"/>
              </a:ext>
            </a:extLst>
          </p:cNvPr>
          <p:cNvSpPr/>
          <p:nvPr/>
        </p:nvSpPr>
        <p:spPr bwMode="auto">
          <a:xfrm rot="18212871">
            <a:off x="3295973" y="2631559"/>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6" name="テキスト ボックス 15">
            <a:extLst>
              <a:ext uri="{FF2B5EF4-FFF2-40B4-BE49-F238E27FC236}">
                <a16:creationId xmlns:a16="http://schemas.microsoft.com/office/drawing/2014/main" id="{D75687F4-E6F3-4EE2-B3D6-3ACB98FFF8F3}"/>
              </a:ext>
            </a:extLst>
          </p:cNvPr>
          <p:cNvSpPr txBox="1"/>
          <p:nvPr/>
        </p:nvSpPr>
        <p:spPr>
          <a:xfrm>
            <a:off x="6621383" y="3201431"/>
            <a:ext cx="1027845"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Kinesis</a:t>
            </a:r>
          </a:p>
          <a:p>
            <a:pPr algn="ctr"/>
            <a:r>
              <a:rPr lang="en-US" altLang="ja-JP" dirty="0">
                <a:latin typeface="メイリオ" panose="020B0604030504040204" pitchFamily="50" charset="-128"/>
                <a:ea typeface="メイリオ" panose="020B0604030504040204" pitchFamily="50" charset="-128"/>
              </a:rPr>
              <a:t>Firehose</a:t>
            </a:r>
          </a:p>
        </p:txBody>
      </p:sp>
      <p:pic>
        <p:nvPicPr>
          <p:cNvPr id="17" name="図 16">
            <a:extLst>
              <a:ext uri="{FF2B5EF4-FFF2-40B4-BE49-F238E27FC236}">
                <a16:creationId xmlns:a16="http://schemas.microsoft.com/office/drawing/2014/main" id="{4E06217E-8C84-45B8-B876-33FB598ED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913" y="2343877"/>
            <a:ext cx="761231" cy="803522"/>
          </a:xfrm>
          <a:prstGeom prst="rect">
            <a:avLst/>
          </a:prstGeom>
        </p:spPr>
      </p:pic>
      <p:sp>
        <p:nvSpPr>
          <p:cNvPr id="18" name="テキスト ボックス 17">
            <a:extLst>
              <a:ext uri="{FF2B5EF4-FFF2-40B4-BE49-F238E27FC236}">
                <a16:creationId xmlns:a16="http://schemas.microsoft.com/office/drawing/2014/main" id="{44CD0EA9-5C38-4569-B11F-EED4A3F48C69}"/>
              </a:ext>
            </a:extLst>
          </p:cNvPr>
          <p:cNvSpPr txBox="1"/>
          <p:nvPr/>
        </p:nvSpPr>
        <p:spPr>
          <a:xfrm>
            <a:off x="6605450" y="4716433"/>
            <a:ext cx="1015021"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Kinesis</a:t>
            </a:r>
          </a:p>
          <a:p>
            <a:pPr algn="ctr"/>
            <a:r>
              <a:rPr lang="en-US" altLang="ja-JP" dirty="0">
                <a:latin typeface="メイリオ" panose="020B0604030504040204" pitchFamily="50" charset="-128"/>
                <a:ea typeface="メイリオ" panose="020B0604030504040204" pitchFamily="50" charset="-128"/>
              </a:rPr>
              <a:t>Streams</a:t>
            </a:r>
            <a:endParaRPr kumimoji="1" lang="ja-JP" altLang="en-US" dirty="0">
              <a:latin typeface="メイリオ" panose="020B0604030504040204" pitchFamily="50" charset="-128"/>
              <a:ea typeface="メイリオ" panose="020B0604030504040204" pitchFamily="50" charset="-128"/>
            </a:endParaRPr>
          </a:p>
        </p:txBody>
      </p:sp>
      <p:pic>
        <p:nvPicPr>
          <p:cNvPr id="19" name="図 18" descr="クリップアート が含まれている画像&#10;&#10;自動的に生成された説明">
            <a:extLst>
              <a:ext uri="{FF2B5EF4-FFF2-40B4-BE49-F238E27FC236}">
                <a16:creationId xmlns:a16="http://schemas.microsoft.com/office/drawing/2014/main" id="{E1106B42-0C40-43CE-B381-8AAFAF66F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913" y="3889441"/>
            <a:ext cx="766851" cy="809454"/>
          </a:xfrm>
          <a:prstGeom prst="rect">
            <a:avLst/>
          </a:prstGeom>
        </p:spPr>
      </p:pic>
      <p:sp>
        <p:nvSpPr>
          <p:cNvPr id="20" name="矢印: 下 19">
            <a:extLst>
              <a:ext uri="{FF2B5EF4-FFF2-40B4-BE49-F238E27FC236}">
                <a16:creationId xmlns:a16="http://schemas.microsoft.com/office/drawing/2014/main" id="{00740B2B-D6F5-44F5-B52A-A615F647C8C0}"/>
              </a:ext>
            </a:extLst>
          </p:cNvPr>
          <p:cNvSpPr/>
          <p:nvPr/>
        </p:nvSpPr>
        <p:spPr bwMode="auto">
          <a:xfrm rot="14550127">
            <a:off x="5778522" y="2587805"/>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1" name="矢印: 下 20">
            <a:extLst>
              <a:ext uri="{FF2B5EF4-FFF2-40B4-BE49-F238E27FC236}">
                <a16:creationId xmlns:a16="http://schemas.microsoft.com/office/drawing/2014/main" id="{1F72B709-BAC4-4A8A-B2D3-89FD2700E03D}"/>
              </a:ext>
            </a:extLst>
          </p:cNvPr>
          <p:cNvSpPr/>
          <p:nvPr/>
        </p:nvSpPr>
        <p:spPr bwMode="auto">
          <a:xfrm rot="18212871">
            <a:off x="5827674" y="3775398"/>
            <a:ext cx="648072" cy="757694"/>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5" name="テキスト ボックス 24">
            <a:extLst>
              <a:ext uri="{FF2B5EF4-FFF2-40B4-BE49-F238E27FC236}">
                <a16:creationId xmlns:a16="http://schemas.microsoft.com/office/drawing/2014/main" id="{CA56543B-3A0C-4C08-8F60-83EC64A842E5}"/>
              </a:ext>
            </a:extLst>
          </p:cNvPr>
          <p:cNvSpPr txBox="1"/>
          <p:nvPr/>
        </p:nvSpPr>
        <p:spPr>
          <a:xfrm>
            <a:off x="1650879" y="1750333"/>
            <a:ext cx="1620957" cy="584775"/>
          </a:xfrm>
          <a:prstGeom prst="rect">
            <a:avLst/>
          </a:prstGeom>
          <a:noFill/>
        </p:spPr>
        <p:txBody>
          <a:bodyPr wrap="none" rtlCol="0">
            <a:spAutoFit/>
          </a:bodyPr>
          <a:lstStyle/>
          <a:p>
            <a:pPr algn="ctr"/>
            <a:r>
              <a:rPr kumimoji="1" lang="ja-JP" altLang="en-US" b="1" dirty="0">
                <a:latin typeface="メイリオ" panose="020B0604030504040204" pitchFamily="50" charset="-128"/>
                <a:ea typeface="メイリオ" panose="020B0604030504040204" pitchFamily="50" charset="-128"/>
              </a:rPr>
              <a:t>Streaming</a:t>
            </a:r>
            <a:endParaRPr kumimoji="1" lang="en-US" altLang="ja-JP" b="1" dirty="0">
              <a:latin typeface="メイリオ" panose="020B0604030504040204" pitchFamily="50" charset="-128"/>
              <a:ea typeface="メイリオ" panose="020B0604030504040204" pitchFamily="50" charset="-128"/>
            </a:endParaRPr>
          </a:p>
          <a:p>
            <a:pPr algn="ctr"/>
            <a:r>
              <a:rPr lang="ja-JP" altLang="en-US" b="1" dirty="0">
                <a:latin typeface="メイリオ" panose="020B0604030504040204" pitchFamily="50" charset="-128"/>
                <a:ea typeface="メイリオ" panose="020B0604030504040204" pitchFamily="50" charset="-128"/>
              </a:rPr>
              <a:t>Resources</a:t>
            </a:r>
            <a:endParaRPr lang="en-US" altLang="ja-JP"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65529028"/>
      </p:ext>
    </p:extLst>
  </p:cSld>
  <p:clrMapOvr>
    <a:masterClrMapping/>
  </p:clrMapOvr>
  <mc:AlternateContent xmlns:mc="http://schemas.openxmlformats.org/markup-compatibility/2006" xmlns:p14="http://schemas.microsoft.com/office/powerpoint/2010/main">
    <mc:Choice Requires="p14">
      <p:transition spd="slow" p14:dur="2000" advTm="53955"/>
    </mc:Choice>
    <mc:Fallback xmlns="">
      <p:transition spd="slow" advTm="53955"/>
    </mc:Fallback>
  </mc:AlternateContent>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A98F6D8-EFCF-43AC-B5E4-C40ED1421BC3}"/>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User management services (</a:t>
            </a:r>
            <a:r>
              <a:rPr lang="en-US" altLang="ja-JP" sz="3000" dirty="0">
                <a:latin typeface="メイリオ" panose="020B0604030504040204" pitchFamily="50" charset="-128"/>
                <a:ea typeface="メイリオ" panose="020B0604030504040204" pitchFamily="50" charset="-128"/>
              </a:rPr>
              <a:t>non-IAM</a:t>
            </a:r>
            <a:r>
              <a:rPr lang="ja-JP" altLang="en-US" sz="3000" dirty="0">
                <a:latin typeface="メイリオ" panose="020B0604030504040204" pitchFamily="50" charset="-128"/>
                <a:ea typeface="メイリオ" panose="020B0604030504040204" pitchFamily="50" charset="-128"/>
              </a:rPr>
              <a:t>)</a:t>
            </a:r>
            <a:endParaRPr lang="en-US" altLang="ja-JP" sz="3000"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A1E99C36-F0A8-4C24-833C-CD15617ED498}"/>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The following services are important </a:t>
            </a:r>
            <a:r>
              <a:rPr lang="ja-JP" altLang="en-US" sz="2400" dirty="0">
                <a:solidFill>
                  <a:srgbClr val="002060"/>
                </a:solidFill>
                <a:latin typeface="メイリオ" panose="020B0604030504040204" pitchFamily="50" charset="-128"/>
                <a:ea typeface="メイリオ" panose="020B0604030504040204" pitchFamily="50" charset="-128"/>
              </a:rPr>
              <a:t>user management and authentication </a:t>
            </a:r>
            <a:r>
              <a:rPr lang="en-US" altLang="ja-JP" sz="2400" dirty="0">
                <a:solidFill>
                  <a:srgbClr val="002060"/>
                </a:solidFill>
                <a:latin typeface="メイリオ" panose="020B0604030504040204" pitchFamily="50" charset="-128"/>
                <a:ea typeface="メイリオ" panose="020B0604030504040204" pitchFamily="50" charset="-128"/>
              </a:rPr>
              <a:t>excluding IAM.</a:t>
            </a:r>
          </a:p>
        </p:txBody>
      </p:sp>
      <p:sp>
        <p:nvSpPr>
          <p:cNvPr id="11" name="正方形/長方形 10">
            <a:extLst>
              <a:ext uri="{FF2B5EF4-FFF2-40B4-BE49-F238E27FC236}">
                <a16:creationId xmlns:a16="http://schemas.microsoft.com/office/drawing/2014/main" id="{5CD71B50-8618-48C6-8487-73570BCF4A4E}"/>
              </a:ext>
            </a:extLst>
          </p:cNvPr>
          <p:cNvSpPr/>
          <p:nvPr/>
        </p:nvSpPr>
        <p:spPr bwMode="auto">
          <a:xfrm>
            <a:off x="1068590" y="1556795"/>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Directory Service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AD3D7E1E-5548-4F2B-8201-D436013F1660}"/>
              </a:ext>
            </a:extLst>
          </p:cNvPr>
          <p:cNvSpPr/>
          <p:nvPr/>
        </p:nvSpPr>
        <p:spPr bwMode="auto">
          <a:xfrm>
            <a:off x="3656856" y="1556795"/>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A service that uses </a:t>
            </a:r>
            <a:r>
              <a:rPr lang="en-US" altLang="ja-JP" sz="1400" dirty="0">
                <a:latin typeface="メイリオ" panose="020B0604030504040204" pitchFamily="50" charset="-128"/>
                <a:ea typeface="メイリオ" panose="020B0604030504040204" pitchFamily="50" charset="-128"/>
              </a:rPr>
              <a:t>Active Directory </a:t>
            </a:r>
            <a:r>
              <a:rPr lang="ja-JP" altLang="en-US" sz="1400" dirty="0">
                <a:latin typeface="メイリオ" panose="020B0604030504040204" pitchFamily="50" charset="-128"/>
                <a:ea typeface="メイリオ" panose="020B0604030504040204" pitchFamily="50" charset="-128"/>
              </a:rPr>
              <a:t>on </a:t>
            </a:r>
            <a:r>
              <a:rPr lang="en-US" altLang="ja-JP" sz="1400" dirty="0">
                <a:latin typeface="メイリオ" panose="020B0604030504040204" pitchFamily="50" charset="-128"/>
                <a:ea typeface="メイリオ" panose="020B0604030504040204" pitchFamily="50" charset="-128"/>
              </a:rPr>
              <a:t>AWS to </a:t>
            </a:r>
            <a:r>
              <a:rPr lang="ja-JP" altLang="en-US" sz="1400" dirty="0">
                <a:latin typeface="メイリオ" panose="020B0604030504040204" pitchFamily="50" charset="-128"/>
                <a:ea typeface="メイリオ" panose="020B0604030504040204" pitchFamily="50" charset="-128"/>
              </a:rPr>
              <a:t>manage users with </a:t>
            </a:r>
            <a:r>
              <a:rPr lang="en-US" altLang="ja-JP" sz="1400" dirty="0">
                <a:latin typeface="メイリオ" panose="020B0604030504040204" pitchFamily="50" charset="-128"/>
                <a:ea typeface="メイリオ" panose="020B0604030504040204" pitchFamily="50" charset="-128"/>
              </a:rPr>
              <a:t>Active Directory, or to integrate with AD in an on-premises environment and achieve single sign-on. </a:t>
            </a:r>
            <a:r>
              <a:rPr lang="ja-JP" altLang="en-US" sz="1400" dirty="0">
                <a:latin typeface="メイリオ" panose="020B0604030504040204" pitchFamily="50" charset="-128"/>
                <a:ea typeface="メイリオ" panose="020B0604030504040204" pitchFamily="50" charset="-128"/>
              </a:rPr>
              <a:t>Or services for integration with </a:t>
            </a:r>
            <a:r>
              <a:rPr lang="en-US" altLang="ja-JP" sz="1400" dirty="0">
                <a:latin typeface="メイリオ" panose="020B0604030504040204" pitchFamily="50" charset="-128"/>
                <a:ea typeface="メイリオ" panose="020B0604030504040204" pitchFamily="50" charset="-128"/>
              </a:rPr>
              <a:t>AD </a:t>
            </a:r>
            <a:r>
              <a:rPr lang="ja-JP" altLang="en-US" sz="1400" dirty="0">
                <a:latin typeface="メイリオ" panose="020B0604030504040204" pitchFamily="50" charset="-128"/>
                <a:ea typeface="メイリオ" panose="020B0604030504040204" pitchFamily="50" charset="-128"/>
              </a:rPr>
              <a:t>and single sign-on in an on-premises environment.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4" name="正方形/長方形 10">
            <a:extLst>
              <a:ext uri="{FF2B5EF4-FFF2-40B4-BE49-F238E27FC236}">
                <a16:creationId xmlns:a16="http://schemas.microsoft.com/office/drawing/2014/main" id="{BFBC4803-FD91-4EC6-A135-BCAE389A9E7D}"/>
              </a:ext>
            </a:extLst>
          </p:cNvPr>
          <p:cNvSpPr/>
          <p:nvPr/>
        </p:nvSpPr>
        <p:spPr bwMode="auto">
          <a:xfrm>
            <a:off x="1068590" y="2780930"/>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Cognito</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1">
            <a:extLst>
              <a:ext uri="{FF2B5EF4-FFF2-40B4-BE49-F238E27FC236}">
                <a16:creationId xmlns:a16="http://schemas.microsoft.com/office/drawing/2014/main" id="{6C8149D5-7A21-4586-B58E-553D79F5FCE7}"/>
              </a:ext>
            </a:extLst>
          </p:cNvPr>
          <p:cNvSpPr/>
          <p:nvPr/>
        </p:nvSpPr>
        <p:spPr bwMode="auto">
          <a:xfrm>
            <a:off x="3656856" y="2780930"/>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b="0" i="0" dirty="0">
                <a:effectLst/>
                <a:latin typeface="メイリオ" panose="020B0604030504040204" pitchFamily="50" charset="-128"/>
                <a:ea typeface="メイリオ" panose="020B0604030504040204" pitchFamily="50" charset="-128"/>
              </a:rPr>
              <a:t>Provides user sign-up/sign-in and access control capabilities for </a:t>
            </a:r>
            <a:r>
              <a:rPr lang="en-US" altLang="ja-JP" sz="1400" dirty="0">
                <a:latin typeface="メイリオ" panose="020B0604030504040204" pitchFamily="50" charset="-128"/>
                <a:ea typeface="メイリオ" panose="020B0604030504040204" pitchFamily="50" charset="-128"/>
              </a:rPr>
              <a:t>web </a:t>
            </a:r>
            <a:r>
              <a:rPr lang="ja-JP" altLang="en-US" sz="1400" b="0" i="0" dirty="0">
                <a:effectLst/>
                <a:latin typeface="メイリオ" panose="020B0604030504040204" pitchFamily="50" charset="-128"/>
                <a:ea typeface="メイリオ" panose="020B0604030504040204" pitchFamily="50" charset="-128"/>
              </a:rPr>
              <a:t>and mobile applications; social </a:t>
            </a:r>
            <a:r>
              <a:rPr lang="en-US" altLang="ja-JP" sz="1400" b="0" i="0" dirty="0">
                <a:effectLst/>
                <a:latin typeface="メイリオ" panose="020B0604030504040204" pitchFamily="50" charset="-128"/>
                <a:ea typeface="メイリオ" panose="020B0604030504040204" pitchFamily="50" charset="-128"/>
              </a:rPr>
              <a:t>identity </a:t>
            </a:r>
            <a:r>
              <a:rPr lang="ja-JP" altLang="en-US" sz="1400" b="0" i="0" dirty="0">
                <a:effectLst/>
                <a:latin typeface="メイリオ" panose="020B0604030504040204" pitchFamily="50" charset="-128"/>
                <a:ea typeface="メイリオ" panose="020B0604030504040204" pitchFamily="50" charset="-128"/>
              </a:rPr>
              <a:t>providers such as </a:t>
            </a:r>
            <a:r>
              <a:rPr lang="en-US" altLang="ja-JP" sz="1400" b="0" i="0" dirty="0">
                <a:effectLst/>
                <a:latin typeface="メイリオ" panose="020B0604030504040204" pitchFamily="50" charset="-128"/>
                <a:ea typeface="メイリオ" panose="020B0604030504040204" pitchFamily="50" charset="-128"/>
              </a:rPr>
              <a:t>Facebook</a:t>
            </a:r>
            <a:r>
              <a:rPr lang="ja-JP" altLang="en-US" sz="1400" b="0" i="0" dirty="0">
                <a:effectLst/>
                <a:latin typeface="メイリオ" panose="020B0604030504040204" pitchFamily="50" charset="-128"/>
                <a:ea typeface="メイリオ" panose="020B0604030504040204" pitchFamily="50" charset="-128"/>
              </a:rPr>
              <a:t>, </a:t>
            </a:r>
            <a:r>
              <a:rPr lang="en-US" altLang="ja-JP" sz="1400" b="0" i="0" dirty="0">
                <a:effectLst/>
                <a:latin typeface="メイリオ" panose="020B0604030504040204" pitchFamily="50" charset="-128"/>
                <a:ea typeface="メイリオ" panose="020B0604030504040204" pitchFamily="50" charset="-128"/>
              </a:rPr>
              <a:t>Google</a:t>
            </a:r>
            <a:r>
              <a:rPr lang="ja-JP" altLang="en-US" sz="1400" b="0" i="0" dirty="0">
                <a:effectLst/>
                <a:latin typeface="メイリオ" panose="020B0604030504040204" pitchFamily="50" charset="-128"/>
                <a:ea typeface="メイリオ" panose="020B0604030504040204" pitchFamily="50" charset="-128"/>
              </a:rPr>
              <a:t>, and </a:t>
            </a:r>
            <a:r>
              <a:rPr lang="en-US" altLang="ja-JP" sz="1400" b="0" i="0" dirty="0">
                <a:effectLst/>
                <a:latin typeface="メイリオ" panose="020B0604030504040204" pitchFamily="50" charset="-128"/>
                <a:ea typeface="メイリオ" panose="020B0604030504040204" pitchFamily="50" charset="-128"/>
              </a:rPr>
              <a:t>Amazon; and </a:t>
            </a:r>
            <a:r>
              <a:rPr lang="ja-JP" altLang="en-US" sz="1400" b="0" i="0" dirty="0">
                <a:effectLst/>
                <a:latin typeface="メイリオ" panose="020B0604030504040204" pitchFamily="50" charset="-128"/>
                <a:ea typeface="メイリオ" panose="020B0604030504040204" pitchFamily="50" charset="-128"/>
              </a:rPr>
              <a:t>enterprise </a:t>
            </a:r>
            <a:r>
              <a:rPr lang="en-US" altLang="ja-JP" sz="1400" b="0" i="0" dirty="0">
                <a:effectLst/>
                <a:latin typeface="メイリオ" panose="020B0604030504040204" pitchFamily="50" charset="-128"/>
                <a:ea typeface="メイリオ" panose="020B0604030504040204" pitchFamily="50" charset="-128"/>
              </a:rPr>
              <a:t>identity </a:t>
            </a:r>
            <a:r>
              <a:rPr lang="ja-JP" altLang="en-US" sz="1400" b="0" i="0" dirty="0">
                <a:effectLst/>
                <a:latin typeface="メイリオ" panose="020B0604030504040204" pitchFamily="50" charset="-128"/>
                <a:ea typeface="メイリオ" panose="020B0604030504040204" pitchFamily="50" charset="-128"/>
              </a:rPr>
              <a:t>providers with </a:t>
            </a:r>
            <a:r>
              <a:rPr lang="en-US" altLang="ja-JP" sz="1400" b="0" i="0" dirty="0">
                <a:effectLst/>
                <a:latin typeface="メイリオ" panose="020B0604030504040204" pitchFamily="50" charset="-128"/>
                <a:ea typeface="メイリオ" panose="020B0604030504040204" pitchFamily="50" charset="-128"/>
              </a:rPr>
              <a:t>SAML 2.0</a:t>
            </a:r>
            <a:endPar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20" name="正方形/長方形 10">
            <a:extLst>
              <a:ext uri="{FF2B5EF4-FFF2-40B4-BE49-F238E27FC236}">
                <a16:creationId xmlns:a16="http://schemas.microsoft.com/office/drawing/2014/main" id="{9F3AFA88-322E-4C62-BD26-84137307BCA6}"/>
              </a:ext>
            </a:extLst>
          </p:cNvPr>
          <p:cNvSpPr/>
          <p:nvPr/>
        </p:nvSpPr>
        <p:spPr bwMode="auto">
          <a:xfrm>
            <a:off x="1068590" y="4005065"/>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600" dirty="0">
                <a:solidFill>
                  <a:schemeClr val="bg1"/>
                </a:solidFill>
                <a:latin typeface="メイリオ" panose="020B0604030504040204" pitchFamily="50" charset="-128"/>
                <a:ea typeface="メイリオ" panose="020B0604030504040204" pitchFamily="50" charset="-128"/>
              </a:rPr>
              <a:t>AWS Single Sign-On (SSO)</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1">
            <a:extLst>
              <a:ext uri="{FF2B5EF4-FFF2-40B4-BE49-F238E27FC236}">
                <a16:creationId xmlns:a16="http://schemas.microsoft.com/office/drawing/2014/main" id="{3EE97739-D0DE-4E8E-B4DF-1511567706B3}"/>
              </a:ext>
            </a:extLst>
          </p:cNvPr>
          <p:cNvSpPr/>
          <p:nvPr/>
        </p:nvSpPr>
        <p:spPr bwMode="auto">
          <a:xfrm>
            <a:off x="3656856" y="4005065"/>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A service that facilitates the centralized management of multiple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accounts and access to business applications and provides users with single sign-on access.</a:t>
            </a:r>
            <a:endParaRPr lang="en-US" altLang="ja-JP" sz="1400" dirty="0">
              <a:latin typeface="メイリオ" panose="020B0604030504040204" pitchFamily="50" charset="-128"/>
              <a:ea typeface="メイリオ" panose="020B0604030504040204" pitchFamily="50" charset="-128"/>
            </a:endParaRPr>
          </a:p>
          <a:p>
            <a:r>
              <a:rPr lang="ja-JP" altLang="en-US" sz="1400" dirty="0">
                <a:latin typeface="メイリオ" panose="020B0604030504040204" pitchFamily="50" charset="-128"/>
                <a:ea typeface="メイリオ" panose="020B0604030504040204" pitchFamily="50" charset="-128"/>
              </a:rPr>
              <a:t>Centralize access and user permissions for all accounts in </a:t>
            </a:r>
            <a:r>
              <a:rPr lang="en-US" altLang="ja-JP" sz="1400" dirty="0">
                <a:latin typeface="メイリオ" panose="020B0604030504040204" pitchFamily="50" charset="-128"/>
                <a:ea typeface="メイリオ" panose="020B0604030504040204" pitchFamily="50" charset="-128"/>
              </a:rPr>
              <a:t>AWS Organizations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2" name="正方形/長方形 10">
            <a:extLst>
              <a:ext uri="{FF2B5EF4-FFF2-40B4-BE49-F238E27FC236}">
                <a16:creationId xmlns:a16="http://schemas.microsoft.com/office/drawing/2014/main" id="{5AC44C9B-3778-4684-B3EB-BD462CAB1E01}"/>
              </a:ext>
            </a:extLst>
          </p:cNvPr>
          <p:cNvSpPr/>
          <p:nvPr/>
        </p:nvSpPr>
        <p:spPr bwMode="auto">
          <a:xfrm>
            <a:off x="1068590" y="5229200"/>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Security Token Service</a:t>
            </a:r>
          </a:p>
          <a:p>
            <a:pPr algn="ct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STS</a:t>
            </a: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3" name="正方形/長方形 11">
            <a:extLst>
              <a:ext uri="{FF2B5EF4-FFF2-40B4-BE49-F238E27FC236}">
                <a16:creationId xmlns:a16="http://schemas.microsoft.com/office/drawing/2014/main" id="{17EB918F-0534-4229-968F-8D417F94E98B}"/>
              </a:ext>
            </a:extLst>
          </p:cNvPr>
          <p:cNvSpPr/>
          <p:nvPr/>
        </p:nvSpPr>
        <p:spPr bwMode="auto">
          <a:xfrm>
            <a:off x="3656856" y="5229200"/>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A service that allows users to request temporary limited privilege credentials for federated users authenticated by </a:t>
            </a:r>
            <a:r>
              <a:rPr lang="en-US" altLang="ja-JP" sz="1400" dirty="0">
                <a:latin typeface="メイリオ" panose="020B0604030504040204" pitchFamily="50" charset="-128"/>
                <a:ea typeface="メイリオ" panose="020B0604030504040204" pitchFamily="50" charset="-128"/>
              </a:rPr>
              <a:t>IAM </a:t>
            </a:r>
            <a:r>
              <a:rPr lang="ja-JP" altLang="en-US" sz="1400" dirty="0">
                <a:latin typeface="メイリオ" panose="020B0604030504040204" pitchFamily="50" charset="-128"/>
                <a:ea typeface="メイリオ" panose="020B0604030504040204" pitchFamily="50" charset="-128"/>
              </a:rPr>
              <a:t>users or </a:t>
            </a:r>
            <a:r>
              <a:rPr lang="en-US" altLang="ja-JP" sz="1400" dirty="0">
                <a:latin typeface="メイリオ" panose="020B0604030504040204" pitchFamily="50" charset="-128"/>
                <a:ea typeface="メイリオ" panose="020B0604030504040204" pitchFamily="50" charset="-128"/>
              </a:rPr>
              <a:t>AD</a:t>
            </a:r>
            <a:endPar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99397660"/>
      </p:ext>
    </p:extLst>
  </p:cSld>
  <p:clrMapOvr>
    <a:masterClrMapping/>
  </p:clrMapOvr>
  <mc:AlternateContent xmlns:mc="http://schemas.openxmlformats.org/markup-compatibility/2006" xmlns:p14="http://schemas.microsoft.com/office/powerpoint/2010/main">
    <mc:Choice Requires="p14">
      <p:transition spd="slow" p14:dur="2000" advTm="129277"/>
    </mc:Choice>
    <mc:Fallback xmlns="">
      <p:transition spd="slow" advTm="129277"/>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Active Directory</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9146314"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mechanism for authenticating users by username and password</a:t>
            </a:r>
            <a:r>
              <a:rPr lang="en-US" altLang="ja-JP" sz="2400" dirty="0">
                <a:solidFill>
                  <a:srgbClr val="002060"/>
                </a:solidFill>
                <a:latin typeface="メイリオ" panose="020B0604030504040204" pitchFamily="50" charset="-128"/>
                <a:ea typeface="メイリオ" panose="020B0604030504040204" pitchFamily="50" charset="-128"/>
              </a:rPr>
              <a:t>.</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Windows AD </a:t>
            </a:r>
            <a:r>
              <a:rPr lang="ja-JP" altLang="en-US" sz="2400" dirty="0">
                <a:solidFill>
                  <a:srgbClr val="002060"/>
                </a:solidFill>
                <a:latin typeface="メイリオ" panose="020B0604030504040204" pitchFamily="50" charset="-128"/>
                <a:ea typeface="メイリオ" panose="020B0604030504040204" pitchFamily="50" charset="-128"/>
              </a:rPr>
              <a:t>is widely used in user management.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3" name="Picture 2" descr="サーバー | 無料のアイコン">
            <a:extLst>
              <a:ext uri="{FF2B5EF4-FFF2-40B4-BE49-F238E27FC236}">
                <a16:creationId xmlns:a16="http://schemas.microsoft.com/office/drawing/2014/main" id="{707EA17B-A55E-460F-AD52-05B1705562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6856" y="3222981"/>
            <a:ext cx="1880830" cy="1880830"/>
          </a:xfrm>
          <a:prstGeom prst="rect">
            <a:avLst/>
          </a:prstGeom>
          <a:noFill/>
          <a:extLst>
            <a:ext uri="{909E8E84-426E-40DD-AFC4-6F175D3DCCD1}">
              <a14:hiddenFill xmlns:a14="http://schemas.microsoft.com/office/drawing/2010/main">
                <a:solidFill>
                  <a:srgbClr val="FFFFFF"/>
                </a:solidFill>
              </a14:hiddenFill>
            </a:ext>
          </a:extLst>
        </p:spPr>
      </p:pic>
      <p:sp>
        <p:nvSpPr>
          <p:cNvPr id="4" name="矢印: 右 3">
            <a:extLst>
              <a:ext uri="{FF2B5EF4-FFF2-40B4-BE49-F238E27FC236}">
                <a16:creationId xmlns:a16="http://schemas.microsoft.com/office/drawing/2014/main" id="{9CE388CC-9238-47D9-B4EE-38164F6F13FE}"/>
              </a:ext>
            </a:extLst>
          </p:cNvPr>
          <p:cNvSpPr/>
          <p:nvPr/>
        </p:nvSpPr>
        <p:spPr bwMode="auto">
          <a:xfrm>
            <a:off x="2576736" y="3778762"/>
            <a:ext cx="792088" cy="1008112"/>
          </a:xfrm>
          <a:prstGeom prst="rightArrow">
            <a:avLst/>
          </a:prstGeom>
          <a:solidFill>
            <a:srgbClr val="00206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1026" name="Picture 2" descr="汎用的な人のシルエットアイコン | 商用可の無料(フリー)のアイコン素材をダウンロードできるサイト『icon rainbow』">
            <a:extLst>
              <a:ext uri="{FF2B5EF4-FFF2-40B4-BE49-F238E27FC236}">
                <a16:creationId xmlns:a16="http://schemas.microsoft.com/office/drawing/2014/main" id="{AB5C3876-E203-48AE-B06B-1B82F4830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6" y="3489423"/>
            <a:ext cx="1351037" cy="1351037"/>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a:extLst>
              <a:ext uri="{FF2B5EF4-FFF2-40B4-BE49-F238E27FC236}">
                <a16:creationId xmlns:a16="http://schemas.microsoft.com/office/drawing/2014/main" id="{7FE64832-3B27-4FD8-8B78-3F2193A3790E}"/>
              </a:ext>
            </a:extLst>
          </p:cNvPr>
          <p:cNvSpPr/>
          <p:nvPr/>
        </p:nvSpPr>
        <p:spPr bwMode="auto">
          <a:xfrm>
            <a:off x="1979246" y="2483327"/>
            <a:ext cx="2402002" cy="757391"/>
          </a:xfrm>
          <a:prstGeom prst="wedgeRoundRectCallout">
            <a:avLst>
              <a:gd name="adj1" fmla="val -51713"/>
              <a:gd name="adj2" fmla="val 90409"/>
              <a:gd name="adj3" fmla="val 16667"/>
            </a:avLst>
          </a:prstGeom>
          <a:solidFill>
            <a:schemeClr val="accent1">
              <a:lumMod val="95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ja-JP" altLang="en-US" dirty="0">
                <a:latin typeface="メイリオ" panose="020B0604030504040204" pitchFamily="50" charset="-128"/>
                <a:ea typeface="メイリオ" panose="020B0604030504040204" pitchFamily="50" charset="-128"/>
              </a:rPr>
              <a:t>My </a:t>
            </a:r>
            <a:r>
              <a:rPr lang="en-US" altLang="ja-JP" dirty="0">
                <a:latin typeface="メイリオ" panose="020B0604030504040204" pitchFamily="50" charset="-128"/>
                <a:ea typeface="メイリオ" panose="020B0604030504040204" pitchFamily="50" charset="-128"/>
              </a:rPr>
              <a:t>ID </a:t>
            </a:r>
            <a:r>
              <a:rPr lang="ja-JP" altLang="en-US" dirty="0">
                <a:latin typeface="メイリオ" panose="020B0604030504040204" pitchFamily="50" charset="-128"/>
                <a:ea typeface="メイリオ" panose="020B0604030504040204" pitchFamily="50" charset="-128"/>
              </a:rPr>
              <a:t>is...</a:t>
            </a:r>
            <a:endParaRPr lang="en-US" altLang="ja-JP" dirty="0">
              <a:latin typeface="メイリオ" panose="020B0604030504040204" pitchFamily="50" charset="-128"/>
              <a:ea typeface="メイリオ" panose="020B0604030504040204" pitchFamily="50" charset="-128"/>
            </a:endParaRPr>
          </a:p>
          <a:p>
            <a:pPr marL="0" marR="0" indent="0" algn="l" defTabSz="914400" rtl="0" eaLnBrk="1" fontAlgn="base" latinLnBrk="0" hangingPunct="1">
              <a:lnSpc>
                <a:spcPct val="100000"/>
              </a:lnSpc>
              <a:spcBef>
                <a:spcPct val="0"/>
              </a:spcBef>
              <a:spcAft>
                <a:spcPct val="0"/>
              </a:spcAft>
              <a:buClrTx/>
              <a:buSzTx/>
              <a:buFontTx/>
              <a:buNone/>
              <a:tabLst/>
            </a:pPr>
            <a:r>
              <a:rPr lang="ja-JP" altLang="en-US" dirty="0">
                <a:latin typeface="メイリオ" panose="020B0604030504040204" pitchFamily="50" charset="-128"/>
                <a:ea typeface="メイリオ" panose="020B0604030504040204" pitchFamily="50" charset="-128"/>
              </a:rPr>
              <a:t>My password is...</a:t>
            </a:r>
            <a:endParaRPr lang="en-US" altLang="ja-JP" dirty="0">
              <a:latin typeface="メイリオ" panose="020B0604030504040204" pitchFamily="50" charset="-128"/>
              <a:ea typeface="メイリオ" panose="020B0604030504040204" pitchFamily="50" charset="-128"/>
            </a:endParaRPr>
          </a:p>
        </p:txBody>
      </p:sp>
      <p:sp>
        <p:nvSpPr>
          <p:cNvPr id="15" name="矢印: 右 3">
            <a:extLst>
              <a:ext uri="{FF2B5EF4-FFF2-40B4-BE49-F238E27FC236}">
                <a16:creationId xmlns:a16="http://schemas.microsoft.com/office/drawing/2014/main" id="{37964476-A688-41A8-AACF-F7A9861DB991}"/>
              </a:ext>
            </a:extLst>
          </p:cNvPr>
          <p:cNvSpPr/>
          <p:nvPr/>
        </p:nvSpPr>
        <p:spPr bwMode="auto">
          <a:xfrm>
            <a:off x="5889104" y="3758884"/>
            <a:ext cx="792088" cy="1008112"/>
          </a:xfrm>
          <a:prstGeom prst="rightArrow">
            <a:avLst/>
          </a:prstGeom>
          <a:solidFill>
            <a:srgbClr val="002060"/>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14" name="Picture 13">
            <a:extLst>
              <a:ext uri="{FF2B5EF4-FFF2-40B4-BE49-F238E27FC236}">
                <a16:creationId xmlns:a16="http://schemas.microsoft.com/office/drawing/2014/main" id="{38FB3B7B-BDEE-4CF0-B013-8F7A1456F28B}"/>
              </a:ext>
            </a:extLst>
          </p:cNvPr>
          <p:cNvPicPr>
            <a:picLocks noChangeAspect="1"/>
          </p:cNvPicPr>
          <p:nvPr/>
        </p:nvPicPr>
        <p:blipFill>
          <a:blip r:embed="rId5"/>
          <a:stretch>
            <a:fillRect/>
          </a:stretch>
        </p:blipFill>
        <p:spPr>
          <a:xfrm>
            <a:off x="6753200" y="3182121"/>
            <a:ext cx="2542911" cy="2047079"/>
          </a:xfrm>
          <a:prstGeom prst="rect">
            <a:avLst/>
          </a:prstGeom>
        </p:spPr>
      </p:pic>
      <p:sp>
        <p:nvSpPr>
          <p:cNvPr id="18" name="Speech Bubble: Rectangle with Corners Rounded 17">
            <a:extLst>
              <a:ext uri="{FF2B5EF4-FFF2-40B4-BE49-F238E27FC236}">
                <a16:creationId xmlns:a16="http://schemas.microsoft.com/office/drawing/2014/main" id="{D8310D60-4CB6-44F3-83E0-F8A2D63F6750}"/>
              </a:ext>
            </a:extLst>
          </p:cNvPr>
          <p:cNvSpPr/>
          <p:nvPr/>
        </p:nvSpPr>
        <p:spPr bwMode="auto">
          <a:xfrm>
            <a:off x="5097016" y="2483327"/>
            <a:ext cx="2664296" cy="757391"/>
          </a:xfrm>
          <a:prstGeom prst="wedgeRoundRectCallout">
            <a:avLst>
              <a:gd name="adj1" fmla="val -51713"/>
              <a:gd name="adj2" fmla="val 90409"/>
              <a:gd name="adj3" fmla="val 16667"/>
            </a:avLst>
          </a:prstGeom>
          <a:solidFill>
            <a:schemeClr val="accent1">
              <a:lumMod val="95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uthenticat</a:t>
            </a:r>
            <a:r>
              <a:rPr lang="en-US" altLang="ja-JP" dirty="0">
                <a:latin typeface="メイリオ" panose="020B0604030504040204" pitchFamily="50" charset="-128"/>
                <a:ea typeface="メイリオ" panose="020B0604030504040204" pitchFamily="50" charset="-128"/>
              </a:rPr>
              <a:t>ion complete </a:t>
            </a:r>
            <a:r>
              <a:rPr lang="en-US" altLang="ja-JP" dirty="0">
                <a:latin typeface="メイリオ" panose="020B0604030504040204" pitchFamily="50" charset="-128"/>
                <a:ea typeface="メイリオ" panose="020B0604030504040204" pitchFamily="50" charset="-128"/>
                <a:sym typeface="Wingdings" panose="05000000000000000000" pitchFamily="2" charset="2"/>
              </a:rPr>
              <a:t></a:t>
            </a:r>
            <a:r>
              <a:rPr lang="ja-JP" altLang="en-US" dirty="0">
                <a:latin typeface="メイリオ" panose="020B0604030504040204" pitchFamily="50" charset="-128"/>
                <a:ea typeface="メイリオ" panose="020B0604030504040204" pitchFamily="50" charset="-128"/>
              </a:rPr>
              <a:t>Access granted</a:t>
            </a:r>
            <a:r>
              <a:rPr lang="en-US" altLang="ja-JP" dirty="0">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1034785457"/>
      </p:ext>
    </p:extLst>
  </p:cSld>
  <p:clrMapOvr>
    <a:masterClrMapping/>
  </p:clrMapOvr>
  <mc:AlternateContent xmlns:mc="http://schemas.openxmlformats.org/markup-compatibility/2006" xmlns:p14="http://schemas.microsoft.com/office/powerpoint/2010/main">
    <mc:Choice Requires="p14">
      <p:transition spd="slow" p14:dur="2000" advTm="38467"/>
    </mc:Choice>
    <mc:Fallback xmlns="">
      <p:transition spd="slow" advTm="38467"/>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Active Directory</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directory service is a mechanism for storing a variety of user-related information and providing user authentication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1821A469-F0D7-40AA-926B-B64337754B44}"/>
              </a:ext>
            </a:extLst>
          </p:cNvPr>
          <p:cNvSpPr/>
          <p:nvPr/>
        </p:nvSpPr>
        <p:spPr>
          <a:xfrm>
            <a:off x="848544" y="2708920"/>
            <a:ext cx="3838009" cy="2583022"/>
          </a:xfrm>
          <a:prstGeom prst="rect">
            <a:avLst/>
          </a:prstGeom>
          <a:ln>
            <a:solidFill>
              <a:srgbClr val="F0861E"/>
            </a:solidFill>
          </a:ln>
        </p:spPr>
        <p:txBody>
          <a:bodyPr>
            <a:noAutofit/>
          </a:bodyPr>
          <a:lstStyle/>
          <a:p>
            <a:pPr marL="285750" indent="-285750">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dirty="0">
                <a:latin typeface="メイリオ" panose="020B0604030504040204" pitchFamily="50" charset="-128"/>
                <a:ea typeface="メイリオ" panose="020B0604030504040204" pitchFamily="50" charset="-128"/>
              </a:rPr>
              <a:t>ID</a:t>
            </a: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User Name</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Full name</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Department</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Group</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In charge</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Phone number</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Email Address</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Password</a:t>
            </a:r>
          </a:p>
        </p:txBody>
      </p:sp>
      <p:sp>
        <p:nvSpPr>
          <p:cNvPr id="5" name="正方形/長方形 4">
            <a:extLst>
              <a:ext uri="{FF2B5EF4-FFF2-40B4-BE49-F238E27FC236}">
                <a16:creationId xmlns:a16="http://schemas.microsoft.com/office/drawing/2014/main" id="{B9DBCB76-6CF3-42FC-BB72-2B3A1ED893A0}"/>
              </a:ext>
            </a:extLst>
          </p:cNvPr>
          <p:cNvSpPr/>
          <p:nvPr/>
        </p:nvSpPr>
        <p:spPr>
          <a:xfrm>
            <a:off x="4953000" y="2708921"/>
            <a:ext cx="3838009" cy="1296144"/>
          </a:xfrm>
          <a:prstGeom prst="rect">
            <a:avLst/>
          </a:prstGeom>
          <a:ln>
            <a:solidFill>
              <a:srgbClr val="F0861E"/>
            </a:solidFill>
          </a:ln>
        </p:spPr>
        <p:txBody>
          <a:bodyPr>
            <a:noAutofit/>
          </a:bodyPr>
          <a:lstStyle/>
          <a:p>
            <a:pPr algn="ctr"/>
            <a:r>
              <a:rPr lang="en-US" altLang="ja-JP" b="1" dirty="0">
                <a:latin typeface="メイリオ" panose="020B0604030504040204" pitchFamily="50" charset="-128"/>
                <a:ea typeface="メイリオ" panose="020B0604030504040204" pitchFamily="50" charset="-128"/>
              </a:rPr>
              <a:t>Identity </a:t>
            </a:r>
            <a:r>
              <a:rPr lang="ja-JP" altLang="en-US" b="1" dirty="0">
                <a:latin typeface="メイリオ" panose="020B0604030504040204" pitchFamily="50" charset="-128"/>
                <a:ea typeface="メイリオ" panose="020B0604030504040204" pitchFamily="50" charset="-128"/>
              </a:rPr>
              <a:t>and Access Management</a:t>
            </a:r>
            <a:endParaRPr lang="en-US" altLang="ja-JP"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Improving operational efficiency</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Improving Compliance</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Enhanced security, etc.</a:t>
            </a:r>
          </a:p>
        </p:txBody>
      </p:sp>
      <p:sp>
        <p:nvSpPr>
          <p:cNvPr id="6" name="正方形/長方形 5">
            <a:extLst>
              <a:ext uri="{FF2B5EF4-FFF2-40B4-BE49-F238E27FC236}">
                <a16:creationId xmlns:a16="http://schemas.microsoft.com/office/drawing/2014/main" id="{597D1B5B-AE29-4619-AE45-37E08B5A6F6A}"/>
              </a:ext>
            </a:extLst>
          </p:cNvPr>
          <p:cNvSpPr/>
          <p:nvPr/>
        </p:nvSpPr>
        <p:spPr bwMode="auto">
          <a:xfrm>
            <a:off x="848544" y="1988840"/>
            <a:ext cx="3838009" cy="720080"/>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1" dirty="0">
                <a:solidFill>
                  <a:schemeClr val="bg1"/>
                </a:solidFill>
                <a:latin typeface="メイリオ" panose="020B0604030504040204" pitchFamily="50" charset="-128"/>
                <a:ea typeface="メイリオ" panose="020B0604030504040204" pitchFamily="50" charset="-128"/>
              </a:rPr>
              <a:t>Manage u</a:t>
            </a:r>
            <a:r>
              <a:rPr lang="ja-JP" altLang="en-US" sz="2000" b="1" dirty="0">
                <a:solidFill>
                  <a:schemeClr val="bg1"/>
                </a:solidFill>
                <a:latin typeface="メイリオ" panose="020B0604030504040204" pitchFamily="50" charset="-128"/>
                <a:ea typeface="メイリオ" panose="020B0604030504040204" pitchFamily="50" charset="-128"/>
              </a:rPr>
              <a:t>ser information</a:t>
            </a:r>
            <a:endParaRPr lang="en-US" altLang="ja-JP" sz="2000" b="1" dirty="0">
              <a:solidFill>
                <a:schemeClr val="bg1"/>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608FA12F-914C-4B92-A36C-BAC7788C9931}"/>
              </a:ext>
            </a:extLst>
          </p:cNvPr>
          <p:cNvSpPr/>
          <p:nvPr/>
        </p:nvSpPr>
        <p:spPr bwMode="auto">
          <a:xfrm>
            <a:off x="4953000" y="1988840"/>
            <a:ext cx="3838009" cy="720080"/>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b="1" dirty="0">
                <a:solidFill>
                  <a:schemeClr val="bg1"/>
                </a:solidFill>
                <a:latin typeface="メイリオ" panose="020B0604030504040204" pitchFamily="50" charset="-128"/>
                <a:ea typeface="メイリオ" panose="020B0604030504040204" pitchFamily="50" charset="-128"/>
              </a:rPr>
              <a:t>Features</a:t>
            </a:r>
            <a:endParaRPr lang="en-US" altLang="ja-JP" sz="2000" b="1" dirty="0">
              <a:solidFill>
                <a:schemeClr val="bg1"/>
              </a:solidFill>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7CF492A9-C7AC-48BF-9FB4-649C219A2480}"/>
              </a:ext>
            </a:extLst>
          </p:cNvPr>
          <p:cNvSpPr/>
          <p:nvPr/>
        </p:nvSpPr>
        <p:spPr>
          <a:xfrm>
            <a:off x="4953000" y="3995798"/>
            <a:ext cx="3838009" cy="1296144"/>
          </a:xfrm>
          <a:prstGeom prst="rect">
            <a:avLst/>
          </a:prstGeom>
          <a:ln>
            <a:solidFill>
              <a:srgbClr val="F0861E"/>
            </a:solidFill>
          </a:ln>
        </p:spPr>
        <p:txBody>
          <a:bodyPr>
            <a:noAutofit/>
          </a:bodyPr>
          <a:lstStyle/>
          <a:p>
            <a:pPr algn="ctr"/>
            <a:r>
              <a:rPr lang="ja-JP" altLang="en-US" b="1" dirty="0">
                <a:latin typeface="メイリオ" panose="020B0604030504040204" pitchFamily="50" charset="-128"/>
                <a:ea typeface="メイリオ" panose="020B0604030504040204" pitchFamily="50" charset="-128"/>
              </a:rPr>
              <a:t>App access control</a:t>
            </a:r>
            <a:endParaRPr lang="en-US" altLang="ja-JP" b="1" dirty="0">
              <a:latin typeface="メイリオ" panose="020B0604030504040204" pitchFamily="50" charset="-128"/>
              <a:ea typeface="メイリオ" panose="020B0604030504040204" pitchFamily="50" charset="-128"/>
            </a:endParaRPr>
          </a:p>
          <a:p>
            <a:pPr algn="ctr"/>
            <a:endParaRPr lang="en-US" altLang="ja-JP"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File Sharing</a:t>
            </a:r>
            <a:endParaRPr lang="en-US" altLang="ja-JP"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Patch management, etc.</a:t>
            </a:r>
          </a:p>
        </p:txBody>
      </p:sp>
      <p:sp>
        <p:nvSpPr>
          <p:cNvPr id="3" name="TextBox 2">
            <a:extLst>
              <a:ext uri="{FF2B5EF4-FFF2-40B4-BE49-F238E27FC236}">
                <a16:creationId xmlns:a16="http://schemas.microsoft.com/office/drawing/2014/main" id="{F3DB6E4B-690D-4DF5-8BED-A8CDCEE3AE28}"/>
              </a:ext>
            </a:extLst>
          </p:cNvPr>
          <p:cNvSpPr txBox="1"/>
          <p:nvPr/>
        </p:nvSpPr>
        <p:spPr>
          <a:xfrm>
            <a:off x="2288704" y="5842745"/>
            <a:ext cx="5399235" cy="338554"/>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An indispensable authentication system when using the </a:t>
            </a:r>
            <a:r>
              <a:rPr kumimoji="1" lang="en-US" altLang="ja-JP" dirty="0">
                <a:latin typeface="メイリオ" panose="020B0604030504040204" pitchFamily="50" charset="-128"/>
                <a:ea typeface="メイリオ" panose="020B0604030504040204" pitchFamily="50" charset="-128"/>
              </a:rPr>
              <a:t>Windows </a:t>
            </a:r>
            <a:r>
              <a:rPr kumimoji="1" lang="ja-JP" altLang="en-US" dirty="0">
                <a:latin typeface="メイリオ" panose="020B0604030504040204" pitchFamily="50" charset="-128"/>
                <a:ea typeface="メイリオ" panose="020B0604030504040204" pitchFamily="50" charset="-128"/>
              </a:rPr>
              <a:t>system</a:t>
            </a:r>
          </a:p>
        </p:txBody>
      </p:sp>
    </p:spTree>
    <p:extLst>
      <p:ext uri="{BB962C8B-B14F-4D97-AF65-F5344CB8AC3E}">
        <p14:creationId xmlns:p14="http://schemas.microsoft.com/office/powerpoint/2010/main" val="795342205"/>
      </p:ext>
    </p:extLst>
  </p:cSld>
  <p:clrMapOvr>
    <a:masterClrMapping/>
  </p:clrMapOvr>
  <mc:AlternateContent xmlns:mc="http://schemas.openxmlformats.org/markup-compatibility/2006" xmlns:p14="http://schemas.microsoft.com/office/powerpoint/2010/main">
    <mc:Choice Requires="p14">
      <p:transition spd="slow" p14:dur="2000" advTm="30542"/>
    </mc:Choice>
    <mc:Fallback xmlns="">
      <p:transition spd="slow" advTm="30542"/>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AWS Directory Service</a:t>
            </a: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37042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leading </a:t>
            </a:r>
            <a:r>
              <a:rPr lang="en-US" altLang="ja-JP" dirty="0">
                <a:latin typeface="メイリオ" panose="020B0604030504040204" pitchFamily="50" charset="-128"/>
                <a:ea typeface="メイリオ" panose="020B0604030504040204" pitchFamily="50" charset="-128"/>
              </a:rPr>
              <a:t>e-commerce </a:t>
            </a:r>
            <a:r>
              <a:rPr lang="ja-JP" altLang="en-US" dirty="0">
                <a:latin typeface="メイリオ" panose="020B0604030504040204" pitchFamily="50" charset="-128"/>
                <a:ea typeface="メイリオ" panose="020B0604030504040204" pitchFamily="50" charset="-128"/>
              </a:rPr>
              <a:t>site uses </a:t>
            </a:r>
            <a:r>
              <a:rPr lang="en-US" altLang="ja-JP" dirty="0">
                <a:latin typeface="メイリオ" panose="020B0604030504040204" pitchFamily="50" charset="-128"/>
                <a:ea typeface="メイリオ" panose="020B0604030504040204" pitchFamily="50" charset="-128"/>
              </a:rPr>
              <a:t>Microsoft Active Directory to </a:t>
            </a:r>
            <a:r>
              <a:rPr lang="ja-JP" altLang="en-US" dirty="0">
                <a:latin typeface="メイリオ" panose="020B0604030504040204" pitchFamily="50" charset="-128"/>
                <a:ea typeface="メイリオ" panose="020B0604030504040204" pitchFamily="50" charset="-128"/>
              </a:rPr>
              <a:t>provide users and groups with access to resources on its on-premises infrastructure. The company decided to go for a hybrid configuration with </a:t>
            </a:r>
            <a:r>
              <a:rPr lang="en-US" altLang="ja-JP" dirty="0">
                <a:latin typeface="メイリオ" panose="020B0604030504040204" pitchFamily="50" charset="-128"/>
                <a:ea typeface="メイリオ" panose="020B0604030504040204" pitchFamily="50" charset="-128"/>
              </a:rPr>
              <a:t>AWS for its IT </a:t>
            </a:r>
            <a:r>
              <a:rPr lang="ja-JP" altLang="en-US" dirty="0">
                <a:latin typeface="メイリオ" panose="020B0604030504040204" pitchFamily="50" charset="-128"/>
                <a:ea typeface="メイリオ" panose="020B0604030504040204" pitchFamily="50" charset="-128"/>
              </a:rPr>
              <a:t>infrastructure. The company uses </a:t>
            </a:r>
            <a:r>
              <a:rPr lang="en-US" altLang="ja-JP" dirty="0">
                <a:latin typeface="メイリオ" panose="020B0604030504040204" pitchFamily="50" charset="-128"/>
                <a:ea typeface="メイリオ" panose="020B0604030504040204" pitchFamily="50" charset="-128"/>
              </a:rPr>
              <a:t>SQL </a:t>
            </a:r>
            <a:r>
              <a:rPr lang="ja-JP" altLang="en-US" dirty="0">
                <a:latin typeface="メイリオ" panose="020B0604030504040204" pitchFamily="50" charset="-128"/>
                <a:ea typeface="メイリオ" panose="020B0604030504040204" pitchFamily="50" charset="-128"/>
              </a:rPr>
              <a:t>Server-based applications and wants to configure the trust relationship to enable Single Sign-On (</a:t>
            </a:r>
            <a:r>
              <a:rPr lang="en-US" altLang="ja-JP" dirty="0">
                <a:latin typeface="メイリオ" panose="020B0604030504040204" pitchFamily="50" charset="-128"/>
                <a:ea typeface="メイリオ" panose="020B0604030504040204" pitchFamily="50" charset="-128"/>
              </a:rPr>
              <a:t>SSO) </a:t>
            </a:r>
            <a:r>
              <a:rPr lang="ja-JP" altLang="en-US" dirty="0">
                <a:latin typeface="メイリオ" panose="020B0604030504040204" pitchFamily="50" charset="-128"/>
                <a:ea typeface="メイリオ" panose="020B0604030504040204" pitchFamily="50" charset="-128"/>
              </a:rPr>
              <a:t>because it is essential to work with </a:t>
            </a:r>
            <a:r>
              <a:rPr lang="en-US" altLang="ja-JP" dirty="0">
                <a:latin typeface="メイリオ" panose="020B0604030504040204" pitchFamily="50" charset="-128"/>
                <a:ea typeface="メイリオ" panose="020B0604030504040204" pitchFamily="50" charset="-128"/>
              </a:rPr>
              <a:t>AWS.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As a solution architect, which of the following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services would you recommend for this use case?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two)</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Simple AD </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AD Connector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SSO</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Managed Microsoft AD</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Cognito</a:t>
            </a:r>
          </a:p>
        </p:txBody>
      </p:sp>
    </p:spTree>
    <p:extLst>
      <p:ext uri="{BB962C8B-B14F-4D97-AF65-F5344CB8AC3E}">
        <p14:creationId xmlns:p14="http://schemas.microsoft.com/office/powerpoint/2010/main" val="3092905946"/>
      </p:ext>
    </p:extLst>
  </p:cSld>
  <p:clrMapOvr>
    <a:masterClrMapping/>
  </p:clrMapOvr>
  <mc:AlternateContent xmlns:mc="http://schemas.openxmlformats.org/markup-compatibility/2006" xmlns:p14="http://schemas.microsoft.com/office/powerpoint/2010/main">
    <mc:Choice Requires="p14">
      <p:transition spd="slow" p14:dur="2000" advTm="10198"/>
    </mc:Choice>
    <mc:Fallback xmlns="">
      <p:transition spd="slow" advTm="10198"/>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Select the </a:t>
            </a:r>
            <a:r>
              <a:rPr kumimoji="0" lang="en-US" altLang="ja-JP" sz="3000" dirty="0">
                <a:solidFill>
                  <a:srgbClr val="000000"/>
                </a:solidFill>
                <a:latin typeface="メイリオ" pitchFamily="50" charset="-128"/>
                <a:ea typeface="メイリオ" pitchFamily="50" charset="-128"/>
                <a:cs typeface="メイリオ" pitchFamily="50" charset="-128"/>
              </a:rPr>
              <a:t>AWS Directory Service</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Create a new directory in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or achieve control using existing </a:t>
            </a:r>
            <a:r>
              <a:rPr lang="en-US" altLang="ja-JP" sz="2400" dirty="0">
                <a:solidFill>
                  <a:srgbClr val="002060"/>
                </a:solidFill>
                <a:latin typeface="メイリオ" panose="020B0604030504040204" pitchFamily="50" charset="-128"/>
                <a:ea typeface="メイリオ" panose="020B0604030504040204" pitchFamily="50" charset="-128"/>
              </a:rPr>
              <a:t>Active Directory </a:t>
            </a:r>
            <a:r>
              <a:rPr lang="ja-JP" altLang="en-US" sz="2400" dirty="0">
                <a:solidFill>
                  <a:srgbClr val="002060"/>
                </a:solidFill>
                <a:latin typeface="メイリオ" panose="020B0604030504040204" pitchFamily="50" charset="-128"/>
                <a:ea typeface="メイリオ" panose="020B0604030504040204" pitchFamily="50" charset="-128"/>
              </a:rPr>
              <a:t>authentication</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7" name="正方形/長方形 10">
            <a:extLst>
              <a:ext uri="{FF2B5EF4-FFF2-40B4-BE49-F238E27FC236}">
                <a16:creationId xmlns:a16="http://schemas.microsoft.com/office/drawing/2014/main" id="{D3B687E0-A379-490D-933A-0EF46CEEE2AD}"/>
              </a:ext>
            </a:extLst>
          </p:cNvPr>
          <p:cNvSpPr/>
          <p:nvPr/>
        </p:nvSpPr>
        <p:spPr bwMode="auto">
          <a:xfrm>
            <a:off x="992560" y="1628800"/>
            <a:ext cx="2592288" cy="1584176"/>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Simple AD</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9" name="正方形/長方形 11">
            <a:extLst>
              <a:ext uri="{FF2B5EF4-FFF2-40B4-BE49-F238E27FC236}">
                <a16:creationId xmlns:a16="http://schemas.microsoft.com/office/drawing/2014/main" id="{241E6647-10BA-4CBA-A5F7-813BC01C29FF}"/>
              </a:ext>
            </a:extLst>
          </p:cNvPr>
          <p:cNvSpPr/>
          <p:nvPr/>
        </p:nvSpPr>
        <p:spPr bwMode="auto">
          <a:xfrm>
            <a:off x="3580826" y="1628800"/>
            <a:ext cx="5256584" cy="1584176"/>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300" dirty="0">
                <a:latin typeface="メイリオ" panose="020B0604030504040204" pitchFamily="50" charset="-128"/>
                <a:ea typeface="メイリオ" panose="020B0604030504040204" pitchFamily="50" charset="-128"/>
              </a:rPr>
              <a:t>Create a new fully managed directory on the </a:t>
            </a:r>
            <a:r>
              <a:rPr lang="en-US" altLang="ja-JP" sz="1300" dirty="0">
                <a:latin typeface="メイリオ" panose="020B0604030504040204" pitchFamily="50" charset="-128"/>
                <a:ea typeface="メイリオ" panose="020B0604030504040204" pitchFamily="50" charset="-128"/>
              </a:rPr>
              <a:t>AWS </a:t>
            </a:r>
            <a:r>
              <a:rPr lang="ja-JP" altLang="en-US" sz="1300" dirty="0">
                <a:latin typeface="メイリオ" panose="020B0604030504040204" pitchFamily="50" charset="-128"/>
                <a:ea typeface="メイリオ" panose="020B0604030504040204" pitchFamily="50" charset="-128"/>
              </a:rPr>
              <a:t>side</a:t>
            </a:r>
            <a:endParaRPr lang="en-US" altLang="ja-JP" sz="13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300" b="0" i="0" dirty="0">
                <a:solidFill>
                  <a:srgbClr val="16191F"/>
                </a:solidFill>
                <a:effectLst/>
                <a:latin typeface="メイリオ" panose="020B0604030504040204" pitchFamily="50" charset="-128"/>
                <a:ea typeface="メイリオ" panose="020B0604030504040204" pitchFamily="50" charset="-128"/>
              </a:rPr>
              <a:t>Samba 4 </a:t>
            </a:r>
            <a:r>
              <a:rPr lang="ja-JP" altLang="en-US" sz="1300" b="0" i="0" dirty="0">
                <a:solidFill>
                  <a:srgbClr val="16191F"/>
                </a:solidFill>
                <a:effectLst/>
                <a:latin typeface="メイリオ" panose="020B0604030504040204" pitchFamily="50" charset="-128"/>
                <a:ea typeface="メイリオ" panose="020B0604030504040204" pitchFamily="50" charset="-128"/>
              </a:rPr>
              <a:t>standalone managed directory using </a:t>
            </a:r>
            <a:r>
              <a:rPr lang="en-US" altLang="ja-JP" sz="1300" b="0" i="0" dirty="0">
                <a:solidFill>
                  <a:srgbClr val="16191F"/>
                </a:solidFill>
                <a:effectLst/>
                <a:latin typeface="メイリオ" panose="020B0604030504040204" pitchFamily="50" charset="-128"/>
                <a:ea typeface="メイリオ" panose="020B0604030504040204" pitchFamily="50" charset="-128"/>
              </a:rPr>
              <a:t>Active Directory Compatible Server</a:t>
            </a:r>
            <a:endParaRPr lang="en-US" altLang="ja-JP" sz="1300" dirty="0">
              <a:solidFill>
                <a:srgbClr val="16191F"/>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300" b="0" i="0" u="none" strike="noStrike" dirty="0">
                <a:solidFill>
                  <a:srgbClr val="16191F"/>
                </a:solidFill>
                <a:effectLst/>
                <a:latin typeface="メイリオ" panose="020B0604030504040204" pitchFamily="50" charset="-128"/>
                <a:ea typeface="メイリオ" panose="020B0604030504040204" pitchFamily="50" charset="-128"/>
              </a:rPr>
              <a:t>Small </a:t>
            </a:r>
            <a:r>
              <a:rPr lang="en-US" altLang="ja-JP" sz="1300" b="0" i="0" u="none" strike="noStrike" dirty="0">
                <a:solidFill>
                  <a:srgbClr val="16191F"/>
                </a:solidFill>
                <a:effectLst/>
                <a:latin typeface="メイリオ" panose="020B0604030504040204" pitchFamily="50" charset="-128"/>
                <a:ea typeface="メイリオ" panose="020B0604030504040204" pitchFamily="50" charset="-128"/>
              </a:rPr>
              <a:t>type </a:t>
            </a:r>
            <a:r>
              <a:rPr lang="ja-JP" altLang="en-US" sz="1300" b="0" i="0" u="none" strike="noStrike" dirty="0">
                <a:solidFill>
                  <a:srgbClr val="16191F"/>
                </a:solidFill>
                <a:effectLst/>
                <a:latin typeface="メイリオ" panose="020B0604030504040204" pitchFamily="50" charset="-128"/>
                <a:ea typeface="メイリオ" panose="020B0604030504040204" pitchFamily="50" charset="-128"/>
              </a:rPr>
              <a:t>is up to </a:t>
            </a:r>
            <a:r>
              <a:rPr lang="en-US" altLang="ja-JP" sz="1300" b="0" i="0" u="none" strike="noStrike" dirty="0">
                <a:solidFill>
                  <a:srgbClr val="16191F"/>
                </a:solidFill>
                <a:effectLst/>
                <a:latin typeface="メイリオ" panose="020B0604030504040204" pitchFamily="50" charset="-128"/>
                <a:ea typeface="メイリオ" panose="020B0604030504040204" pitchFamily="50" charset="-128"/>
              </a:rPr>
              <a:t>500 </a:t>
            </a:r>
            <a:r>
              <a:rPr lang="ja-JP" altLang="en-US" sz="1300" b="0" i="0" u="none" strike="noStrike" dirty="0">
                <a:solidFill>
                  <a:srgbClr val="16191F"/>
                </a:solidFill>
                <a:effectLst/>
                <a:latin typeface="メイリオ" panose="020B0604030504040204" pitchFamily="50" charset="-128"/>
                <a:ea typeface="メイリオ" panose="020B0604030504040204" pitchFamily="50" charset="-128"/>
              </a:rPr>
              <a:t>users, Large </a:t>
            </a:r>
            <a:r>
              <a:rPr lang="en-US" altLang="ja-JP" sz="1300" b="0" i="0" u="none" strike="noStrike" dirty="0">
                <a:solidFill>
                  <a:srgbClr val="16191F"/>
                </a:solidFill>
                <a:effectLst/>
                <a:latin typeface="メイリオ" panose="020B0604030504040204" pitchFamily="50" charset="-128"/>
                <a:ea typeface="メイリオ" panose="020B0604030504040204" pitchFamily="50" charset="-128"/>
              </a:rPr>
              <a:t>type </a:t>
            </a:r>
            <a:r>
              <a:rPr lang="ja-JP" altLang="en-US" sz="1300" b="0" i="0" u="none" strike="noStrike" dirty="0">
                <a:solidFill>
                  <a:srgbClr val="16191F"/>
                </a:solidFill>
                <a:effectLst/>
                <a:latin typeface="メイリオ" panose="020B0604030504040204" pitchFamily="50" charset="-128"/>
                <a:ea typeface="メイリオ" panose="020B0604030504040204" pitchFamily="50" charset="-128"/>
              </a:rPr>
              <a:t>is up to </a:t>
            </a:r>
            <a:r>
              <a:rPr lang="en-US" altLang="ja-JP" sz="1300" b="0" i="0" u="none" strike="noStrike" dirty="0">
                <a:solidFill>
                  <a:srgbClr val="16191F"/>
                </a:solidFill>
                <a:effectLst/>
                <a:latin typeface="メイリオ" panose="020B0604030504040204" pitchFamily="50" charset="-128"/>
                <a:ea typeface="メイリオ" panose="020B0604030504040204" pitchFamily="50" charset="-128"/>
              </a:rPr>
              <a:t>5,000 </a:t>
            </a:r>
            <a:r>
              <a:rPr lang="ja-JP" altLang="en-US" sz="1300" b="0" i="0" u="none" strike="noStrike" dirty="0">
                <a:solidFill>
                  <a:srgbClr val="16191F"/>
                </a:solidFill>
                <a:effectLst/>
                <a:latin typeface="メイリオ" panose="020B0604030504040204" pitchFamily="50" charset="-128"/>
                <a:ea typeface="メイリオ" panose="020B0604030504040204" pitchFamily="50" charset="-128"/>
              </a:rPr>
              <a:t>users</a:t>
            </a:r>
            <a:endParaRPr lang="en-US" altLang="ja-JP" sz="1300" b="0" i="0" u="none" strike="noStrike" dirty="0">
              <a:solidFill>
                <a:srgbClr val="16191F"/>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300" b="0" i="0" dirty="0">
                <a:solidFill>
                  <a:srgbClr val="16191F"/>
                </a:solidFill>
                <a:effectLst/>
                <a:latin typeface="メイリオ" panose="020B0604030504040204" pitchFamily="50" charset="-128"/>
                <a:ea typeface="メイリオ" panose="020B0604030504040204" pitchFamily="50" charset="-128"/>
              </a:rPr>
              <a:t>A </a:t>
            </a:r>
            <a:r>
              <a:rPr lang="ja-JP" altLang="en-US" sz="1300" b="0" i="0" dirty="0">
                <a:solidFill>
                  <a:srgbClr val="16191F"/>
                </a:solidFill>
                <a:effectLst/>
                <a:latin typeface="メイリオ" panose="020B0604030504040204" pitchFamily="50" charset="-128"/>
                <a:ea typeface="メイリオ" panose="020B0604030504040204" pitchFamily="50" charset="-128"/>
              </a:rPr>
              <a:t>feature subset of </a:t>
            </a:r>
            <a:r>
              <a:rPr lang="en-US" altLang="ja-JP" sz="1300" b="0" i="0" dirty="0">
                <a:solidFill>
                  <a:srgbClr val="16191F"/>
                </a:solidFill>
                <a:effectLst/>
                <a:latin typeface="メイリオ" panose="020B0604030504040204" pitchFamily="50" charset="-128"/>
                <a:ea typeface="メイリオ" panose="020B0604030504040204" pitchFamily="50" charset="-128"/>
              </a:rPr>
              <a:t>AWS Managed Microsoft AD is available</a:t>
            </a:r>
            <a:endParaRPr lang="en-US" altLang="ja-JP" sz="1300" dirty="0">
              <a:latin typeface="メイリオ" panose="020B0604030504040204" pitchFamily="50" charset="-128"/>
              <a:ea typeface="メイリオ" panose="020B0604030504040204" pitchFamily="50" charset="-128"/>
            </a:endParaRPr>
          </a:p>
        </p:txBody>
      </p:sp>
      <p:sp>
        <p:nvSpPr>
          <p:cNvPr id="22" name="正方形/長方形 10">
            <a:extLst>
              <a:ext uri="{FF2B5EF4-FFF2-40B4-BE49-F238E27FC236}">
                <a16:creationId xmlns:a16="http://schemas.microsoft.com/office/drawing/2014/main" id="{72EAD507-1A46-42AC-87C3-B06A88C6EE65}"/>
              </a:ext>
            </a:extLst>
          </p:cNvPr>
          <p:cNvSpPr/>
          <p:nvPr/>
        </p:nvSpPr>
        <p:spPr bwMode="auto">
          <a:xfrm>
            <a:off x="992560" y="3284984"/>
            <a:ext cx="2592288" cy="1584176"/>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AD Connector</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3" name="正方形/長方形 11">
            <a:extLst>
              <a:ext uri="{FF2B5EF4-FFF2-40B4-BE49-F238E27FC236}">
                <a16:creationId xmlns:a16="http://schemas.microsoft.com/office/drawing/2014/main" id="{EE3421A0-3276-4F6B-989C-26B6B2D622D4}"/>
              </a:ext>
            </a:extLst>
          </p:cNvPr>
          <p:cNvSpPr/>
          <p:nvPr/>
        </p:nvSpPr>
        <p:spPr bwMode="auto">
          <a:xfrm>
            <a:off x="3580826" y="3284984"/>
            <a:ext cx="5256584" cy="1584176"/>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300" dirty="0">
                <a:latin typeface="メイリオ" panose="020B0604030504040204" pitchFamily="50" charset="-128"/>
                <a:ea typeface="メイリオ" panose="020B0604030504040204" pitchFamily="50" charset="-128"/>
              </a:rPr>
              <a:t>Integrated </a:t>
            </a:r>
            <a:r>
              <a:rPr lang="en-US" altLang="ja-JP" sz="1300" dirty="0">
                <a:latin typeface="メイリオ" panose="020B0604030504040204" pitchFamily="50" charset="-128"/>
                <a:ea typeface="メイリオ" panose="020B0604030504040204" pitchFamily="50" charset="-128"/>
              </a:rPr>
              <a:t>Active Directory </a:t>
            </a:r>
            <a:r>
              <a:rPr lang="ja-JP" altLang="en-US" sz="1300" dirty="0">
                <a:latin typeface="メイリオ" panose="020B0604030504040204" pitchFamily="50" charset="-128"/>
                <a:ea typeface="メイリオ" panose="020B0604030504040204" pitchFamily="50" charset="-128"/>
              </a:rPr>
              <a:t>and </a:t>
            </a:r>
            <a:r>
              <a:rPr lang="en-US" altLang="ja-JP" sz="1300" dirty="0">
                <a:latin typeface="メイリオ" panose="020B0604030504040204" pitchFamily="50" charset="-128"/>
                <a:ea typeface="メイリオ" panose="020B0604030504040204" pitchFamily="50" charset="-128"/>
              </a:rPr>
              <a:t>IAM </a:t>
            </a:r>
            <a:r>
              <a:rPr lang="ja-JP" altLang="en-US" sz="1300" dirty="0">
                <a:latin typeface="メイリオ" panose="020B0604030504040204" pitchFamily="50" charset="-128"/>
                <a:ea typeface="メイリオ" panose="020B0604030504040204" pitchFamily="50" charset="-128"/>
              </a:rPr>
              <a:t>management for on-premises environments</a:t>
            </a:r>
            <a:endParaRPr lang="en-US" altLang="ja-JP" sz="13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300" b="0" i="0" dirty="0">
                <a:solidFill>
                  <a:srgbClr val="16191F"/>
                </a:solidFill>
                <a:effectLst/>
                <a:latin typeface="メイリオ" panose="020B0604030504040204" pitchFamily="50" charset="-128"/>
                <a:ea typeface="メイリオ" panose="020B0604030504040204" pitchFamily="50" charset="-128"/>
              </a:rPr>
              <a:t>The directory gateway used to redirect to the </a:t>
            </a:r>
            <a:r>
              <a:rPr lang="en-US" altLang="ja-JP" sz="1300" b="0" i="0" dirty="0">
                <a:solidFill>
                  <a:srgbClr val="16191F"/>
                </a:solidFill>
                <a:effectLst/>
                <a:latin typeface="メイリオ" panose="020B0604030504040204" pitchFamily="50" charset="-128"/>
                <a:ea typeface="メイリオ" panose="020B0604030504040204" pitchFamily="50" charset="-128"/>
              </a:rPr>
              <a:t>Microsoft Active Directory </a:t>
            </a:r>
            <a:r>
              <a:rPr lang="ja-JP" altLang="en-US" sz="1300" b="0" i="0" dirty="0">
                <a:solidFill>
                  <a:srgbClr val="16191F"/>
                </a:solidFill>
                <a:effectLst/>
                <a:latin typeface="メイリオ" panose="020B0604030504040204" pitchFamily="50" charset="-128"/>
                <a:ea typeface="メイリオ" panose="020B0604030504040204" pitchFamily="50" charset="-128"/>
              </a:rPr>
              <a:t>on-premises</a:t>
            </a:r>
            <a:endParaRPr lang="en-US" altLang="ja-JP" sz="1300" b="0" i="0" dirty="0">
              <a:solidFill>
                <a:srgbClr val="16191F"/>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300" dirty="0">
                <a:solidFill>
                  <a:srgbClr val="16191F"/>
                </a:solidFill>
                <a:latin typeface="メイリオ" panose="020B0604030504040204" pitchFamily="50" charset="-128"/>
                <a:ea typeface="メイリオ" panose="020B0604030504040204" pitchFamily="50" charset="-128"/>
              </a:rPr>
              <a:t>It allows you to </a:t>
            </a:r>
            <a:r>
              <a:rPr lang="ja-JP" altLang="en-US" sz="1300" b="0" i="0" dirty="0">
                <a:solidFill>
                  <a:srgbClr val="16191F"/>
                </a:solidFill>
                <a:effectLst/>
                <a:latin typeface="メイリオ" panose="020B0604030504040204" pitchFamily="50" charset="-128"/>
                <a:ea typeface="メイリオ" panose="020B0604030504040204" pitchFamily="50" charset="-128"/>
              </a:rPr>
              <a:t>log on to </a:t>
            </a:r>
            <a:r>
              <a:rPr lang="en-US" altLang="ja-JP" sz="1300" b="0" i="0" dirty="0">
                <a:solidFill>
                  <a:srgbClr val="16191F"/>
                </a:solidFill>
                <a:effectLst/>
                <a:latin typeface="メイリオ" panose="020B0604030504040204" pitchFamily="50" charset="-128"/>
                <a:ea typeface="メイリオ" panose="020B0604030504040204" pitchFamily="50" charset="-128"/>
              </a:rPr>
              <a:t>Amazon </a:t>
            </a:r>
            <a:r>
              <a:rPr lang="en-US" altLang="ja-JP" sz="1300" b="0" i="0" dirty="0" err="1">
                <a:solidFill>
                  <a:srgbClr val="16191F"/>
                </a:solidFill>
                <a:effectLst/>
                <a:latin typeface="メイリオ" panose="020B0604030504040204" pitchFamily="50" charset="-128"/>
                <a:ea typeface="メイリオ" panose="020B0604030504040204" pitchFamily="50" charset="-128"/>
              </a:rPr>
              <a:t>WorkMail </a:t>
            </a:r>
            <a:r>
              <a:rPr lang="ja-JP" altLang="en-US" sz="1300" b="0" i="0" dirty="0">
                <a:solidFill>
                  <a:srgbClr val="16191F"/>
                </a:solidFill>
                <a:effectLst/>
                <a:latin typeface="メイリオ" panose="020B0604030504040204" pitchFamily="50" charset="-128"/>
                <a:ea typeface="メイリオ" panose="020B0604030504040204" pitchFamily="50" charset="-128"/>
              </a:rPr>
              <a:t>applications such as </a:t>
            </a:r>
            <a:r>
              <a:rPr lang="en-US" altLang="ja-JP" sz="1300" b="0" i="0" dirty="0">
                <a:solidFill>
                  <a:srgbClr val="16191F"/>
                </a:solidFill>
                <a:effectLst/>
                <a:latin typeface="メイリオ" panose="020B0604030504040204" pitchFamily="50" charset="-128"/>
                <a:ea typeface="メイリオ" panose="020B0604030504040204" pitchFamily="50" charset="-128"/>
              </a:rPr>
              <a:t>AWS</a:t>
            </a:r>
            <a:r>
              <a:rPr lang="ja-JP" altLang="en-US" sz="1300" b="0" i="0" dirty="0">
                <a:solidFill>
                  <a:srgbClr val="16191F"/>
                </a:solidFill>
                <a:effectLst/>
                <a:latin typeface="メイリオ" panose="020B0604030504040204" pitchFamily="50" charset="-128"/>
                <a:ea typeface="メイリオ" panose="020B0604030504040204" pitchFamily="50" charset="-128"/>
              </a:rPr>
              <a:t>, </a:t>
            </a:r>
            <a:r>
              <a:rPr lang="en-US" altLang="ja-JP" sz="1300" b="0" i="0" dirty="0">
                <a:solidFill>
                  <a:srgbClr val="16191F"/>
                </a:solidFill>
                <a:effectLst/>
                <a:latin typeface="メイリオ" panose="020B0604030504040204" pitchFamily="50" charset="-128"/>
                <a:ea typeface="メイリオ" panose="020B0604030504040204" pitchFamily="50" charset="-128"/>
              </a:rPr>
              <a:t>Amazon </a:t>
            </a:r>
            <a:r>
              <a:rPr lang="en-US" altLang="ja-JP" sz="1300" b="0" i="0" dirty="0" err="1">
                <a:solidFill>
                  <a:srgbClr val="16191F"/>
                </a:solidFill>
                <a:effectLst/>
                <a:latin typeface="メイリオ" panose="020B0604030504040204" pitchFamily="50" charset="-128"/>
                <a:ea typeface="メイリオ" panose="020B0604030504040204" pitchFamily="50" charset="-128"/>
              </a:rPr>
              <a:t>WorkSpaces</a:t>
            </a:r>
            <a:r>
              <a:rPr lang="ja-JP" altLang="en-US" sz="1300" b="0" i="0" dirty="0">
                <a:solidFill>
                  <a:srgbClr val="16191F"/>
                </a:solidFill>
                <a:effectLst/>
                <a:latin typeface="メイリオ" panose="020B0604030504040204" pitchFamily="50" charset="-128"/>
                <a:ea typeface="メイリオ" panose="020B0604030504040204" pitchFamily="50" charset="-128"/>
              </a:rPr>
              <a:t>, or </a:t>
            </a:r>
            <a:r>
              <a:rPr lang="en-US" altLang="ja-JP" sz="1300" b="0" i="0" dirty="0">
                <a:solidFill>
                  <a:srgbClr val="16191F"/>
                </a:solidFill>
                <a:effectLst/>
                <a:latin typeface="メイリオ" panose="020B0604030504040204" pitchFamily="50" charset="-128"/>
                <a:ea typeface="メイリオ" panose="020B0604030504040204" pitchFamily="50" charset="-128"/>
              </a:rPr>
              <a:t>Amazon </a:t>
            </a:r>
            <a:r>
              <a:rPr lang="en-US" altLang="ja-JP" sz="1300" b="0" i="0" dirty="0" err="1">
                <a:solidFill>
                  <a:srgbClr val="16191F"/>
                </a:solidFill>
                <a:effectLst/>
                <a:latin typeface="メイリオ" panose="020B0604030504040204" pitchFamily="50" charset="-128"/>
                <a:ea typeface="メイリオ" panose="020B0604030504040204" pitchFamily="50" charset="-128"/>
              </a:rPr>
              <a:t>WorkDocs </a:t>
            </a:r>
            <a:r>
              <a:rPr lang="ja-JP" altLang="en-US" sz="1300" b="0" i="0" dirty="0">
                <a:solidFill>
                  <a:srgbClr val="16191F"/>
                </a:solidFill>
                <a:effectLst/>
                <a:latin typeface="メイリオ" panose="020B0604030504040204" pitchFamily="50" charset="-128"/>
                <a:ea typeface="メイリオ" panose="020B0604030504040204" pitchFamily="50" charset="-128"/>
              </a:rPr>
              <a:t>using your existing company credentials.</a:t>
            </a:r>
            <a:endParaRPr lang="en-US" altLang="ja-JP" sz="1300" dirty="0">
              <a:solidFill>
                <a:srgbClr val="16191F"/>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Single sign-on in conjunction with </a:t>
            </a:r>
            <a:r>
              <a:rPr kumimoji="1" lang="en-US" altLang="ja-JP"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SSO is </a:t>
            </a:r>
            <a:r>
              <a:rPr kumimoji="1" lang="ja-JP" altLang="en-US"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possible</a:t>
            </a:r>
          </a:p>
        </p:txBody>
      </p:sp>
      <p:sp>
        <p:nvSpPr>
          <p:cNvPr id="24" name="正方形/長方形 10">
            <a:extLst>
              <a:ext uri="{FF2B5EF4-FFF2-40B4-BE49-F238E27FC236}">
                <a16:creationId xmlns:a16="http://schemas.microsoft.com/office/drawing/2014/main" id="{7BBDEB65-DB06-497D-BFD4-D3BA826DE576}"/>
              </a:ext>
            </a:extLst>
          </p:cNvPr>
          <p:cNvSpPr/>
          <p:nvPr/>
        </p:nvSpPr>
        <p:spPr bwMode="auto">
          <a:xfrm>
            <a:off x="992560" y="4941168"/>
            <a:ext cx="2592288" cy="1584176"/>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AWS Managed </a:t>
            </a:r>
            <a:br>
              <a:rPr lang="en-US" altLang="ja-JP" dirty="0">
                <a:solidFill>
                  <a:schemeClr val="bg1"/>
                </a:solidFill>
                <a:latin typeface="メイリオ" panose="020B0604030504040204" pitchFamily="50" charset="-128"/>
                <a:ea typeface="メイリオ" panose="020B0604030504040204" pitchFamily="50" charset="-128"/>
              </a:rPr>
            </a:br>
            <a:r>
              <a:rPr lang="en-US" altLang="ja-JP" dirty="0">
                <a:solidFill>
                  <a:schemeClr val="bg1"/>
                </a:solidFill>
                <a:latin typeface="メイリオ" panose="020B0604030504040204" pitchFamily="50" charset="-128"/>
                <a:ea typeface="メイリオ" panose="020B0604030504040204" pitchFamily="50" charset="-128"/>
              </a:rPr>
              <a:t> Microsoft AD</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1">
            <a:extLst>
              <a:ext uri="{FF2B5EF4-FFF2-40B4-BE49-F238E27FC236}">
                <a16:creationId xmlns:a16="http://schemas.microsoft.com/office/drawing/2014/main" id="{21A77E6D-9C9C-4ACA-89BC-B1BBA537DC93}"/>
              </a:ext>
            </a:extLst>
          </p:cNvPr>
          <p:cNvSpPr/>
          <p:nvPr/>
        </p:nvSpPr>
        <p:spPr bwMode="auto">
          <a:xfrm>
            <a:off x="3580826" y="4941168"/>
            <a:ext cx="5256584" cy="1584176"/>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300" dirty="0">
                <a:latin typeface="メイリオ" panose="020B0604030504040204" pitchFamily="50" charset="-128"/>
                <a:ea typeface="メイリオ" panose="020B0604030504040204" pitchFamily="50" charset="-128"/>
              </a:rPr>
              <a:t>Create a fully managed </a:t>
            </a:r>
            <a:r>
              <a:rPr lang="en-US" altLang="ja-JP" sz="1300" dirty="0">
                <a:latin typeface="メイリオ" panose="020B0604030504040204" pitchFamily="50" charset="-128"/>
                <a:ea typeface="メイリオ" panose="020B0604030504040204" pitchFamily="50" charset="-128"/>
              </a:rPr>
              <a:t>AD that </a:t>
            </a:r>
            <a:r>
              <a:rPr lang="ja-JP" altLang="en-US" sz="1300" dirty="0">
                <a:latin typeface="メイリオ" panose="020B0604030504040204" pitchFamily="50" charset="-128"/>
                <a:ea typeface="メイリオ" panose="020B0604030504040204" pitchFamily="50" charset="-128"/>
              </a:rPr>
              <a:t>is compatible with </a:t>
            </a:r>
            <a:r>
              <a:rPr kumimoji="1" lang="en-US" altLang="ja-JP"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Microsoft </a:t>
            </a:r>
            <a:r>
              <a:rPr lang="en-US" altLang="ja-JP" sz="1300" dirty="0">
                <a:latin typeface="メイリオ" panose="020B0604030504040204" pitchFamily="50" charset="-128"/>
                <a:ea typeface="メイリオ" panose="020B0604030504040204" pitchFamily="50" charset="-128"/>
              </a:rPr>
              <a:t>Active Directory </a:t>
            </a:r>
            <a:r>
              <a:rPr kumimoji="1" lang="ja-JP" altLang="en-US"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on the </a:t>
            </a:r>
            <a:r>
              <a:rPr kumimoji="1" lang="en-US" altLang="ja-JP"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a:t>
            </a:r>
            <a:r>
              <a:rPr kumimoji="1" lang="ja-JP" altLang="en-US"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side</a:t>
            </a:r>
            <a:endParaRPr lang="en-US" altLang="ja-JP" sz="13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Enables single sign-on in conjunction with </a:t>
            </a:r>
            <a:r>
              <a:rPr kumimoji="1" lang="en-US" altLang="ja-JP"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 SSO</a:t>
            </a:r>
            <a:r>
              <a:rPr lang="ja-JP" altLang="en-US" sz="1300" b="0" i="0" dirty="0">
                <a:solidFill>
                  <a:srgbClr val="16191F"/>
                </a:solidFill>
                <a:effectLst/>
                <a:latin typeface="メイリオ" panose="020B0604030504040204" pitchFamily="50" charset="-128"/>
                <a:ea typeface="メイリオ" panose="020B0604030504040204" pitchFamily="50" charset="-128"/>
              </a:rPr>
              <a:t>, setting up a trust relationship between </a:t>
            </a:r>
            <a:r>
              <a:rPr lang="en-US" altLang="ja-JP" sz="1300" b="0" i="0" dirty="0">
                <a:solidFill>
                  <a:srgbClr val="16191F"/>
                </a:solidFill>
                <a:effectLst/>
                <a:latin typeface="メイリオ" panose="020B0604030504040204" pitchFamily="50" charset="-128"/>
                <a:ea typeface="メイリオ" panose="020B0604030504040204" pitchFamily="50" charset="-128"/>
              </a:rPr>
              <a:t>AWS </a:t>
            </a:r>
            <a:r>
              <a:rPr lang="ja-JP" altLang="en-US" sz="1300" b="0" i="0" dirty="0">
                <a:solidFill>
                  <a:srgbClr val="16191F"/>
                </a:solidFill>
                <a:effectLst/>
                <a:latin typeface="メイリオ" panose="020B0604030504040204" pitchFamily="50" charset="-128"/>
                <a:ea typeface="メイリオ" panose="020B0604030504040204" pitchFamily="50" charset="-128"/>
              </a:rPr>
              <a:t>and on-premise </a:t>
            </a:r>
            <a:r>
              <a:rPr lang="en-US" altLang="ja-JP" sz="1300" b="0" i="0" dirty="0">
                <a:solidFill>
                  <a:srgbClr val="16191F"/>
                </a:solidFill>
                <a:effectLst/>
                <a:latin typeface="メイリオ" panose="020B0604030504040204" pitchFamily="50" charset="-128"/>
                <a:ea typeface="メイリオ" panose="020B0604030504040204" pitchFamily="50" charset="-128"/>
              </a:rPr>
              <a:t>Microsoft AD</a:t>
            </a:r>
            <a:endParaRPr kumimoji="1" lang="en-US" altLang="ja-JP"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300" b="0" i="0" dirty="0">
                <a:solidFill>
                  <a:srgbClr val="16191F"/>
                </a:solidFill>
                <a:effectLst/>
                <a:latin typeface="メイリオ" panose="020B0604030504040204" pitchFamily="50" charset="-128"/>
                <a:ea typeface="メイリオ" panose="020B0604030504040204" pitchFamily="50" charset="-128"/>
              </a:rPr>
              <a:t>Able to set up and run directories on </a:t>
            </a:r>
            <a:r>
              <a:rPr lang="en-US" altLang="ja-JP" sz="1300" b="0" i="0" dirty="0">
                <a:solidFill>
                  <a:srgbClr val="16191F"/>
                </a:solidFill>
                <a:effectLst/>
                <a:latin typeface="メイリオ" panose="020B0604030504040204" pitchFamily="50" charset="-128"/>
                <a:ea typeface="メイリオ" panose="020B0604030504040204" pitchFamily="50" charset="-128"/>
              </a:rPr>
              <a:t>AWS or </a:t>
            </a:r>
            <a:r>
              <a:rPr lang="ja-JP" altLang="en-US" sz="1300" b="0" i="0" dirty="0">
                <a:solidFill>
                  <a:srgbClr val="16191F"/>
                </a:solidFill>
                <a:effectLst/>
                <a:latin typeface="メイリオ" panose="020B0604030504040204" pitchFamily="50" charset="-128"/>
                <a:ea typeface="メイリオ" panose="020B0604030504040204" pitchFamily="50" charset="-128"/>
              </a:rPr>
              <a:t>connect </a:t>
            </a:r>
            <a:r>
              <a:rPr lang="en-US" altLang="ja-JP" sz="1300" b="0" i="0" dirty="0">
                <a:solidFill>
                  <a:srgbClr val="16191F"/>
                </a:solidFill>
                <a:effectLst/>
                <a:latin typeface="メイリオ" panose="020B0604030504040204" pitchFamily="50" charset="-128"/>
                <a:ea typeface="メイリオ" panose="020B0604030504040204" pitchFamily="50" charset="-128"/>
              </a:rPr>
              <a:t>AWS </a:t>
            </a:r>
            <a:r>
              <a:rPr lang="ja-JP" altLang="en-US" sz="1300" b="0" i="0" dirty="0">
                <a:solidFill>
                  <a:srgbClr val="16191F"/>
                </a:solidFill>
                <a:effectLst/>
                <a:latin typeface="メイリオ" panose="020B0604030504040204" pitchFamily="50" charset="-128"/>
                <a:ea typeface="メイリオ" panose="020B0604030504040204" pitchFamily="50" charset="-128"/>
              </a:rPr>
              <a:t>resources to existing on-premises </a:t>
            </a:r>
            <a:r>
              <a:rPr lang="en-US" altLang="ja-JP" sz="1300" b="0" i="0" dirty="0">
                <a:solidFill>
                  <a:srgbClr val="16191F"/>
                </a:solidFill>
                <a:effectLst/>
                <a:latin typeface="メイリオ" panose="020B0604030504040204" pitchFamily="50" charset="-128"/>
                <a:ea typeface="メイリオ" panose="020B0604030504040204" pitchFamily="50" charset="-128"/>
              </a:rPr>
              <a:t>Microsoft AD</a:t>
            </a:r>
          </a:p>
          <a:p>
            <a:pPr marL="285750" indent="-285750">
              <a:buFont typeface="Arial" panose="020B0604020202020204" pitchFamily="34" charset="0"/>
              <a:buChar char="•"/>
            </a:pPr>
            <a:r>
              <a:rPr lang="ja-JP" altLang="en-US" sz="1300" dirty="0">
                <a:solidFill>
                  <a:srgbClr val="16191F"/>
                </a:solidFill>
                <a:latin typeface="メイリオ" panose="020B0604030504040204" pitchFamily="50" charset="-128"/>
                <a:ea typeface="メイリオ" panose="020B0604030504040204" pitchFamily="50" charset="-128"/>
              </a:rPr>
              <a:t>Manage up to </a:t>
            </a:r>
            <a:r>
              <a:rPr lang="en-US" altLang="ja-JP" sz="1300" dirty="0">
                <a:solidFill>
                  <a:srgbClr val="16191F"/>
                </a:solidFill>
                <a:latin typeface="メイリオ" panose="020B0604030504040204" pitchFamily="50" charset="-128"/>
                <a:ea typeface="メイリオ" panose="020B0604030504040204" pitchFamily="50" charset="-128"/>
              </a:rPr>
              <a:t>50,000 </a:t>
            </a:r>
            <a:r>
              <a:rPr lang="ja-JP" altLang="en-US" sz="1300" dirty="0">
                <a:solidFill>
                  <a:srgbClr val="16191F"/>
                </a:solidFill>
                <a:latin typeface="メイリオ" panose="020B0604030504040204" pitchFamily="50" charset="-128"/>
                <a:ea typeface="メイリオ" panose="020B0604030504040204" pitchFamily="50" charset="-128"/>
              </a:rPr>
              <a:t>users</a:t>
            </a:r>
            <a:endParaRPr kumimoji="1" lang="ja-JP" altLang="en-US" sz="13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09675712"/>
      </p:ext>
    </p:extLst>
  </p:cSld>
  <p:clrMapOvr>
    <a:masterClrMapping/>
  </p:clrMapOvr>
  <mc:AlternateContent xmlns:mc="http://schemas.openxmlformats.org/markup-compatibility/2006" xmlns:p14="http://schemas.microsoft.com/office/powerpoint/2010/main">
    <mc:Choice Requires="p14">
      <p:transition spd="slow" p14:dur="2000" advTm="163909"/>
    </mc:Choice>
    <mc:Fallback xmlns="">
      <p:transition spd="slow" advTm="163909"/>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Simple AD</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You don‘t have to be an </a:t>
            </a:r>
            <a:r>
              <a:rPr lang="en-US" altLang="ja-JP" sz="2400" dirty="0">
                <a:solidFill>
                  <a:srgbClr val="002060"/>
                </a:solidFill>
                <a:latin typeface="メイリオ" panose="020B0604030504040204" pitchFamily="50" charset="-128"/>
                <a:ea typeface="メイリオ" panose="020B0604030504040204" pitchFamily="50" charset="-128"/>
              </a:rPr>
              <a:t>IAM </a:t>
            </a:r>
            <a:r>
              <a:rPr lang="ja-JP" altLang="en-US" sz="2400" dirty="0">
                <a:solidFill>
                  <a:srgbClr val="002060"/>
                </a:solidFill>
                <a:latin typeface="メイリオ" panose="020B0604030504040204" pitchFamily="50" charset="-128"/>
                <a:ea typeface="メイリオ" panose="020B0604030504040204" pitchFamily="50" charset="-128"/>
              </a:rPr>
              <a:t>user to be able to easily authenticate and access </a:t>
            </a:r>
            <a:r>
              <a:rPr lang="en-US" altLang="ja-JP" sz="2400" dirty="0">
                <a:solidFill>
                  <a:srgbClr val="002060"/>
                </a:solidFill>
                <a:latin typeface="メイリオ" panose="020B0604030504040204" pitchFamily="50" charset="-128"/>
                <a:ea typeface="メイリオ" panose="020B0604030504040204" pitchFamily="50" charset="-128"/>
              </a:rPr>
              <a:t>Amazon Workspace.</a:t>
            </a:r>
          </a:p>
        </p:txBody>
      </p:sp>
      <p:sp>
        <p:nvSpPr>
          <p:cNvPr id="11" name="四角形: 角を丸くする 3">
            <a:extLst>
              <a:ext uri="{FF2B5EF4-FFF2-40B4-BE49-F238E27FC236}">
                <a16:creationId xmlns:a16="http://schemas.microsoft.com/office/drawing/2014/main" id="{06527156-DF08-4897-B86B-4476DFDB1766}"/>
              </a:ext>
            </a:extLst>
          </p:cNvPr>
          <p:cNvSpPr/>
          <p:nvPr/>
        </p:nvSpPr>
        <p:spPr bwMode="auto">
          <a:xfrm>
            <a:off x="1019719" y="2414916"/>
            <a:ext cx="8208912" cy="39664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2" name="正方形/長方形 29">
            <a:extLst>
              <a:ext uri="{FF2B5EF4-FFF2-40B4-BE49-F238E27FC236}">
                <a16:creationId xmlns:a16="http://schemas.microsoft.com/office/drawing/2014/main" id="{02AA37D6-A9D6-480E-814E-538601A6C392}"/>
              </a:ext>
            </a:extLst>
          </p:cNvPr>
          <p:cNvSpPr/>
          <p:nvPr/>
        </p:nvSpPr>
        <p:spPr bwMode="auto">
          <a:xfrm>
            <a:off x="5307305" y="2770575"/>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3" name="正方形/長方形 5">
            <a:extLst>
              <a:ext uri="{FF2B5EF4-FFF2-40B4-BE49-F238E27FC236}">
                <a16:creationId xmlns:a16="http://schemas.microsoft.com/office/drawing/2014/main" id="{7E157C4B-C815-4468-8700-1FF4E1B9ED5E}"/>
              </a:ext>
            </a:extLst>
          </p:cNvPr>
          <p:cNvSpPr/>
          <p:nvPr/>
        </p:nvSpPr>
        <p:spPr bwMode="auto">
          <a:xfrm>
            <a:off x="1564916" y="2770575"/>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44776A4A-B7C4-4ADA-B4B0-D876A38F5BE1}"/>
              </a:ext>
            </a:extLst>
          </p:cNvPr>
          <p:cNvSpPr txBox="1">
            <a:spLocks/>
          </p:cNvSpPr>
          <p:nvPr/>
        </p:nvSpPr>
        <p:spPr>
          <a:xfrm>
            <a:off x="1764065" y="2420055"/>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cxnSp>
        <p:nvCxnSpPr>
          <p:cNvPr id="15" name="コネクタ: カギ線 23">
            <a:extLst>
              <a:ext uri="{FF2B5EF4-FFF2-40B4-BE49-F238E27FC236}">
                <a16:creationId xmlns:a16="http://schemas.microsoft.com/office/drawing/2014/main" id="{291BC005-9508-4836-9F86-567EAD1AE3E5}"/>
              </a:ext>
            </a:extLst>
          </p:cNvPr>
          <p:cNvCxnSpPr>
            <a:cxnSpLocks/>
          </p:cNvCxnSpPr>
          <p:nvPr/>
        </p:nvCxnSpPr>
        <p:spPr bwMode="auto">
          <a:xfrm flipV="1">
            <a:off x="4234589" y="3749568"/>
            <a:ext cx="0" cy="561662"/>
          </a:xfrm>
          <a:prstGeom prst="straightConnector1">
            <a:avLst/>
          </a:prstGeom>
          <a:noFill/>
          <a:ln w="31750" cap="flat" cmpd="sng" algn="ctr">
            <a:solidFill>
              <a:srgbClr val="FF0000"/>
            </a:solidFill>
            <a:prstDash val="solid"/>
            <a:round/>
            <a:headEnd type="none" w="med" len="med"/>
            <a:tailEnd type="triangle"/>
          </a:ln>
          <a:effectLst/>
        </p:spPr>
      </p:cxnSp>
      <p:sp>
        <p:nvSpPr>
          <p:cNvPr id="16" name="四角形: 角を丸くする 32">
            <a:extLst>
              <a:ext uri="{FF2B5EF4-FFF2-40B4-BE49-F238E27FC236}">
                <a16:creationId xmlns:a16="http://schemas.microsoft.com/office/drawing/2014/main" id="{446CEF40-BA4C-40B0-8E62-B37410679B51}"/>
              </a:ext>
            </a:extLst>
          </p:cNvPr>
          <p:cNvSpPr/>
          <p:nvPr/>
        </p:nvSpPr>
        <p:spPr bwMode="auto">
          <a:xfrm>
            <a:off x="1955823" y="3171578"/>
            <a:ext cx="2387812" cy="273630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8" name="四角形: 角を丸くする 35">
            <a:extLst>
              <a:ext uri="{FF2B5EF4-FFF2-40B4-BE49-F238E27FC236}">
                <a16:creationId xmlns:a16="http://schemas.microsoft.com/office/drawing/2014/main" id="{F3DB2B17-2861-4519-9ED4-F1C76D1CFAAE}"/>
              </a:ext>
            </a:extLst>
          </p:cNvPr>
          <p:cNvSpPr/>
          <p:nvPr/>
        </p:nvSpPr>
        <p:spPr bwMode="auto">
          <a:xfrm>
            <a:off x="5760699" y="3171578"/>
            <a:ext cx="2387812" cy="273630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21" name="テキスト ボックス 37">
            <a:extLst>
              <a:ext uri="{FF2B5EF4-FFF2-40B4-BE49-F238E27FC236}">
                <a16:creationId xmlns:a16="http://schemas.microsoft.com/office/drawing/2014/main" id="{705F6674-2086-44D4-8411-980CC7187AE2}"/>
              </a:ext>
            </a:extLst>
          </p:cNvPr>
          <p:cNvSpPr txBox="1"/>
          <p:nvPr/>
        </p:nvSpPr>
        <p:spPr>
          <a:xfrm>
            <a:off x="2806467" y="4931957"/>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pic>
        <p:nvPicPr>
          <p:cNvPr id="33" name="Picture 2" descr="ãVPC ã¢ã¤ã³ã³ãã®ç»åæ¤ç´¢çµæ">
            <a:extLst>
              <a:ext uri="{FF2B5EF4-FFF2-40B4-BE49-F238E27FC236}">
                <a16:creationId xmlns:a16="http://schemas.microsoft.com/office/drawing/2014/main" id="{1CCCDF64-A261-41C7-B5A1-D1139829C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2027635"/>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502F61C-B1A1-4412-972E-B324EDD0220F}"/>
              </a:ext>
            </a:extLst>
          </p:cNvPr>
          <p:cNvSpPr/>
          <p:nvPr/>
        </p:nvSpPr>
        <p:spPr bwMode="auto">
          <a:xfrm>
            <a:off x="2780789" y="3784151"/>
            <a:ext cx="4680517" cy="49158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Simple AD</a:t>
            </a:r>
            <a:endPar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3" name="Arrow: Down 2">
            <a:extLst>
              <a:ext uri="{FF2B5EF4-FFF2-40B4-BE49-F238E27FC236}">
                <a16:creationId xmlns:a16="http://schemas.microsoft.com/office/drawing/2014/main" id="{1870DE64-4A94-409E-AA07-A6D49552B462}"/>
              </a:ext>
            </a:extLst>
          </p:cNvPr>
          <p:cNvSpPr/>
          <p:nvPr/>
        </p:nvSpPr>
        <p:spPr bwMode="auto">
          <a:xfrm>
            <a:off x="4867166" y="2223824"/>
            <a:ext cx="372606" cy="1421200"/>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4" name="Arrow: Down 33">
            <a:extLst>
              <a:ext uri="{FF2B5EF4-FFF2-40B4-BE49-F238E27FC236}">
                <a16:creationId xmlns:a16="http://schemas.microsoft.com/office/drawing/2014/main" id="{319432A6-1912-494A-8E51-0148889B8C9B}"/>
              </a:ext>
            </a:extLst>
          </p:cNvPr>
          <p:cNvSpPr/>
          <p:nvPr/>
        </p:nvSpPr>
        <p:spPr bwMode="auto">
          <a:xfrm rot="19258808">
            <a:off x="6206940" y="3952084"/>
            <a:ext cx="372606" cy="1008112"/>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 name="TextBox 3">
            <a:extLst>
              <a:ext uri="{FF2B5EF4-FFF2-40B4-BE49-F238E27FC236}">
                <a16:creationId xmlns:a16="http://schemas.microsoft.com/office/drawing/2014/main" id="{76198E80-F8E4-4D90-9BCD-7F6712815296}"/>
              </a:ext>
            </a:extLst>
          </p:cNvPr>
          <p:cNvSpPr txBox="1"/>
          <p:nvPr/>
        </p:nvSpPr>
        <p:spPr>
          <a:xfrm>
            <a:off x="4257214" y="4243101"/>
            <a:ext cx="1657826" cy="830997"/>
          </a:xfrm>
          <a:prstGeom prst="rect">
            <a:avLst/>
          </a:prstGeom>
          <a:noFill/>
        </p:spPr>
        <p:txBody>
          <a:bodyPr wrap="none" rtlCol="0">
            <a:spAutoFit/>
          </a:bodyPr>
          <a:lstStyle/>
          <a:p>
            <a:r>
              <a:rPr kumimoji="1" lang="ja-JP" altLang="en-US" dirty="0">
                <a:latin typeface="メイリオ" panose="020B0604030504040204" pitchFamily="50" charset="-128"/>
                <a:ea typeface="メイリオ" panose="020B0604030504040204" pitchFamily="50" charset="-128"/>
              </a:rPr>
              <a:t>Implementing </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Certification </a:t>
            </a:r>
            <a:br>
              <a:rPr kumimoji="1" lang="en-US" altLang="ja-JP" dirty="0">
                <a:latin typeface="メイリオ" panose="020B0604030504040204" pitchFamily="50" charset="-128"/>
                <a:ea typeface="メイリオ" panose="020B0604030504040204" pitchFamily="50" charset="-128"/>
              </a:rPr>
            </a:br>
            <a:r>
              <a:rPr kumimoji="1" lang="ja-JP" altLang="en-US" dirty="0">
                <a:latin typeface="メイリオ" panose="020B0604030504040204" pitchFamily="50" charset="-128"/>
                <a:ea typeface="メイリオ" panose="020B0604030504040204" pitchFamily="50" charset="-128"/>
              </a:rPr>
              <a:t>Management</a:t>
            </a:r>
          </a:p>
        </p:txBody>
      </p:sp>
      <p:pic>
        <p:nvPicPr>
          <p:cNvPr id="6" name="Picture 2" descr="汎用的な人のシルエットアイコン | 商用可の無料(フリー)のアイコン素材をダウンロードできるサイト『icon rainbow』">
            <a:extLst>
              <a:ext uri="{FF2B5EF4-FFF2-40B4-BE49-F238E27FC236}">
                <a16:creationId xmlns:a16="http://schemas.microsoft.com/office/drawing/2014/main" id="{E1956AEA-F84E-4D08-8F0B-379585A125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5322" y="1571605"/>
            <a:ext cx="870082" cy="870082"/>
          </a:xfrm>
          <a:prstGeom prst="rect">
            <a:avLst/>
          </a:prstGeom>
          <a:noFill/>
          <a:extLst>
            <a:ext uri="{909E8E84-426E-40DD-AFC4-6F175D3DCCD1}">
              <a14:hiddenFill xmlns:a14="http://schemas.microsoft.com/office/drawing/2010/main">
                <a:solidFill>
                  <a:srgbClr val="FFFFFF"/>
                </a:solidFill>
              </a14:hiddenFill>
            </a:ext>
          </a:extLst>
        </p:spPr>
      </p:pic>
      <p:sp>
        <p:nvSpPr>
          <p:cNvPr id="39" name="Arrow: Down 38">
            <a:extLst>
              <a:ext uri="{FF2B5EF4-FFF2-40B4-BE49-F238E27FC236}">
                <a16:creationId xmlns:a16="http://schemas.microsoft.com/office/drawing/2014/main" id="{3CAF74A7-B234-4229-945F-8ADEF6DAB6B6}"/>
              </a:ext>
            </a:extLst>
          </p:cNvPr>
          <p:cNvSpPr/>
          <p:nvPr/>
        </p:nvSpPr>
        <p:spPr bwMode="auto">
          <a:xfrm rot="1646591">
            <a:off x="3561303" y="3976369"/>
            <a:ext cx="372606" cy="1008112"/>
          </a:xfrm>
          <a:prstGeom prst="down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pic>
        <p:nvPicPr>
          <p:cNvPr id="5124" name="Picture 4" descr="AWS Black Belt Tech Webinar 2014 – Amazon WorkSpaces」レポート | Developers.IO">
            <a:extLst>
              <a:ext uri="{FF2B5EF4-FFF2-40B4-BE49-F238E27FC236}">
                <a16:creationId xmlns:a16="http://schemas.microsoft.com/office/drawing/2014/main" id="{2825D208-DE5E-4778-9858-2D5DC0CCAB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5277" y="4546004"/>
            <a:ext cx="975911" cy="97591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37">
            <a:extLst>
              <a:ext uri="{FF2B5EF4-FFF2-40B4-BE49-F238E27FC236}">
                <a16:creationId xmlns:a16="http://schemas.microsoft.com/office/drawing/2014/main" id="{4610836E-CEE2-4F0F-8C2A-56F9E9C95A2E}"/>
              </a:ext>
            </a:extLst>
          </p:cNvPr>
          <p:cNvSpPr txBox="1"/>
          <p:nvPr/>
        </p:nvSpPr>
        <p:spPr>
          <a:xfrm>
            <a:off x="2188987" y="5420900"/>
            <a:ext cx="2069826" cy="461665"/>
          </a:xfrm>
          <a:prstGeom prst="rect">
            <a:avLst/>
          </a:prstGeom>
          <a:noFill/>
        </p:spPr>
        <p:txBody>
          <a:bodyPr wrap="square" rtlCol="0">
            <a:spAutoFit/>
          </a:bodyPr>
          <a:lstStyle/>
          <a:p>
            <a:pPr algn="ctr"/>
            <a:r>
              <a:rPr kumimoji="1" lang="en-US" altLang="ja-JP" sz="1200" b="1" dirty="0">
                <a:latin typeface="メイリオ" panose="020B0604030504040204" pitchFamily="50" charset="-128"/>
                <a:ea typeface="メイリオ" panose="020B0604030504040204" pitchFamily="50" charset="-128"/>
              </a:rPr>
              <a:t>Amazon </a:t>
            </a:r>
          </a:p>
          <a:p>
            <a:pPr algn="ctr"/>
            <a:r>
              <a:rPr kumimoji="1" lang="en-US" altLang="ja-JP" sz="1200" b="1" dirty="0">
                <a:latin typeface="メイリオ" panose="020B0604030504040204" pitchFamily="50" charset="-128"/>
                <a:ea typeface="メイリオ" panose="020B0604030504040204" pitchFamily="50" charset="-128"/>
              </a:rPr>
              <a:t>Workspace</a:t>
            </a:r>
          </a:p>
        </p:txBody>
      </p:sp>
      <p:pic>
        <p:nvPicPr>
          <p:cNvPr id="41" name="Picture 4" descr="AWS Black Belt Tech Webinar 2014 – Amazon WorkSpaces」レポート | Developers.IO">
            <a:extLst>
              <a:ext uri="{FF2B5EF4-FFF2-40B4-BE49-F238E27FC236}">
                <a16:creationId xmlns:a16="http://schemas.microsoft.com/office/drawing/2014/main" id="{6C6A50B1-9F42-4825-94FE-D26EF2D65B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2665" y="4546004"/>
            <a:ext cx="975911" cy="975911"/>
          </a:xfrm>
          <a:prstGeom prst="rect">
            <a:avLst/>
          </a:prstGeom>
          <a:noFill/>
          <a:extLst>
            <a:ext uri="{909E8E84-426E-40DD-AFC4-6F175D3DCCD1}">
              <a14:hiddenFill xmlns:a14="http://schemas.microsoft.com/office/drawing/2010/main">
                <a:solidFill>
                  <a:srgbClr val="FFFFFF"/>
                </a:solidFill>
              </a14:hiddenFill>
            </a:ext>
          </a:extLst>
        </p:spPr>
      </p:pic>
      <p:sp>
        <p:nvSpPr>
          <p:cNvPr id="42" name="テキスト ボックス 37">
            <a:extLst>
              <a:ext uri="{FF2B5EF4-FFF2-40B4-BE49-F238E27FC236}">
                <a16:creationId xmlns:a16="http://schemas.microsoft.com/office/drawing/2014/main" id="{09CD1CE1-0880-46F8-A19A-E59D379786B8}"/>
              </a:ext>
            </a:extLst>
          </p:cNvPr>
          <p:cNvSpPr txBox="1"/>
          <p:nvPr/>
        </p:nvSpPr>
        <p:spPr>
          <a:xfrm>
            <a:off x="5976375" y="5420900"/>
            <a:ext cx="2069826" cy="461665"/>
          </a:xfrm>
          <a:prstGeom prst="rect">
            <a:avLst/>
          </a:prstGeom>
          <a:noFill/>
        </p:spPr>
        <p:txBody>
          <a:bodyPr wrap="square" rtlCol="0">
            <a:spAutoFit/>
          </a:bodyPr>
          <a:lstStyle/>
          <a:p>
            <a:pPr algn="ctr"/>
            <a:r>
              <a:rPr kumimoji="1" lang="en-US" altLang="ja-JP" sz="1200" b="1" dirty="0">
                <a:latin typeface="メイリオ" panose="020B0604030504040204" pitchFamily="50" charset="-128"/>
                <a:ea typeface="メイリオ" panose="020B0604030504040204" pitchFamily="50" charset="-128"/>
              </a:rPr>
              <a:t>Amazon </a:t>
            </a:r>
          </a:p>
          <a:p>
            <a:pPr algn="ctr"/>
            <a:r>
              <a:rPr kumimoji="1" lang="en-US" altLang="ja-JP" sz="1200" b="1" dirty="0">
                <a:latin typeface="メイリオ" panose="020B0604030504040204" pitchFamily="50" charset="-128"/>
                <a:ea typeface="メイリオ" panose="020B0604030504040204" pitchFamily="50" charset="-128"/>
              </a:rPr>
              <a:t>Workspace</a:t>
            </a:r>
          </a:p>
        </p:txBody>
      </p:sp>
    </p:spTree>
    <p:extLst>
      <p:ext uri="{BB962C8B-B14F-4D97-AF65-F5344CB8AC3E}">
        <p14:creationId xmlns:p14="http://schemas.microsoft.com/office/powerpoint/2010/main" val="3170211567"/>
      </p:ext>
    </p:extLst>
  </p:cSld>
  <p:clrMapOvr>
    <a:masterClrMapping/>
  </p:clrMapOvr>
  <mc:AlternateContent xmlns:mc="http://schemas.openxmlformats.org/markup-compatibility/2006" xmlns:p14="http://schemas.microsoft.com/office/powerpoint/2010/main">
    <mc:Choice Requires="p14">
      <p:transition spd="slow" p14:dur="2000" advTm="91799"/>
    </mc:Choice>
    <mc:Fallback xmlns="">
      <p:transition spd="slow" advTm="91799"/>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AD Connector</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that leverage existing directories and enable access to the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environment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四角形: 角を丸くする 3">
            <a:extLst>
              <a:ext uri="{FF2B5EF4-FFF2-40B4-BE49-F238E27FC236}">
                <a16:creationId xmlns:a16="http://schemas.microsoft.com/office/drawing/2014/main" id="{1C87EFC6-A783-4E09-806B-1D68C799E61A}"/>
              </a:ext>
            </a:extLst>
          </p:cNvPr>
          <p:cNvSpPr/>
          <p:nvPr/>
        </p:nvSpPr>
        <p:spPr bwMode="auto">
          <a:xfrm>
            <a:off x="1019719" y="2636078"/>
            <a:ext cx="8208912" cy="3673241"/>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6" name="正方形/長方形 29">
            <a:extLst>
              <a:ext uri="{FF2B5EF4-FFF2-40B4-BE49-F238E27FC236}">
                <a16:creationId xmlns:a16="http://schemas.microsoft.com/office/drawing/2014/main" id="{9869AF73-0693-4A11-9F4E-4328DE84C1CD}"/>
              </a:ext>
            </a:extLst>
          </p:cNvPr>
          <p:cNvSpPr/>
          <p:nvPr/>
        </p:nvSpPr>
        <p:spPr bwMode="auto">
          <a:xfrm>
            <a:off x="5307305" y="2986599"/>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7" name="正方形/長方形 5">
            <a:extLst>
              <a:ext uri="{FF2B5EF4-FFF2-40B4-BE49-F238E27FC236}">
                <a16:creationId xmlns:a16="http://schemas.microsoft.com/office/drawing/2014/main" id="{205797EF-1410-434A-AA1A-35F63A42CF76}"/>
              </a:ext>
            </a:extLst>
          </p:cNvPr>
          <p:cNvSpPr/>
          <p:nvPr/>
        </p:nvSpPr>
        <p:spPr bwMode="auto">
          <a:xfrm>
            <a:off x="1564916" y="2986599"/>
            <a:ext cx="3256634" cy="3241498"/>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789E2A79-59C9-47B6-8B8A-AF42C3DAEE8F}"/>
              </a:ext>
            </a:extLst>
          </p:cNvPr>
          <p:cNvSpPr txBox="1">
            <a:spLocks/>
          </p:cNvSpPr>
          <p:nvPr/>
        </p:nvSpPr>
        <p:spPr>
          <a:xfrm>
            <a:off x="1764065" y="2636079"/>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cxnSp>
        <p:nvCxnSpPr>
          <p:cNvPr id="9" name="コネクタ: カギ線 23">
            <a:extLst>
              <a:ext uri="{FF2B5EF4-FFF2-40B4-BE49-F238E27FC236}">
                <a16:creationId xmlns:a16="http://schemas.microsoft.com/office/drawing/2014/main" id="{FD64E3AF-A2AB-4B1C-AD10-5A46A2E32C86}"/>
              </a:ext>
            </a:extLst>
          </p:cNvPr>
          <p:cNvCxnSpPr>
            <a:cxnSpLocks/>
          </p:cNvCxnSpPr>
          <p:nvPr/>
        </p:nvCxnSpPr>
        <p:spPr bwMode="auto">
          <a:xfrm flipV="1">
            <a:off x="4234589" y="3965592"/>
            <a:ext cx="0" cy="561662"/>
          </a:xfrm>
          <a:prstGeom prst="straightConnector1">
            <a:avLst/>
          </a:prstGeom>
          <a:noFill/>
          <a:ln w="31750" cap="flat" cmpd="sng" algn="ctr">
            <a:solidFill>
              <a:srgbClr val="FF0000"/>
            </a:solidFill>
            <a:prstDash val="solid"/>
            <a:round/>
            <a:headEnd type="none" w="med" len="med"/>
            <a:tailEnd type="triangle"/>
          </a:ln>
          <a:effectLst/>
        </p:spPr>
      </p:cxnSp>
      <p:sp>
        <p:nvSpPr>
          <p:cNvPr id="11" name="四角形: 角を丸くする 32">
            <a:extLst>
              <a:ext uri="{FF2B5EF4-FFF2-40B4-BE49-F238E27FC236}">
                <a16:creationId xmlns:a16="http://schemas.microsoft.com/office/drawing/2014/main" id="{97D4A73F-5008-40A3-B2EE-8A574D95E6EA}"/>
              </a:ext>
            </a:extLst>
          </p:cNvPr>
          <p:cNvSpPr/>
          <p:nvPr/>
        </p:nvSpPr>
        <p:spPr bwMode="auto">
          <a:xfrm>
            <a:off x="1955823" y="3387602"/>
            <a:ext cx="2387812" cy="273630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12" name="四角形: 角を丸くする 35">
            <a:extLst>
              <a:ext uri="{FF2B5EF4-FFF2-40B4-BE49-F238E27FC236}">
                <a16:creationId xmlns:a16="http://schemas.microsoft.com/office/drawing/2014/main" id="{078F21BF-E4AF-4067-8B5E-B9716BE9E146}"/>
              </a:ext>
            </a:extLst>
          </p:cNvPr>
          <p:cNvSpPr/>
          <p:nvPr/>
        </p:nvSpPr>
        <p:spPr bwMode="auto">
          <a:xfrm>
            <a:off x="5760699" y="3387602"/>
            <a:ext cx="2387812" cy="273630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pic>
        <p:nvPicPr>
          <p:cNvPr id="13" name="図 36" descr="音楽 が含まれている画像&#10;&#10;自動的に生成された説明">
            <a:extLst>
              <a:ext uri="{FF2B5EF4-FFF2-40B4-BE49-F238E27FC236}">
                <a16:creationId xmlns:a16="http://schemas.microsoft.com/office/drawing/2014/main" id="{357B28EF-D31D-4359-8673-B159B3C40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911" y="4710497"/>
            <a:ext cx="878668" cy="1046464"/>
          </a:xfrm>
          <a:prstGeom prst="rect">
            <a:avLst/>
          </a:prstGeom>
        </p:spPr>
      </p:pic>
      <p:sp>
        <p:nvSpPr>
          <p:cNvPr id="14" name="テキスト ボックス 37">
            <a:extLst>
              <a:ext uri="{FF2B5EF4-FFF2-40B4-BE49-F238E27FC236}">
                <a16:creationId xmlns:a16="http://schemas.microsoft.com/office/drawing/2014/main" id="{B771FBA5-4E97-4286-82E7-EB31F00A4DDB}"/>
              </a:ext>
            </a:extLst>
          </p:cNvPr>
          <p:cNvSpPr txBox="1"/>
          <p:nvPr/>
        </p:nvSpPr>
        <p:spPr>
          <a:xfrm>
            <a:off x="2806467" y="5147981"/>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pic>
        <p:nvPicPr>
          <p:cNvPr id="15" name="図 36" descr="音楽 が含まれている画像&#10;&#10;自動的に生成された説明">
            <a:extLst>
              <a:ext uri="{FF2B5EF4-FFF2-40B4-BE49-F238E27FC236}">
                <a16:creationId xmlns:a16="http://schemas.microsoft.com/office/drawing/2014/main" id="{DDC327B3-9AA1-43AD-BD54-6B36AD7F6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771" y="4710497"/>
            <a:ext cx="878668" cy="1046464"/>
          </a:xfrm>
          <a:prstGeom prst="rect">
            <a:avLst/>
          </a:prstGeom>
        </p:spPr>
      </p:pic>
      <p:sp>
        <p:nvSpPr>
          <p:cNvPr id="16" name="テキスト ボックス 37">
            <a:extLst>
              <a:ext uri="{FF2B5EF4-FFF2-40B4-BE49-F238E27FC236}">
                <a16:creationId xmlns:a16="http://schemas.microsoft.com/office/drawing/2014/main" id="{2244884B-8307-4B62-A0A3-469B66FDB831}"/>
              </a:ext>
            </a:extLst>
          </p:cNvPr>
          <p:cNvSpPr txBox="1"/>
          <p:nvPr/>
        </p:nvSpPr>
        <p:spPr>
          <a:xfrm>
            <a:off x="6680327" y="5147981"/>
            <a:ext cx="761555" cy="338554"/>
          </a:xfrm>
          <a:prstGeom prst="rect">
            <a:avLst/>
          </a:prstGeom>
          <a:noFill/>
        </p:spPr>
        <p:txBody>
          <a:bodyPr wrap="square" rtlCol="0">
            <a:spAutoFit/>
          </a:bodyPr>
          <a:lstStyle/>
          <a:p>
            <a:pPr algn="ctr"/>
            <a:r>
              <a:rPr kumimoji="1" lang="en-US" altLang="ja-JP" b="1" dirty="0">
                <a:solidFill>
                  <a:schemeClr val="bg1"/>
                </a:solidFill>
                <a:latin typeface="メイリオ" panose="020B0604030504040204" pitchFamily="50" charset="-128"/>
                <a:ea typeface="メイリオ" panose="020B0604030504040204" pitchFamily="50" charset="-128"/>
              </a:rPr>
              <a:t>EC2</a:t>
            </a:r>
          </a:p>
        </p:txBody>
      </p:sp>
      <p:pic>
        <p:nvPicPr>
          <p:cNvPr id="17" name="Picture 2" descr="ãVPC ã¢ã¤ã³ã³ãã®ç»åæ¤ç´¢çµæ">
            <a:extLst>
              <a:ext uri="{FF2B5EF4-FFF2-40B4-BE49-F238E27FC236}">
                <a16:creationId xmlns:a16="http://schemas.microsoft.com/office/drawing/2014/main" id="{F1C55F15-9CA1-4BFE-846F-2617EA3E1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4" y="2219756"/>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3692E3E-254C-4559-BA36-48A9881BCDE8}"/>
              </a:ext>
            </a:extLst>
          </p:cNvPr>
          <p:cNvSpPr/>
          <p:nvPr/>
        </p:nvSpPr>
        <p:spPr bwMode="auto">
          <a:xfrm>
            <a:off x="2780789" y="4000175"/>
            <a:ext cx="4680517" cy="49158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AD Connector</a:t>
            </a:r>
            <a:endParaRPr kumimoji="1" lang="ja-JP" altLang="en-US"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4" name="Picture 3">
            <a:extLst>
              <a:ext uri="{FF2B5EF4-FFF2-40B4-BE49-F238E27FC236}">
                <a16:creationId xmlns:a16="http://schemas.microsoft.com/office/drawing/2014/main" id="{0C0160F7-3A0C-4574-9EAC-2601A2EE07C4}"/>
              </a:ext>
            </a:extLst>
          </p:cNvPr>
          <p:cNvPicPr>
            <a:picLocks noChangeAspect="1"/>
          </p:cNvPicPr>
          <p:nvPr/>
        </p:nvPicPr>
        <p:blipFill>
          <a:blip r:embed="rId5"/>
          <a:stretch>
            <a:fillRect/>
          </a:stretch>
        </p:blipFill>
        <p:spPr>
          <a:xfrm>
            <a:off x="6205108" y="1027127"/>
            <a:ext cx="3023523" cy="1471521"/>
          </a:xfrm>
          <a:prstGeom prst="rect">
            <a:avLst/>
          </a:prstGeom>
        </p:spPr>
      </p:pic>
      <p:cxnSp>
        <p:nvCxnSpPr>
          <p:cNvPr id="24" name="Connector: Elbow 23">
            <a:extLst>
              <a:ext uri="{FF2B5EF4-FFF2-40B4-BE49-F238E27FC236}">
                <a16:creationId xmlns:a16="http://schemas.microsoft.com/office/drawing/2014/main" id="{839D83E2-4D00-42C3-8875-0EDB295A7EF9}"/>
              </a:ext>
            </a:extLst>
          </p:cNvPr>
          <p:cNvCxnSpPr>
            <a:stCxn id="18" idx="0"/>
            <a:endCxn id="4" idx="1"/>
          </p:cNvCxnSpPr>
          <p:nvPr/>
        </p:nvCxnSpPr>
        <p:spPr bwMode="auto">
          <a:xfrm rot="5400000" flipH="1" flipV="1">
            <a:off x="4544435" y="2339502"/>
            <a:ext cx="2237287" cy="1084060"/>
          </a:xfrm>
          <a:prstGeom prst="bentConnector2">
            <a:avLst/>
          </a:prstGeom>
          <a:noFill/>
          <a:ln w="31750" cap="flat" cmpd="sng" algn="ctr">
            <a:solidFill>
              <a:srgbClr val="FF0000"/>
            </a:solidFill>
            <a:prstDash val="solid"/>
            <a:round/>
            <a:headEnd type="triangle" w="med" len="med"/>
            <a:tailEnd type="triangle"/>
          </a:ln>
          <a:effectLst/>
        </p:spPr>
      </p:cxnSp>
      <p:pic>
        <p:nvPicPr>
          <p:cNvPr id="25" name="Picture 24" descr="サーバー | 無料のアイコン">
            <a:extLst>
              <a:ext uri="{FF2B5EF4-FFF2-40B4-BE49-F238E27FC236}">
                <a16:creationId xmlns:a16="http://schemas.microsoft.com/office/drawing/2014/main" id="{85204C00-08B1-437B-B281-D0C739573D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725" y="1467172"/>
            <a:ext cx="576557" cy="576557"/>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37">
            <a:extLst>
              <a:ext uri="{FF2B5EF4-FFF2-40B4-BE49-F238E27FC236}">
                <a16:creationId xmlns:a16="http://schemas.microsoft.com/office/drawing/2014/main" id="{D034D97C-4A50-4314-8E4E-49EC21DEC32A}"/>
              </a:ext>
            </a:extLst>
          </p:cNvPr>
          <p:cNvSpPr txBox="1"/>
          <p:nvPr/>
        </p:nvSpPr>
        <p:spPr>
          <a:xfrm>
            <a:off x="5391480" y="2026844"/>
            <a:ext cx="2069826" cy="461665"/>
          </a:xfrm>
          <a:prstGeom prst="rect">
            <a:avLst/>
          </a:prstGeom>
          <a:noFill/>
        </p:spPr>
        <p:txBody>
          <a:bodyPr wrap="square" rtlCol="0">
            <a:spAutoFit/>
          </a:bodyPr>
          <a:lstStyle/>
          <a:p>
            <a:pPr algn="ctr"/>
            <a:r>
              <a:rPr kumimoji="1" lang="en-US" altLang="ja-JP" sz="1200" b="1" dirty="0">
                <a:latin typeface="メイリオ" panose="020B0604030504040204" pitchFamily="50" charset="-128"/>
                <a:ea typeface="メイリオ" panose="020B0604030504040204" pitchFamily="50" charset="-128"/>
              </a:rPr>
              <a:t>Active </a:t>
            </a:r>
          </a:p>
          <a:p>
            <a:pPr algn="ctr"/>
            <a:r>
              <a:rPr kumimoji="1" lang="en-US" altLang="ja-JP" sz="1200" b="1" dirty="0">
                <a:latin typeface="メイリオ" panose="020B0604030504040204" pitchFamily="50" charset="-128"/>
                <a:ea typeface="メイリオ" panose="020B0604030504040204" pitchFamily="50" charset="-128"/>
              </a:rPr>
              <a:t>Directory</a:t>
            </a:r>
          </a:p>
        </p:txBody>
      </p:sp>
      <p:sp>
        <p:nvSpPr>
          <p:cNvPr id="2" name="TextBox 1">
            <a:extLst>
              <a:ext uri="{FF2B5EF4-FFF2-40B4-BE49-F238E27FC236}">
                <a16:creationId xmlns:a16="http://schemas.microsoft.com/office/drawing/2014/main" id="{86202737-FE56-4558-969A-376BF853F304}"/>
              </a:ext>
            </a:extLst>
          </p:cNvPr>
          <p:cNvSpPr txBox="1"/>
          <p:nvPr/>
        </p:nvSpPr>
        <p:spPr>
          <a:xfrm>
            <a:off x="6283257" y="1196429"/>
            <a:ext cx="829983" cy="276999"/>
          </a:xfrm>
          <a:prstGeom prst="rect">
            <a:avLst/>
          </a:prstGeom>
          <a:solidFill>
            <a:schemeClr val="accent2">
              <a:lumMod val="20000"/>
              <a:lumOff val="80000"/>
            </a:schemeClr>
          </a:solidFill>
        </p:spPr>
        <p:txBody>
          <a:bodyPr wrap="square" rtlCol="0">
            <a:spAutoFit/>
          </a:bodyPr>
          <a:lstStyle/>
          <a:p>
            <a:r>
              <a:rPr kumimoji="1" lang="en-US" altLang="ja-JP" sz="1200" dirty="0"/>
              <a:t>DC</a:t>
            </a:r>
            <a:endParaRPr kumimoji="1" lang="ja-JP" altLang="en-US" sz="1200" dirty="0"/>
          </a:p>
        </p:txBody>
      </p:sp>
    </p:spTree>
    <p:extLst>
      <p:ext uri="{BB962C8B-B14F-4D97-AF65-F5344CB8AC3E}">
        <p14:creationId xmlns:p14="http://schemas.microsoft.com/office/powerpoint/2010/main" val="3637146483"/>
      </p:ext>
    </p:extLst>
  </p:cSld>
  <p:clrMapOvr>
    <a:masterClrMapping/>
  </p:clrMapOvr>
  <mc:AlternateContent xmlns:mc="http://schemas.openxmlformats.org/markup-compatibility/2006" xmlns:p14="http://schemas.microsoft.com/office/powerpoint/2010/main">
    <mc:Choice Requires="p14">
      <p:transition spd="slow" p14:dur="2000" advTm="37085"/>
    </mc:Choice>
    <mc:Fallback xmlns="">
      <p:transition spd="slow" advTm="37085"/>
    </mc:Fallback>
  </mc:AlternateContent>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a:t>
            </a:r>
            <a:r>
              <a:rPr lang="ja-JP" altLang="en-US" sz="3200" dirty="0">
                <a:solidFill>
                  <a:schemeClr val="tx1"/>
                </a:solidFill>
                <a:latin typeface="メイリオ" panose="020B0604030504040204" pitchFamily="50" charset="-128"/>
                <a:ea typeface="メイリオ" panose="020B0604030504040204" pitchFamily="50" charset="-128"/>
              </a:rPr>
              <a:t>Using </a:t>
            </a:r>
            <a:r>
              <a:rPr lang="en-US" altLang="ja-JP" sz="3200" dirty="0">
                <a:solidFill>
                  <a:schemeClr val="tx1"/>
                </a:solidFill>
                <a:latin typeface="メイリオ" panose="020B0604030504040204" pitchFamily="50" charset="-128"/>
                <a:ea typeface="メイリオ" panose="020B0604030504040204" pitchFamily="50" charset="-128"/>
              </a:rPr>
              <a:t>AWS Managed Microsoft AD</a:t>
            </a:r>
          </a:p>
          <a:p>
            <a:pPr algn="l"/>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739759"/>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leading </a:t>
            </a:r>
            <a:r>
              <a:rPr lang="en-US" altLang="ja-JP" dirty="0">
                <a:latin typeface="メイリオ" panose="020B0604030504040204" pitchFamily="50" charset="-128"/>
                <a:ea typeface="メイリオ" panose="020B0604030504040204" pitchFamily="50" charset="-128"/>
              </a:rPr>
              <a:t>e-commerce </a:t>
            </a:r>
            <a:r>
              <a:rPr lang="ja-JP" altLang="en-US" dirty="0">
                <a:latin typeface="メイリオ" panose="020B0604030504040204" pitchFamily="50" charset="-128"/>
                <a:ea typeface="メイリオ" panose="020B0604030504040204" pitchFamily="50" charset="-128"/>
              </a:rPr>
              <a:t>site uses </a:t>
            </a:r>
            <a:r>
              <a:rPr lang="en-US" altLang="ja-JP" dirty="0">
                <a:latin typeface="メイリオ" panose="020B0604030504040204" pitchFamily="50" charset="-128"/>
                <a:ea typeface="メイリオ" panose="020B0604030504040204" pitchFamily="50" charset="-128"/>
              </a:rPr>
              <a:t>Microsoft Active Directory to </a:t>
            </a:r>
            <a:r>
              <a:rPr lang="ja-JP" altLang="en-US" dirty="0">
                <a:latin typeface="メイリオ" panose="020B0604030504040204" pitchFamily="50" charset="-128"/>
                <a:ea typeface="メイリオ" panose="020B0604030504040204" pitchFamily="50" charset="-128"/>
              </a:rPr>
              <a:t>provide users and groups access to resources on its on-premises infrastructure. The company has decided to make its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infrastructure a hybrid configuration with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It is necessary to access resources in both environments using on-premises credentials stored in </a:t>
            </a:r>
            <a:r>
              <a:rPr lang="en-US" altLang="ja-JP" dirty="0">
                <a:latin typeface="メイリオ" panose="020B0604030504040204" pitchFamily="50" charset="-128"/>
                <a:ea typeface="メイリオ" panose="020B0604030504040204" pitchFamily="50" charset="-128"/>
              </a:rPr>
              <a:t>Active Directory.</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In this scenario, which of the following can be used to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Setting up a </a:t>
            </a:r>
            <a:r>
              <a:rPr lang="en-US" altLang="ja-JP" dirty="0">
                <a:latin typeface="メイリオ" panose="020B0604030504040204" pitchFamily="50" charset="-128"/>
                <a:ea typeface="メイリオ" panose="020B0604030504040204" pitchFamily="50" charset="-128"/>
              </a:rPr>
              <a:t>SAML 2.</a:t>
            </a:r>
            <a:r>
              <a:rPr lang="ja-JP" altLang="en-US" dirty="0">
                <a:latin typeface="メイリオ" panose="020B0604030504040204" pitchFamily="50" charset="-128"/>
                <a:ea typeface="メイリオ" panose="020B0604030504040204" pitchFamily="50" charset="-128"/>
              </a:rPr>
              <a:t>0-based federation with Web </a:t>
            </a:r>
            <a:r>
              <a:rPr lang="en-US" altLang="ja-JP" dirty="0">
                <a:latin typeface="メイリオ" panose="020B0604030504040204" pitchFamily="50" charset="-128"/>
                <a:ea typeface="メイリオ" panose="020B0604030504040204" pitchFamily="50" charset="-128"/>
              </a:rPr>
              <a:t>ID </a:t>
            </a:r>
            <a:r>
              <a:rPr lang="ja-JP" altLang="en-US" dirty="0">
                <a:latin typeface="メイリオ" panose="020B0604030504040204" pitchFamily="50" charset="-128"/>
                <a:ea typeface="メイリオ" panose="020B0604030504040204" pitchFamily="50" charset="-128"/>
              </a:rPr>
              <a:t>federation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AWS Organizations to </a:t>
            </a:r>
            <a:r>
              <a:rPr lang="ja-JP" altLang="en-US" dirty="0">
                <a:latin typeface="メイリオ" panose="020B0604030504040204" pitchFamily="50" charset="-128"/>
                <a:ea typeface="メイリオ" panose="020B0604030504040204" pitchFamily="50" charset="-128"/>
              </a:rPr>
              <a:t>apply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management to on-premise environments.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Setting up a </a:t>
            </a:r>
            <a:r>
              <a:rPr lang="en-US" altLang="ja-JP" dirty="0">
                <a:latin typeface="メイリオ" panose="020B0604030504040204" pitchFamily="50" charset="-128"/>
                <a:ea typeface="メイリオ" panose="020B0604030504040204" pitchFamily="50" charset="-128"/>
              </a:rPr>
              <a:t>SAML2.</a:t>
            </a:r>
            <a:r>
              <a:rPr lang="ja-JP" altLang="en-US" dirty="0">
                <a:latin typeface="メイリオ" panose="020B0604030504040204" pitchFamily="50" charset="-128"/>
                <a:ea typeface="メイリオ" panose="020B0604030504040204" pitchFamily="50" charset="-128"/>
              </a:rPr>
              <a:t>0-based federation using </a:t>
            </a:r>
            <a:r>
              <a:rPr lang="en-US" altLang="ja-JP" dirty="0">
                <a:latin typeface="メイリオ" panose="020B0604030504040204" pitchFamily="50" charset="-128"/>
                <a:ea typeface="メイリオ" panose="020B0604030504040204" pitchFamily="50" charset="-128"/>
              </a:rPr>
              <a:t>Microsoft Active Directory </a:t>
            </a:r>
            <a:r>
              <a:rPr lang="ja-JP" altLang="en-US" dirty="0">
                <a:latin typeface="メイリオ" panose="020B0604030504040204" pitchFamily="50" charset="-128"/>
                <a:ea typeface="メイリオ" panose="020B0604030504040204" pitchFamily="50" charset="-128"/>
              </a:rPr>
              <a:t>Federation Services (</a:t>
            </a:r>
            <a:r>
              <a:rPr lang="en-US" altLang="ja-JP" dirty="0">
                <a:latin typeface="メイリオ" panose="020B0604030504040204" pitchFamily="50" charset="-128"/>
                <a:ea typeface="メイリオ" panose="020B0604030504040204" pitchFamily="50" charset="-128"/>
              </a:rPr>
              <a:t>AD FS).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Setting up a </a:t>
            </a:r>
            <a:r>
              <a:rPr lang="en-US" altLang="ja-JP" dirty="0">
                <a:latin typeface="メイリオ" panose="020B0604030504040204" pitchFamily="50" charset="-128"/>
                <a:ea typeface="メイリオ" panose="020B0604030504040204" pitchFamily="50" charset="-128"/>
              </a:rPr>
              <a:t>SAML2.</a:t>
            </a:r>
            <a:r>
              <a:rPr lang="ja-JP" altLang="en-US" dirty="0">
                <a:latin typeface="メイリオ" panose="020B0604030504040204" pitchFamily="50" charset="-128"/>
                <a:ea typeface="メイリオ" panose="020B0604030504040204" pitchFamily="50" charset="-128"/>
              </a:rPr>
              <a:t>0-based federation with </a:t>
            </a:r>
            <a:r>
              <a:rPr lang="en-US" altLang="ja-JP" dirty="0">
                <a:latin typeface="メイリオ" panose="020B0604030504040204" pitchFamily="50" charset="-128"/>
                <a:ea typeface="メイリオ" panose="020B0604030504040204" pitchFamily="50" charset="-128"/>
              </a:rPr>
              <a:t>Cognito.</a:t>
            </a:r>
          </a:p>
        </p:txBody>
      </p:sp>
    </p:spTree>
    <p:extLst>
      <p:ext uri="{BB962C8B-B14F-4D97-AF65-F5344CB8AC3E}">
        <p14:creationId xmlns:p14="http://schemas.microsoft.com/office/powerpoint/2010/main" val="3638431195"/>
      </p:ext>
    </p:extLst>
  </p:cSld>
  <p:clrMapOvr>
    <a:masterClrMapping/>
  </p:clrMapOvr>
  <mc:AlternateContent xmlns:mc="http://schemas.openxmlformats.org/markup-compatibility/2006" xmlns:p14="http://schemas.microsoft.com/office/powerpoint/2010/main">
    <mc:Choice Requires="p14">
      <p:transition spd="slow" p14:dur="2000" advTm="7332"/>
    </mc:Choice>
    <mc:Fallback xmlns="">
      <p:transition spd="slow" advTm="7332"/>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Managed Microsoft AD</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Create </a:t>
            </a:r>
            <a:r>
              <a:rPr lang="en-US" altLang="ja-JP" sz="2400" dirty="0">
                <a:solidFill>
                  <a:srgbClr val="002060"/>
                </a:solidFill>
                <a:latin typeface="メイリオ" panose="020B0604030504040204" pitchFamily="50" charset="-128"/>
                <a:ea typeface="メイリオ" panose="020B0604030504040204" pitchFamily="50" charset="-128"/>
              </a:rPr>
              <a:t>Microsoft AD </a:t>
            </a:r>
            <a:r>
              <a:rPr lang="ja-JP" altLang="en-US" sz="2400" dirty="0">
                <a:solidFill>
                  <a:srgbClr val="002060"/>
                </a:solidFill>
                <a:latin typeface="メイリオ" panose="020B0604030504040204" pitchFamily="50" charset="-128"/>
                <a:ea typeface="メイリオ" panose="020B0604030504040204" pitchFamily="50" charset="-128"/>
              </a:rPr>
              <a:t>on </a:t>
            </a:r>
            <a:r>
              <a:rPr lang="en-US" altLang="ja-JP" sz="2400" dirty="0">
                <a:solidFill>
                  <a:srgbClr val="002060"/>
                </a:solidFill>
                <a:latin typeface="メイリオ" panose="020B0604030504040204" pitchFamily="50" charset="-128"/>
                <a:ea typeface="メイリオ" panose="020B0604030504040204" pitchFamily="50" charset="-128"/>
              </a:rPr>
              <a:t>AWS to </a:t>
            </a:r>
            <a:r>
              <a:rPr lang="ja-JP" altLang="en-US" sz="2400" dirty="0">
                <a:solidFill>
                  <a:srgbClr val="002060"/>
                </a:solidFill>
                <a:latin typeface="メイリオ" panose="020B0604030504040204" pitchFamily="50" charset="-128"/>
                <a:ea typeface="メイリオ" panose="020B0604030504040204" pitchFamily="50" charset="-128"/>
              </a:rPr>
              <a:t>integrate management of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user management with on-premises environments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4" name="Picture 3">
            <a:extLst>
              <a:ext uri="{FF2B5EF4-FFF2-40B4-BE49-F238E27FC236}">
                <a16:creationId xmlns:a16="http://schemas.microsoft.com/office/drawing/2014/main" id="{256D0D8F-C295-4F9F-A28C-BAE5B67E1691}"/>
              </a:ext>
            </a:extLst>
          </p:cNvPr>
          <p:cNvPicPr>
            <a:picLocks noChangeAspect="1"/>
          </p:cNvPicPr>
          <p:nvPr/>
        </p:nvPicPr>
        <p:blipFill rotWithShape="1">
          <a:blip r:embed="rId3"/>
          <a:srcRect t="2568"/>
          <a:stretch/>
        </p:blipFill>
        <p:spPr>
          <a:xfrm>
            <a:off x="307835" y="1484784"/>
            <a:ext cx="9505056" cy="5243361"/>
          </a:xfrm>
          <a:prstGeom prst="rect">
            <a:avLst/>
          </a:prstGeom>
        </p:spPr>
      </p:pic>
    </p:spTree>
    <p:extLst>
      <p:ext uri="{BB962C8B-B14F-4D97-AF65-F5344CB8AC3E}">
        <p14:creationId xmlns:p14="http://schemas.microsoft.com/office/powerpoint/2010/main" val="2466576942"/>
      </p:ext>
    </p:extLst>
  </p:cSld>
  <p:clrMapOvr>
    <a:masterClrMapping/>
  </p:clrMapOvr>
  <mc:AlternateContent xmlns:mc="http://schemas.openxmlformats.org/markup-compatibility/2006" xmlns:p14="http://schemas.microsoft.com/office/powerpoint/2010/main">
    <mc:Choice Requires="p14">
      <p:transition spd="slow" p14:dur="2000" advTm="118763"/>
    </mc:Choice>
    <mc:Fallback xmlns="">
      <p:transition spd="slow" advTm="118763"/>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a:t>
            </a:r>
            <a:r>
              <a:rPr kumimoji="0" lang="ja-JP" altLang="en-US" sz="3200" dirty="0">
                <a:solidFill>
                  <a:srgbClr val="000000"/>
                </a:solidFill>
                <a:latin typeface="メイリオ" pitchFamily="50" charset="-128"/>
                <a:ea typeface="メイリオ" pitchFamily="50" charset="-128"/>
                <a:cs typeface="メイリオ" pitchFamily="50" charset="-128"/>
              </a:rPr>
              <a:t>Using </a:t>
            </a:r>
            <a:r>
              <a:rPr kumimoji="0" lang="en-US" altLang="ja-JP" sz="3200" dirty="0">
                <a:solidFill>
                  <a:srgbClr val="000000"/>
                </a:solidFill>
                <a:latin typeface="メイリオ" pitchFamily="50" charset="-128"/>
                <a:ea typeface="メイリオ" pitchFamily="50" charset="-128"/>
                <a:cs typeface="メイリオ" pitchFamily="50" charset="-128"/>
              </a:rPr>
              <a:t>AWS SSO</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company has decided to make its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infrastructure a hybrid configuration with </a:t>
            </a:r>
            <a:r>
              <a:rPr lang="en-US" altLang="ja-JP" dirty="0">
                <a:latin typeface="メイリオ" panose="020B0604030504040204" pitchFamily="50" charset="-128"/>
                <a:ea typeface="メイリオ" panose="020B0604030504040204" pitchFamily="50" charset="-128"/>
              </a:rPr>
              <a:t>AWS, which </a:t>
            </a:r>
            <a:r>
              <a:rPr lang="ja-JP" altLang="en-US" dirty="0">
                <a:latin typeface="メイリオ" panose="020B0604030504040204" pitchFamily="50" charset="-128"/>
                <a:ea typeface="メイリオ" panose="020B0604030504040204" pitchFamily="50" charset="-128"/>
              </a:rPr>
              <a:t>requires the integration of on-premises data center Lightweight Directory Access Protocol (</a:t>
            </a:r>
            <a:r>
              <a:rPr lang="en-US" altLang="ja-JP" dirty="0">
                <a:latin typeface="メイリオ" panose="020B0604030504040204" pitchFamily="50" charset="-128"/>
                <a:ea typeface="メイリオ" panose="020B0604030504040204" pitchFamily="50" charset="-128"/>
              </a:rPr>
              <a:t>LDAP</a:t>
            </a:r>
            <a:r>
              <a:rPr lang="ja-JP" altLang="en-US" dirty="0">
                <a:latin typeface="メイリオ" panose="020B0604030504040204" pitchFamily="50" charset="-128"/>
                <a:ea typeface="メイリオ" panose="020B0604030504040204" pitchFamily="50" charset="-128"/>
              </a:rPr>
              <a:t>) directory services with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identity </a:t>
            </a:r>
            <a:r>
              <a:rPr lang="ja-JP" altLang="en-US" dirty="0">
                <a:latin typeface="メイリオ" panose="020B0604030504040204" pitchFamily="50" charset="-128"/>
                <a:ea typeface="メイリオ" panose="020B0604030504040204" pitchFamily="50" charset="-128"/>
              </a:rPr>
              <a:t>store currently in use is not compatible with </a:t>
            </a:r>
            <a:r>
              <a:rPr lang="en-US" altLang="ja-JP" dirty="0">
                <a:latin typeface="メイリオ" panose="020B0604030504040204" pitchFamily="50" charset="-128"/>
                <a:ea typeface="メイリオ" panose="020B0604030504040204" pitchFamily="50" charset="-128"/>
              </a:rPr>
              <a:t>SAML.</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provides the most effective approach to implement integration?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Enable single sign-on between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LDAP </a:t>
            </a: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Single Sign-On (</a:t>
            </a:r>
            <a:r>
              <a:rPr lang="en-US" altLang="ja-JP" dirty="0">
                <a:latin typeface="メイリオ" panose="020B0604030504040204" pitchFamily="50" charset="-128"/>
                <a:ea typeface="メイリオ" panose="020B0604030504040204" pitchFamily="50" charset="-128"/>
              </a:rPr>
              <a:t>SSO</a:t>
            </a:r>
            <a:r>
              <a:rPr lang="ja-JP" altLang="en-US" dirty="0">
                <a:latin typeface="メイリオ" panose="020B0604030504040204" pitchFamily="50" charset="-128"/>
                <a:ea typeface="メイリオ" panose="020B0604030504040204" pitchFamily="50" charset="-128"/>
              </a:rPr>
              <a:t>) service.</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Enforcing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credentials using </a:t>
            </a:r>
            <a:r>
              <a:rPr lang="en-US" altLang="ja-JP" dirty="0">
                <a:latin typeface="メイリオ" panose="020B0604030504040204" pitchFamily="50" charset="-128"/>
                <a:ea typeface="メイリオ" panose="020B0604030504040204" pitchFamily="50" charset="-128"/>
              </a:rPr>
              <a:t>LDAP </a:t>
            </a:r>
            <a:r>
              <a:rPr lang="ja-JP" altLang="en-US" dirty="0">
                <a:latin typeface="メイリオ" panose="020B0604030504040204" pitchFamily="50" charset="-128"/>
                <a:ea typeface="メイリオ" panose="020B0604030504040204" pitchFamily="50" charset="-128"/>
              </a:rPr>
              <a:t>credentials and matching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roles.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Utilize a custom </a:t>
            </a:r>
            <a:r>
              <a:rPr lang="en-US" altLang="ja-JP" dirty="0">
                <a:latin typeface="メイリオ" panose="020B0604030504040204" pitchFamily="50" charset="-128"/>
                <a:ea typeface="メイリオ" panose="020B0604030504040204" pitchFamily="50" charset="-128"/>
              </a:rPr>
              <a:t>identity </a:t>
            </a:r>
            <a:r>
              <a:rPr lang="ja-JP" altLang="en-US" dirty="0">
                <a:latin typeface="メイリオ" panose="020B0604030504040204" pitchFamily="50" charset="-128"/>
                <a:ea typeface="メイリオ" panose="020B0604030504040204" pitchFamily="50" charset="-128"/>
              </a:rPr>
              <a:t>broker application.</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Using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to reference </a:t>
            </a:r>
            <a:r>
              <a:rPr lang="en-US" altLang="ja-JP" dirty="0">
                <a:latin typeface="メイリオ" panose="020B0604030504040204" pitchFamily="50" charset="-128"/>
                <a:ea typeface="メイリオ" panose="020B0604030504040204" pitchFamily="50" charset="-128"/>
              </a:rPr>
              <a:t>LDAP </a:t>
            </a:r>
            <a:r>
              <a:rPr lang="ja-JP" altLang="en-US" dirty="0">
                <a:latin typeface="メイリオ" panose="020B0604030504040204" pitchFamily="50" charset="-128"/>
                <a:ea typeface="メイリオ" panose="020B0604030504040204" pitchFamily="50" charset="-128"/>
              </a:rPr>
              <a:t>identifiers and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credentials</a:t>
            </a:r>
          </a:p>
        </p:txBody>
      </p:sp>
    </p:spTree>
    <p:extLst>
      <p:ext uri="{BB962C8B-B14F-4D97-AF65-F5344CB8AC3E}">
        <p14:creationId xmlns:p14="http://schemas.microsoft.com/office/powerpoint/2010/main" val="2544956502"/>
      </p:ext>
    </p:extLst>
  </p:cSld>
  <p:clrMapOvr>
    <a:masterClrMapping/>
  </p:clrMapOvr>
  <mc:AlternateContent xmlns:mc="http://schemas.openxmlformats.org/markup-compatibility/2006" xmlns:p14="http://schemas.microsoft.com/office/powerpoint/2010/main">
    <mc:Choice Requires="p14">
      <p:transition spd="slow" p14:dur="2000" advTm="11111"/>
    </mc:Choice>
    <mc:Fallback xmlns="">
      <p:transition spd="slow" advTm="11111"/>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2800" dirty="0">
                <a:solidFill>
                  <a:schemeClr val="tx1"/>
                </a:solidFill>
                <a:latin typeface="メイリオ" pitchFamily="50" charset="-128"/>
                <a:ea typeface="メイリオ" pitchFamily="50" charset="-128"/>
                <a:cs typeface="メイリオ" pitchFamily="50" charset="-128"/>
              </a:rPr>
              <a:t>[Q] </a:t>
            </a:r>
            <a:r>
              <a:rPr lang="en-US" altLang="ja-JP" sz="2400" dirty="0">
                <a:solidFill>
                  <a:schemeClr val="tx1"/>
                </a:solidFill>
                <a:latin typeface="メイリオ" panose="020B0604030504040204" pitchFamily="50" charset="-128"/>
                <a:ea typeface="メイリオ" panose="020B0604030504040204" pitchFamily="50" charset="-128"/>
              </a:rPr>
              <a:t>Cooperation between Kinesis and other services</a:t>
            </a:r>
            <a:endParaRPr kumimoji="1" lang="en-US" altLang="ja-JP" sz="2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algn="l"/>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automaker intends to deploy a </a:t>
            </a:r>
            <a:r>
              <a:rPr lang="en-US" altLang="ja-JP" dirty="0" err="1">
                <a:latin typeface="メイリオ" panose="020B0604030504040204" pitchFamily="50" charset="-128"/>
                <a:ea typeface="メイリオ" panose="020B0604030504040204" pitchFamily="50" charset="-128"/>
              </a:rPr>
              <a:t>MaaS </a:t>
            </a:r>
            <a:r>
              <a:rPr lang="ja-JP" altLang="en-US" dirty="0">
                <a:latin typeface="メイリオ" panose="020B0604030504040204" pitchFamily="50" charset="-128"/>
                <a:ea typeface="メイリオ" panose="020B0604030504040204" pitchFamily="50" charset="-128"/>
              </a:rPr>
              <a:t>platform that captures real-time location data on its latest models. The company's solution architects plan to use </a:t>
            </a:r>
            <a:r>
              <a:rPr lang="en-US" altLang="ja-JP" dirty="0">
                <a:latin typeface="メイリオ" panose="020B0604030504040204" pitchFamily="50" charset="-128"/>
                <a:ea typeface="メイリオ" panose="020B0604030504040204" pitchFamily="50" charset="-128"/>
              </a:rPr>
              <a:t>Kinesis Data Firehose </a:t>
            </a:r>
            <a:r>
              <a:rPr lang="ja-JP" altLang="en-US" dirty="0">
                <a:latin typeface="メイリオ" panose="020B0604030504040204" pitchFamily="50" charset="-128"/>
                <a:ea typeface="メイリオ" panose="020B0604030504040204" pitchFamily="50" charset="-128"/>
              </a:rPr>
              <a:t>to deliver unique streaming data downstream analytics targets.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targets are not supported as </a:t>
            </a:r>
            <a:r>
              <a:rPr lang="en-US" altLang="ja-JP" dirty="0">
                <a:latin typeface="メイリオ" panose="020B0604030504040204" pitchFamily="50" charset="-128"/>
                <a:ea typeface="メイリオ" panose="020B0604030504040204" pitchFamily="50" charset="-128"/>
              </a:rPr>
              <a:t>Kinesis Data Firehose </a:t>
            </a:r>
            <a:r>
              <a:rPr lang="ja-JP" altLang="en-US" dirty="0">
                <a:latin typeface="メイリオ" panose="020B0604030504040204" pitchFamily="50" charset="-128"/>
                <a:ea typeface="メイリオ" panose="020B0604030504040204" pitchFamily="50" charset="-128"/>
              </a:rPr>
              <a:t>destinations?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EMR</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RedShift </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S3</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Elasticsearch </a:t>
            </a:r>
          </a:p>
        </p:txBody>
      </p:sp>
    </p:spTree>
    <p:extLst>
      <p:ext uri="{BB962C8B-B14F-4D97-AF65-F5344CB8AC3E}">
        <p14:creationId xmlns:p14="http://schemas.microsoft.com/office/powerpoint/2010/main" val="3675751933"/>
      </p:ext>
    </p:extLst>
  </p:cSld>
  <p:clrMapOvr>
    <a:masterClrMapping/>
  </p:clrMapOvr>
  <mc:AlternateContent xmlns:mc="http://schemas.openxmlformats.org/markup-compatibility/2006" xmlns:p14="http://schemas.microsoft.com/office/powerpoint/2010/main">
    <mc:Choice Requires="p14">
      <p:transition spd="slow" p14:dur="2000" advTm="13226"/>
    </mc:Choice>
    <mc:Fallback xmlns="">
      <p:transition spd="slow" advTm="13226"/>
    </mc:Fallback>
  </mc:AlternateContent>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ntroducing AWS Single Sign-On | AWS Security Blog">
            <a:extLst>
              <a:ext uri="{FF2B5EF4-FFF2-40B4-BE49-F238E27FC236}">
                <a16:creationId xmlns:a16="http://schemas.microsoft.com/office/drawing/2014/main" id="{24DC5D2F-ECB1-4F61-8C7F-8EE603D7B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748" y="1800975"/>
            <a:ext cx="7433674" cy="4336310"/>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2800" dirty="0">
                <a:solidFill>
                  <a:srgbClr val="000000"/>
                </a:solidFill>
                <a:latin typeface="メイリオ" pitchFamily="50" charset="-128"/>
                <a:ea typeface="メイリオ" pitchFamily="50" charset="-128"/>
                <a:cs typeface="メイリオ" pitchFamily="50" charset="-128"/>
              </a:rPr>
              <a:t>Using </a:t>
            </a:r>
            <a:r>
              <a:rPr lang="en-US" altLang="ja-JP" sz="3000" dirty="0">
                <a:solidFill>
                  <a:schemeClr val="tx1"/>
                </a:solidFill>
                <a:latin typeface="メイリオ" panose="020B0604030504040204" pitchFamily="50" charset="-128"/>
                <a:ea typeface="メイリオ" panose="020B0604030504040204" pitchFamily="50" charset="-128"/>
              </a:rPr>
              <a:t>AWS SSO</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Single Sign-On </a:t>
            </a:r>
            <a:r>
              <a:rPr lang="en-US" altLang="ja-JP" sz="2400" dirty="0">
                <a:solidFill>
                  <a:srgbClr val="002060"/>
                </a:solidFill>
                <a:latin typeface="メイリオ" panose="020B0604030504040204" pitchFamily="50" charset="-128"/>
                <a:ea typeface="メイリオ" panose="020B0604030504040204" pitchFamily="50" charset="-128"/>
              </a:rPr>
              <a:t>(SSO) </a:t>
            </a:r>
            <a:r>
              <a:rPr lang="ja-JP" altLang="en-US" sz="2400" dirty="0">
                <a:solidFill>
                  <a:srgbClr val="002060"/>
                </a:solidFill>
                <a:latin typeface="メイリオ" panose="020B0604030504040204" pitchFamily="50" charset="-128"/>
                <a:ea typeface="メイリオ" panose="020B0604030504040204" pitchFamily="50" charset="-128"/>
              </a:rPr>
              <a:t>service that facilitates the centralized management of </a:t>
            </a:r>
            <a:r>
              <a:rPr lang="en-US" altLang="ja-JP" sz="2400" dirty="0">
                <a:solidFill>
                  <a:srgbClr val="002060"/>
                </a:solidFill>
                <a:latin typeface="メイリオ" panose="020B0604030504040204" pitchFamily="50" charset="-128"/>
                <a:ea typeface="メイリオ" panose="020B0604030504040204" pitchFamily="50" charset="-128"/>
              </a:rPr>
              <a:t>SSO </a:t>
            </a:r>
            <a:r>
              <a:rPr lang="ja-JP" altLang="en-US" sz="2400" dirty="0">
                <a:solidFill>
                  <a:srgbClr val="002060"/>
                </a:solidFill>
                <a:latin typeface="メイリオ" panose="020B0604030504040204" pitchFamily="50" charset="-128"/>
                <a:ea typeface="メイリオ" panose="020B0604030504040204" pitchFamily="50" charset="-128"/>
              </a:rPr>
              <a:t>access to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accounts and applications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1" name="TextBox 10">
            <a:extLst>
              <a:ext uri="{FF2B5EF4-FFF2-40B4-BE49-F238E27FC236}">
                <a16:creationId xmlns:a16="http://schemas.microsoft.com/office/drawing/2014/main" id="{82C00D76-0488-49DD-9AFF-7ABBEBC03A49}"/>
              </a:ext>
            </a:extLst>
          </p:cNvPr>
          <p:cNvSpPr txBox="1"/>
          <p:nvPr/>
        </p:nvSpPr>
        <p:spPr>
          <a:xfrm>
            <a:off x="1208584" y="6237312"/>
            <a:ext cx="4952526" cy="215444"/>
          </a:xfrm>
          <a:prstGeom prst="rect">
            <a:avLst/>
          </a:prstGeom>
          <a:noFill/>
        </p:spPr>
        <p:txBody>
          <a:bodyPr wrap="square">
            <a:spAutoFit/>
          </a:bodyPr>
          <a:lstStyle/>
          <a:p>
            <a:r>
              <a:rPr lang="en-US" altLang="ja-JP" sz="800" dirty="0"/>
              <a:t>Reference: </a:t>
            </a:r>
            <a:r>
              <a:rPr lang="ja-JP" altLang="en-US" sz="800" dirty="0"/>
              <a:t>https://aws.amazon.com/jp/blogs/security/introducing-aws-single-sign-on/</a:t>
            </a:r>
          </a:p>
        </p:txBody>
      </p:sp>
      <p:sp>
        <p:nvSpPr>
          <p:cNvPr id="14" name="TextBox 13">
            <a:extLst>
              <a:ext uri="{FF2B5EF4-FFF2-40B4-BE49-F238E27FC236}">
                <a16:creationId xmlns:a16="http://schemas.microsoft.com/office/drawing/2014/main" id="{0EFC9B65-AC26-43E1-97A0-88CD57B404A6}"/>
              </a:ext>
            </a:extLst>
          </p:cNvPr>
          <p:cNvSpPr txBox="1"/>
          <p:nvPr/>
        </p:nvSpPr>
        <p:spPr>
          <a:xfrm>
            <a:off x="704528" y="2812202"/>
            <a:ext cx="2520280" cy="1015663"/>
          </a:xfrm>
          <a:prstGeom prst="rect">
            <a:avLst/>
          </a:prstGeom>
          <a:noFill/>
        </p:spPr>
        <p:txBody>
          <a:bodyPr wrap="square">
            <a:spAutoFit/>
          </a:bodyPr>
          <a:lstStyle/>
          <a:p>
            <a:r>
              <a:rPr lang="ja-JP" altLang="en-US" sz="1200" b="0" i="0" dirty="0">
                <a:solidFill>
                  <a:srgbClr val="16191F"/>
                </a:solidFill>
                <a:effectLst/>
                <a:latin typeface="メイリオ" panose="020B0604030504040204" pitchFamily="50" charset="-128"/>
                <a:ea typeface="メイリオ" panose="020B0604030504040204" pitchFamily="50" charset="-128"/>
              </a:rPr>
              <a:t>Connect to an existing </a:t>
            </a:r>
            <a:r>
              <a:rPr lang="en-US" altLang="ja-JP" sz="1200" b="0" i="0" dirty="0">
                <a:solidFill>
                  <a:srgbClr val="16191F"/>
                </a:solidFill>
                <a:effectLst/>
                <a:latin typeface="メイリオ" panose="020B0604030504040204" pitchFamily="50" charset="-128"/>
                <a:ea typeface="メイリオ" panose="020B0604030504040204" pitchFamily="50" charset="-128"/>
              </a:rPr>
              <a:t>AWS Managed Microsoft AD </a:t>
            </a:r>
            <a:r>
              <a:rPr lang="ja-JP" altLang="en-US" sz="1200" b="0" i="0" dirty="0">
                <a:solidFill>
                  <a:srgbClr val="16191F"/>
                </a:solidFill>
                <a:effectLst/>
                <a:latin typeface="メイリオ" panose="020B0604030504040204" pitchFamily="50" charset="-128"/>
                <a:ea typeface="メイリオ" panose="020B0604030504040204" pitchFamily="50" charset="-128"/>
              </a:rPr>
              <a:t>directory and manage users with the standard </a:t>
            </a:r>
            <a:r>
              <a:rPr lang="en-US" altLang="ja-JP" sz="1200" b="0" i="0" dirty="0">
                <a:solidFill>
                  <a:srgbClr val="16191F"/>
                </a:solidFill>
                <a:effectLst/>
                <a:latin typeface="メイリオ" panose="020B0604030504040204" pitchFamily="50" charset="-128"/>
                <a:ea typeface="メイリオ" panose="020B0604030504040204" pitchFamily="50" charset="-128"/>
              </a:rPr>
              <a:t>Active Directory </a:t>
            </a:r>
            <a:r>
              <a:rPr lang="ja-JP" altLang="en-US" sz="1200" b="0" i="0" dirty="0">
                <a:solidFill>
                  <a:srgbClr val="16191F"/>
                </a:solidFill>
                <a:effectLst/>
                <a:latin typeface="メイリオ" panose="020B0604030504040204" pitchFamily="50" charset="-128"/>
                <a:ea typeface="メイリオ" panose="020B0604030504040204" pitchFamily="50" charset="-128"/>
              </a:rPr>
              <a:t>management tool provided with </a:t>
            </a:r>
            <a:r>
              <a:rPr lang="en-US" altLang="ja-JP" sz="1200" b="0" i="0" dirty="0">
                <a:solidFill>
                  <a:srgbClr val="16191F"/>
                </a:solidFill>
                <a:effectLst/>
                <a:latin typeface="メイリオ" panose="020B0604030504040204" pitchFamily="50" charset="-128"/>
                <a:ea typeface="メイリオ" panose="020B0604030504040204" pitchFamily="50" charset="-128"/>
              </a:rPr>
              <a:t>Windows Server</a:t>
            </a:r>
            <a:endParaRPr lang="ja-JP" altLang="en-US" sz="1200" dirty="0">
              <a:latin typeface="メイリオ" panose="020B0604030504040204" pitchFamily="50" charset="-128"/>
              <a:ea typeface="メイリオ" panose="020B0604030504040204" pitchFamily="50" charset="-128"/>
            </a:endParaRPr>
          </a:p>
        </p:txBody>
      </p:sp>
      <p:sp>
        <p:nvSpPr>
          <p:cNvPr id="17" name="TextBox 16">
            <a:extLst>
              <a:ext uri="{FF2B5EF4-FFF2-40B4-BE49-F238E27FC236}">
                <a16:creationId xmlns:a16="http://schemas.microsoft.com/office/drawing/2014/main" id="{C1EECDC9-5DFC-4090-A86B-452341623A0F}"/>
              </a:ext>
            </a:extLst>
          </p:cNvPr>
          <p:cNvSpPr txBox="1"/>
          <p:nvPr/>
        </p:nvSpPr>
        <p:spPr>
          <a:xfrm>
            <a:off x="5729536" y="5982519"/>
            <a:ext cx="4176464" cy="830997"/>
          </a:xfrm>
          <a:prstGeom prst="rect">
            <a:avLst/>
          </a:prstGeom>
          <a:noFill/>
        </p:spPr>
        <p:txBody>
          <a:bodyPr wrap="square">
            <a:spAutoFit/>
          </a:bodyPr>
          <a:lstStyle/>
          <a:p>
            <a:r>
              <a:rPr lang="ja-JP" altLang="en-US" sz="1200" dirty="0">
                <a:latin typeface="メイリオ" panose="020B0604030504040204" pitchFamily="50" charset="-128"/>
                <a:ea typeface="メイリオ" panose="020B0604030504040204" pitchFamily="50" charset="-128"/>
              </a:rPr>
              <a:t>Support for identity federation with SAML 2.0</a:t>
            </a:r>
            <a:endParaRPr lang="en-US" altLang="ja-JP" sz="1200" dirty="0">
              <a:latin typeface="メイリオ" panose="020B0604030504040204" pitchFamily="50" charset="-128"/>
              <a:ea typeface="メイリオ" panose="020B0604030504040204" pitchFamily="50" charset="-128"/>
            </a:endParaRPr>
          </a:p>
          <a:p>
            <a:r>
              <a:rPr lang="en-US" altLang="ja-JP" sz="1200" b="0" i="0" dirty="0">
                <a:solidFill>
                  <a:srgbClr val="16191F"/>
                </a:solidFill>
                <a:effectLst/>
                <a:latin typeface="メイリオ" panose="020B0604030504040204" pitchFamily="50" charset="-128"/>
                <a:ea typeface="メイリオ" panose="020B0604030504040204" pitchFamily="50" charset="-128"/>
              </a:rPr>
              <a:t>AWS SSO </a:t>
            </a:r>
            <a:r>
              <a:rPr lang="ja-JP" altLang="en-US" sz="1200" b="0" i="0" dirty="0">
                <a:solidFill>
                  <a:srgbClr val="16191F"/>
                </a:solidFill>
                <a:effectLst/>
                <a:latin typeface="メイリオ" panose="020B0604030504040204" pitchFamily="50" charset="-128"/>
                <a:ea typeface="メイリオ" panose="020B0604030504040204" pitchFamily="50" charset="-128"/>
              </a:rPr>
              <a:t>adds </a:t>
            </a:r>
            <a:r>
              <a:rPr lang="ja-JP" altLang="en-US" sz="1200" i="0" dirty="0">
                <a:solidFill>
                  <a:srgbClr val="16191F"/>
                </a:solidFill>
                <a:effectLst/>
                <a:latin typeface="メイリオ" panose="020B0604030504040204" pitchFamily="50" charset="-128"/>
                <a:ea typeface="メイリオ" panose="020B0604030504040204" pitchFamily="50" charset="-128"/>
              </a:rPr>
              <a:t>custom federation (</a:t>
            </a:r>
            <a:r>
              <a:rPr lang="en-US" altLang="ja-JP" sz="1200" i="0" dirty="0">
                <a:solidFill>
                  <a:srgbClr val="16191F"/>
                </a:solidFill>
                <a:effectLst/>
                <a:latin typeface="メイリオ" panose="020B0604030504040204" pitchFamily="50" charset="-128"/>
                <a:ea typeface="メイリオ" panose="020B0604030504040204" pitchFamily="50" charset="-128"/>
              </a:rPr>
              <a:t>ID</a:t>
            </a:r>
            <a:r>
              <a:rPr lang="ja-JP" altLang="en-US" sz="1200" i="0" dirty="0">
                <a:solidFill>
                  <a:srgbClr val="16191F"/>
                </a:solidFill>
                <a:effectLst/>
                <a:latin typeface="メイリオ" panose="020B0604030504040204" pitchFamily="50" charset="-128"/>
                <a:ea typeface="メイリオ" panose="020B0604030504040204" pitchFamily="50" charset="-128"/>
              </a:rPr>
              <a:t>) brokers </a:t>
            </a:r>
            <a:r>
              <a:rPr lang="ja-JP" altLang="en-US" sz="1200" b="0" i="0" dirty="0">
                <a:solidFill>
                  <a:srgbClr val="16191F"/>
                </a:solidFill>
                <a:effectLst/>
                <a:latin typeface="メイリオ" panose="020B0604030504040204" pitchFamily="50" charset="-128"/>
                <a:ea typeface="メイリオ" panose="020B0604030504040204" pitchFamily="50" charset="-128"/>
              </a:rPr>
              <a:t>to the </a:t>
            </a:r>
            <a:r>
              <a:rPr lang="en-US" altLang="ja-JP" sz="1200" b="0" i="0" dirty="0">
                <a:solidFill>
                  <a:srgbClr val="16191F"/>
                </a:solidFill>
                <a:effectLst/>
                <a:latin typeface="メイリオ" panose="020B0604030504040204" pitchFamily="50" charset="-128"/>
                <a:ea typeface="メイリオ" panose="020B0604030504040204" pitchFamily="50" charset="-128"/>
              </a:rPr>
              <a:t>AWS Managed Microsoft AD </a:t>
            </a:r>
            <a:r>
              <a:rPr lang="ja-JP" altLang="en-US" sz="1200" b="0" i="0" dirty="0">
                <a:solidFill>
                  <a:srgbClr val="16191F"/>
                </a:solidFill>
                <a:effectLst/>
                <a:latin typeface="メイリオ" panose="020B0604030504040204" pitchFamily="50" charset="-128"/>
                <a:ea typeface="メイリオ" panose="020B0604030504040204" pitchFamily="50" charset="-128"/>
              </a:rPr>
              <a:t>or </a:t>
            </a:r>
            <a:r>
              <a:rPr lang="en-US" altLang="ja-JP" sz="1200" b="0" i="0" dirty="0">
                <a:solidFill>
                  <a:srgbClr val="16191F"/>
                </a:solidFill>
                <a:effectLst/>
                <a:latin typeface="メイリオ" panose="020B0604030504040204" pitchFamily="50" charset="-128"/>
                <a:ea typeface="メイリオ" panose="020B0604030504040204" pitchFamily="50" charset="-128"/>
              </a:rPr>
              <a:t>AWS SSO </a:t>
            </a:r>
            <a:r>
              <a:rPr lang="ja-JP" altLang="en-US" sz="1200" b="0" i="0" dirty="0">
                <a:solidFill>
                  <a:srgbClr val="16191F"/>
                </a:solidFill>
                <a:effectLst/>
                <a:latin typeface="メイリオ" panose="020B0604030504040204" pitchFamily="50" charset="-128"/>
                <a:ea typeface="メイリオ" panose="020B0604030504040204" pitchFamily="50" charset="-128"/>
              </a:rPr>
              <a:t>directory and </a:t>
            </a:r>
            <a:r>
              <a:rPr lang="ja-JP" altLang="en-US" sz="1200" dirty="0">
                <a:solidFill>
                  <a:srgbClr val="16191F"/>
                </a:solidFill>
                <a:latin typeface="メイリオ" panose="020B0604030504040204" pitchFamily="50" charset="-128"/>
                <a:ea typeface="メイリオ" panose="020B0604030504040204" pitchFamily="50" charset="-128"/>
              </a:rPr>
              <a:t>works with </a:t>
            </a:r>
            <a:r>
              <a:rPr lang="en-US" altLang="ja-JP" sz="1200" dirty="0">
                <a:solidFill>
                  <a:srgbClr val="16191F"/>
                </a:solidFill>
                <a:latin typeface="メイリオ" panose="020B0604030504040204" pitchFamily="50" charset="-128"/>
                <a:ea typeface="メイリオ" panose="020B0604030504040204" pitchFamily="50" charset="-128"/>
              </a:rPr>
              <a:t>many</a:t>
            </a:r>
            <a:r>
              <a:rPr lang="ja-JP" altLang="en-US" sz="1200" dirty="0">
                <a:solidFill>
                  <a:srgbClr val="16191F"/>
                </a:solidFill>
                <a:latin typeface="メイリオ" panose="020B0604030504040204" pitchFamily="50" charset="-128"/>
                <a:ea typeface="メイリオ" panose="020B0604030504040204" pitchFamily="50" charset="-128"/>
              </a:rPr>
              <a:t> services</a:t>
            </a:r>
            <a:endParaRPr lang="ja-JP" alt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20923946"/>
      </p:ext>
    </p:extLst>
  </p:cSld>
  <p:clrMapOvr>
    <a:masterClrMapping/>
  </p:clrMapOvr>
  <mc:AlternateContent xmlns:mc="http://schemas.openxmlformats.org/markup-compatibility/2006" xmlns:p14="http://schemas.microsoft.com/office/powerpoint/2010/main">
    <mc:Choice Requires="p14">
      <p:transition spd="slow" p14:dur="2000" advTm="62351"/>
    </mc:Choice>
    <mc:Fallback xmlns="">
      <p:transition spd="slow" advTm="62351"/>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a:t>
            </a:r>
            <a:r>
              <a:rPr kumimoji="0" lang="ja-JP" altLang="en-US" sz="3200" dirty="0">
                <a:solidFill>
                  <a:srgbClr val="000000"/>
                </a:solidFill>
                <a:latin typeface="メイリオ" pitchFamily="50" charset="-128"/>
                <a:ea typeface="メイリオ" pitchFamily="50" charset="-128"/>
                <a:cs typeface="メイリオ" pitchFamily="50" charset="-128"/>
              </a:rPr>
              <a:t>Using </a:t>
            </a:r>
            <a:r>
              <a:rPr kumimoji="0" lang="en-US" altLang="ja-JP" sz="3200" dirty="0">
                <a:solidFill>
                  <a:srgbClr val="000000"/>
                </a:solidFill>
                <a:latin typeface="メイリオ" pitchFamily="50" charset="-128"/>
                <a:ea typeface="メイリオ" pitchFamily="50" charset="-128"/>
                <a:cs typeface="メイリオ" pitchFamily="50" charset="-128"/>
              </a:rPr>
              <a:t>AWS STS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016210"/>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As a </a:t>
            </a:r>
            <a:r>
              <a:rPr lang="ja-JP" altLang="en-US" dirty="0">
                <a:latin typeface="メイリオ" panose="020B0604030504040204" pitchFamily="50" charset="-128"/>
                <a:ea typeface="メイリオ" panose="020B0604030504040204" pitchFamily="50" charset="-128"/>
              </a:rPr>
              <a:t>Solution architect</a:t>
            </a:r>
            <a:r>
              <a:rPr lang="en-US" altLang="ja-JP" dirty="0">
                <a:latin typeface="メイリオ" panose="020B0604030504040204" pitchFamily="50" charset="-128"/>
                <a:ea typeface="メイリオ" panose="020B0604030504040204" pitchFamily="50" charset="-128"/>
              </a:rPr>
              <a:t>, you has</a:t>
            </a:r>
            <a:r>
              <a:rPr lang="ja-JP" altLang="en-US" dirty="0">
                <a:latin typeface="メイリオ" panose="020B0604030504040204" pitchFamily="50" charset="-128"/>
                <a:ea typeface="メイリオ" panose="020B0604030504040204" pitchFamily="50" charset="-128"/>
              </a:rPr>
              <a:t> designed a solution to provide a single sign-on to the existing staff of a company. In this solution it is necessary to grant permissions to temporary federation users.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best service to meet these requirements?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Utilizing </a:t>
            </a:r>
            <a:r>
              <a:rPr lang="en-US" altLang="ja-JP" dirty="0">
                <a:latin typeface="メイリオ" panose="020B0604030504040204" pitchFamily="50" charset="-128"/>
                <a:ea typeface="メイリオ" panose="020B0604030504040204" pitchFamily="50" charset="-128"/>
              </a:rPr>
              <a:t>AWS STS </a:t>
            </a:r>
            <a:r>
              <a:rPr lang="ja-JP" altLang="en-US" dirty="0">
                <a:latin typeface="メイリオ" panose="020B0604030504040204" pitchFamily="50" charset="-128"/>
                <a:ea typeface="メイリオ" panose="020B0604030504040204" pitchFamily="50" charset="-128"/>
              </a:rPr>
              <a:t>and </a:t>
            </a:r>
            <a:r>
              <a:rPr lang="en-US" altLang="ja-JP" dirty="0">
                <a:latin typeface="メイリオ" panose="020B0604030504040204" pitchFamily="50" charset="-128"/>
                <a:ea typeface="メイリオ" panose="020B0604030504040204" pitchFamily="50" charset="-128"/>
              </a:rPr>
              <a:t>SAML.</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Utilizing </a:t>
            </a:r>
            <a:r>
              <a:rPr lang="en-US" altLang="ja-JP" dirty="0">
                <a:latin typeface="メイリオ" panose="020B0604030504040204" pitchFamily="50" charset="-128"/>
                <a:ea typeface="メイリオ" panose="020B0604030504040204" pitchFamily="50" charset="-128"/>
              </a:rPr>
              <a:t>SAML </a:t>
            </a:r>
            <a:r>
              <a:rPr lang="ja-JP" altLang="en-US" dirty="0">
                <a:latin typeface="メイリオ" panose="020B0604030504040204" pitchFamily="50" charset="-128"/>
                <a:ea typeface="メイリオ" panose="020B0604030504040204" pitchFamily="50" charset="-128"/>
              </a:rPr>
              <a:t>with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users.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Delegate authority in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policies and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roles.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Implementing authentication using </a:t>
            </a:r>
            <a:r>
              <a:rPr lang="en-US" altLang="ja-JP" dirty="0">
                <a:latin typeface="メイリオ" panose="020B0604030504040204" pitchFamily="50" charset="-128"/>
                <a:ea typeface="メイリオ" panose="020B0604030504040204" pitchFamily="50" charset="-128"/>
              </a:rPr>
              <a:t>AWS SSO.</a:t>
            </a:r>
          </a:p>
        </p:txBody>
      </p:sp>
    </p:spTree>
    <p:extLst>
      <p:ext uri="{BB962C8B-B14F-4D97-AF65-F5344CB8AC3E}">
        <p14:creationId xmlns:p14="http://schemas.microsoft.com/office/powerpoint/2010/main" val="3126931200"/>
      </p:ext>
    </p:extLst>
  </p:cSld>
  <p:clrMapOvr>
    <a:masterClrMapping/>
  </p:clrMapOvr>
  <mc:AlternateContent xmlns:mc="http://schemas.openxmlformats.org/markup-compatibility/2006" xmlns:p14="http://schemas.microsoft.com/office/powerpoint/2010/main">
    <mc:Choice Requires="p14">
      <p:transition spd="slow" p14:dur="2000" advTm="9117"/>
    </mc:Choice>
    <mc:Fallback xmlns="">
      <p:transition spd="slow" advTm="9117"/>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Security Token Service (STS)</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STS is a </a:t>
            </a:r>
            <a:r>
              <a:rPr lang="ja-JP" altLang="en-US" sz="2400" dirty="0">
                <a:solidFill>
                  <a:srgbClr val="002060"/>
                </a:solidFill>
                <a:latin typeface="メイリオ" panose="020B0604030504040204" pitchFamily="50" charset="-128"/>
                <a:ea typeface="メイリオ" panose="020B0604030504040204" pitchFamily="50" charset="-128"/>
              </a:rPr>
              <a:t>service that provides limited and temporary security credentials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BEDFE432-B27E-4941-A816-70A181B03C19}"/>
              </a:ext>
            </a:extLst>
          </p:cNvPr>
          <p:cNvSpPr/>
          <p:nvPr/>
        </p:nvSpPr>
        <p:spPr bwMode="auto">
          <a:xfrm>
            <a:off x="928524" y="3140968"/>
            <a:ext cx="1744140" cy="1439999"/>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b="1" dirty="0">
                <a:solidFill>
                  <a:schemeClr val="bg1"/>
                </a:solidFill>
                <a:latin typeface="メイリオ" panose="020B0604030504040204" pitchFamily="50" charset="-128"/>
                <a:ea typeface="メイリオ" panose="020B0604030504040204" pitchFamily="50" charset="-128"/>
              </a:rPr>
              <a:t>IAM </a:t>
            </a:r>
            <a:r>
              <a:rPr lang="ja-JP" altLang="en-US" b="1" dirty="0">
                <a:solidFill>
                  <a:schemeClr val="bg1"/>
                </a:solidFill>
                <a:latin typeface="メイリオ" panose="020B0604030504040204" pitchFamily="50" charset="-128"/>
                <a:ea typeface="メイリオ" panose="020B0604030504040204" pitchFamily="50" charset="-128"/>
              </a:rPr>
              <a:t>users</a:t>
            </a:r>
            <a:endParaRPr lang="en-US" altLang="ja-JP" b="1" dirty="0">
              <a:solidFill>
                <a:schemeClr val="bg1"/>
              </a:solidFill>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Authenticated users</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D7918BCD-589E-4E08-9AC1-1A68B2B75AA3}"/>
              </a:ext>
            </a:extLst>
          </p:cNvPr>
          <p:cNvSpPr/>
          <p:nvPr/>
        </p:nvSpPr>
        <p:spPr bwMode="auto">
          <a:xfrm>
            <a:off x="3944888" y="3140968"/>
            <a:ext cx="1744140" cy="1439999"/>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Issu</a:t>
            </a:r>
            <a:r>
              <a:rPr lang="en-US" altLang="ja-JP" b="1" dirty="0">
                <a:solidFill>
                  <a:schemeClr val="bg1"/>
                </a:solidFill>
                <a:latin typeface="メイリオ" panose="020B0604030504040204" pitchFamily="50" charset="-128"/>
                <a:ea typeface="メイリオ" panose="020B0604030504040204" pitchFamily="50" charset="-128"/>
              </a:rPr>
              <a:t>es an STS</a:t>
            </a: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2" name="矢印: 右 1">
            <a:extLst>
              <a:ext uri="{FF2B5EF4-FFF2-40B4-BE49-F238E27FC236}">
                <a16:creationId xmlns:a16="http://schemas.microsoft.com/office/drawing/2014/main" id="{42C6DDE1-886C-4DC6-8789-99903B7A2403}"/>
              </a:ext>
            </a:extLst>
          </p:cNvPr>
          <p:cNvSpPr/>
          <p:nvPr/>
        </p:nvSpPr>
        <p:spPr bwMode="auto">
          <a:xfrm>
            <a:off x="2792760" y="3573016"/>
            <a:ext cx="936104" cy="57606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矢印: 右 12">
            <a:extLst>
              <a:ext uri="{FF2B5EF4-FFF2-40B4-BE49-F238E27FC236}">
                <a16:creationId xmlns:a16="http://schemas.microsoft.com/office/drawing/2014/main" id="{A8019FEB-A54D-4D6D-9204-A33AF13D31C3}"/>
              </a:ext>
            </a:extLst>
          </p:cNvPr>
          <p:cNvSpPr/>
          <p:nvPr/>
        </p:nvSpPr>
        <p:spPr bwMode="auto">
          <a:xfrm rot="19512332">
            <a:off x="5950469" y="2872800"/>
            <a:ext cx="1330483" cy="57606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1" name="TextBox 10">
            <a:extLst>
              <a:ext uri="{FF2B5EF4-FFF2-40B4-BE49-F238E27FC236}">
                <a16:creationId xmlns:a16="http://schemas.microsoft.com/office/drawing/2014/main" id="{A80EFF23-74C7-4553-9794-51F7B6B86CA5}"/>
              </a:ext>
            </a:extLst>
          </p:cNvPr>
          <p:cNvSpPr txBox="1"/>
          <p:nvPr/>
        </p:nvSpPr>
        <p:spPr>
          <a:xfrm>
            <a:off x="887249" y="5013176"/>
            <a:ext cx="5017801" cy="892552"/>
          </a:xfrm>
          <a:prstGeom prst="rect">
            <a:avLst/>
          </a:prstGeom>
          <a:noFill/>
        </p:spPr>
        <p:txBody>
          <a:bodyPr wrap="square">
            <a:spAutoFit/>
          </a:bodyPr>
          <a:lstStyle/>
          <a:p>
            <a:r>
              <a:rPr lang="ja-JP" altLang="en-US" sz="1300" i="0" dirty="0">
                <a:solidFill>
                  <a:srgbClr val="16191F"/>
                </a:solidFill>
                <a:effectLst/>
                <a:latin typeface="メイリオ" panose="020B0604030504040204" pitchFamily="50" charset="-128"/>
                <a:ea typeface="メイリオ" panose="020B0604030504040204" pitchFamily="50" charset="-128"/>
              </a:rPr>
              <a:t>Temporary credentials are used in scenarios where </a:t>
            </a:r>
            <a:r>
              <a:rPr lang="en-US" altLang="ja-JP" sz="1300" i="0" dirty="0">
                <a:solidFill>
                  <a:srgbClr val="16191F"/>
                </a:solidFill>
                <a:effectLst/>
                <a:latin typeface="メイリオ" panose="020B0604030504040204" pitchFamily="50" charset="-128"/>
                <a:ea typeface="メイリオ" panose="020B0604030504040204" pitchFamily="50" charset="-128"/>
              </a:rPr>
              <a:t>identity </a:t>
            </a:r>
            <a:r>
              <a:rPr lang="ja-JP" altLang="en-US" sz="1300" i="0" dirty="0">
                <a:solidFill>
                  <a:srgbClr val="16191F"/>
                </a:solidFill>
                <a:effectLst/>
                <a:latin typeface="メイリオ" panose="020B0604030504040204" pitchFamily="50" charset="-128"/>
                <a:ea typeface="メイリオ" panose="020B0604030504040204" pitchFamily="50" charset="-128"/>
              </a:rPr>
              <a:t>federation (federation/web </a:t>
            </a:r>
            <a:r>
              <a:rPr lang="en-US" altLang="ja-JP" sz="1300" i="0" dirty="0">
                <a:solidFill>
                  <a:srgbClr val="16191F"/>
                </a:solidFill>
                <a:effectLst/>
                <a:latin typeface="メイリオ" panose="020B0604030504040204" pitchFamily="50" charset="-128"/>
                <a:ea typeface="メイリオ" panose="020B0604030504040204" pitchFamily="50" charset="-128"/>
              </a:rPr>
              <a:t>identity </a:t>
            </a:r>
            <a:r>
              <a:rPr lang="ja-JP" altLang="en-US" sz="1300" i="0" dirty="0">
                <a:solidFill>
                  <a:srgbClr val="16191F"/>
                </a:solidFill>
                <a:effectLst/>
                <a:latin typeface="メイリオ" panose="020B0604030504040204" pitchFamily="50" charset="-128"/>
                <a:ea typeface="メイリオ" panose="020B0604030504040204" pitchFamily="50" charset="-128"/>
              </a:rPr>
              <a:t>federation using custom federation brokers and </a:t>
            </a:r>
            <a:r>
              <a:rPr lang="en-US" altLang="ja-JP" sz="1300" i="0" dirty="0">
                <a:solidFill>
                  <a:srgbClr val="16191F"/>
                </a:solidFill>
                <a:effectLst/>
                <a:latin typeface="メイリオ" panose="020B0604030504040204" pitchFamily="50" charset="-128"/>
                <a:ea typeface="メイリオ" panose="020B0604030504040204" pitchFamily="50" charset="-128"/>
              </a:rPr>
              <a:t>SAML 2.0</a:t>
            </a:r>
            <a:r>
              <a:rPr lang="ja-JP" altLang="en-US" sz="1300" i="0" dirty="0">
                <a:solidFill>
                  <a:srgbClr val="16191F"/>
                </a:solidFill>
                <a:effectLst/>
                <a:latin typeface="メイリオ" panose="020B0604030504040204" pitchFamily="50" charset="-128"/>
                <a:ea typeface="メイリオ" panose="020B0604030504040204" pitchFamily="50" charset="-128"/>
              </a:rPr>
              <a:t>), cross-account access, and </a:t>
            </a:r>
            <a:r>
              <a:rPr lang="en-US" altLang="ja-JP" sz="1300" i="0" dirty="0">
                <a:solidFill>
                  <a:srgbClr val="16191F"/>
                </a:solidFill>
                <a:effectLst/>
                <a:latin typeface="メイリオ" panose="020B0604030504040204" pitchFamily="50" charset="-128"/>
                <a:ea typeface="メイリオ" panose="020B0604030504040204" pitchFamily="50" charset="-128"/>
              </a:rPr>
              <a:t>IAM </a:t>
            </a:r>
            <a:r>
              <a:rPr lang="ja-JP" altLang="en-US" sz="1300" i="0" dirty="0">
                <a:solidFill>
                  <a:srgbClr val="16191F"/>
                </a:solidFill>
                <a:effectLst/>
                <a:latin typeface="メイリオ" panose="020B0604030504040204" pitchFamily="50" charset="-128"/>
                <a:ea typeface="メイリオ" panose="020B0604030504040204" pitchFamily="50" charset="-128"/>
              </a:rPr>
              <a:t>roles are used.</a:t>
            </a:r>
            <a:endParaRPr lang="ja-JP" altLang="en-US" sz="1300" dirty="0">
              <a:latin typeface="メイリオ" panose="020B0604030504040204" pitchFamily="50" charset="-128"/>
              <a:ea typeface="メイリオ" panose="020B0604030504040204" pitchFamily="50" charset="-128"/>
            </a:endParaRPr>
          </a:p>
        </p:txBody>
      </p:sp>
      <p:pic>
        <p:nvPicPr>
          <p:cNvPr id="4" name="Picture 2" descr="汎用的な人のシルエットアイコン | 商用可の無料(フリー)のアイコン素材をダウンロードできるサイト『icon rainbow』">
            <a:extLst>
              <a:ext uri="{FF2B5EF4-FFF2-40B4-BE49-F238E27FC236}">
                <a16:creationId xmlns:a16="http://schemas.microsoft.com/office/drawing/2014/main" id="{BEEE5A07-09BF-4D6A-80AC-C7883E6AF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787" y="1939647"/>
            <a:ext cx="1351037" cy="13510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汎用的な人のシルエットアイコン | 商用可の無料(フリー)のアイコン素材をダウンロードできるサイト『icon rainbow』">
            <a:extLst>
              <a:ext uri="{FF2B5EF4-FFF2-40B4-BE49-F238E27FC236}">
                <a16:creationId xmlns:a16="http://schemas.microsoft.com/office/drawing/2014/main" id="{DC573D10-EAA8-4A2C-854D-A55463789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1787" y="4293096"/>
            <a:ext cx="1351037" cy="1351037"/>
          </a:xfrm>
          <a:prstGeom prst="rect">
            <a:avLst/>
          </a:prstGeom>
          <a:noFill/>
          <a:extLst>
            <a:ext uri="{909E8E84-426E-40DD-AFC4-6F175D3DCCD1}">
              <a14:hiddenFill xmlns:a14="http://schemas.microsoft.com/office/drawing/2010/main">
                <a:solidFill>
                  <a:srgbClr val="FFFFFF"/>
                </a:solidFill>
              </a14:hiddenFill>
            </a:ext>
          </a:extLst>
        </p:spPr>
      </p:pic>
      <p:sp>
        <p:nvSpPr>
          <p:cNvPr id="16" name="矢印: 右 12">
            <a:extLst>
              <a:ext uri="{FF2B5EF4-FFF2-40B4-BE49-F238E27FC236}">
                <a16:creationId xmlns:a16="http://schemas.microsoft.com/office/drawing/2014/main" id="{44ECE94C-87CE-4270-B50F-77F182370400}"/>
              </a:ext>
            </a:extLst>
          </p:cNvPr>
          <p:cNvSpPr/>
          <p:nvPr/>
        </p:nvSpPr>
        <p:spPr bwMode="auto">
          <a:xfrm rot="1937891">
            <a:off x="6012089" y="4218725"/>
            <a:ext cx="1330483" cy="576064"/>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5" name="TextBox 4">
            <a:extLst>
              <a:ext uri="{FF2B5EF4-FFF2-40B4-BE49-F238E27FC236}">
                <a16:creationId xmlns:a16="http://schemas.microsoft.com/office/drawing/2014/main" id="{860CE91B-459E-4111-8287-F923AAD350D4}"/>
              </a:ext>
            </a:extLst>
          </p:cNvPr>
          <p:cNvSpPr txBox="1"/>
          <p:nvPr/>
        </p:nvSpPr>
        <p:spPr>
          <a:xfrm>
            <a:off x="6652021" y="3421999"/>
            <a:ext cx="2520280" cy="276999"/>
          </a:xfrm>
          <a:prstGeom prst="rect">
            <a:avLst/>
          </a:prstGeom>
          <a:noFill/>
        </p:spPr>
        <p:txBody>
          <a:bodyPr wrap="square">
            <a:spAutoFit/>
          </a:bodyPr>
          <a:lstStyle/>
          <a:p>
            <a:pPr algn="ctr"/>
            <a:r>
              <a:rPr lang="en-US" altLang="ja-JP" sz="1200" b="1" i="0" dirty="0">
                <a:solidFill>
                  <a:srgbClr val="16191F"/>
                </a:solidFill>
                <a:effectLst/>
                <a:latin typeface="メイリオ" panose="020B0604030504040204" pitchFamily="50" charset="-128"/>
                <a:ea typeface="メイリオ" panose="020B0604030504040204" pitchFamily="50" charset="-128"/>
              </a:rPr>
              <a:t>IAM </a:t>
            </a:r>
            <a:r>
              <a:rPr lang="ja-JP" altLang="en-US" sz="1200" b="1" i="0" dirty="0">
                <a:solidFill>
                  <a:srgbClr val="16191F"/>
                </a:solidFill>
                <a:effectLst/>
                <a:latin typeface="メイリオ" panose="020B0604030504040204" pitchFamily="50" charset="-128"/>
                <a:ea typeface="メイリオ" panose="020B0604030504040204" pitchFamily="50" charset="-128"/>
              </a:rPr>
              <a:t>users</a:t>
            </a:r>
            <a:endParaRPr lang="ja-JP" altLang="en-US" sz="1200" b="1" dirty="0">
              <a:latin typeface="メイリオ" panose="020B0604030504040204" pitchFamily="50" charset="-128"/>
              <a:ea typeface="メイリオ" panose="020B0604030504040204" pitchFamily="50" charset="-128"/>
            </a:endParaRPr>
          </a:p>
        </p:txBody>
      </p:sp>
      <p:sp>
        <p:nvSpPr>
          <p:cNvPr id="18" name="TextBox 17">
            <a:extLst>
              <a:ext uri="{FF2B5EF4-FFF2-40B4-BE49-F238E27FC236}">
                <a16:creationId xmlns:a16="http://schemas.microsoft.com/office/drawing/2014/main" id="{8ACC9140-9145-489F-A3AE-93D1FF8D24AD}"/>
              </a:ext>
            </a:extLst>
          </p:cNvPr>
          <p:cNvSpPr txBox="1"/>
          <p:nvPr/>
        </p:nvSpPr>
        <p:spPr>
          <a:xfrm>
            <a:off x="6652021" y="5699778"/>
            <a:ext cx="2520280" cy="276999"/>
          </a:xfrm>
          <a:prstGeom prst="rect">
            <a:avLst/>
          </a:prstGeom>
          <a:noFill/>
        </p:spPr>
        <p:txBody>
          <a:bodyPr wrap="square">
            <a:spAutoFit/>
          </a:bodyPr>
          <a:lstStyle/>
          <a:p>
            <a:pPr algn="ctr"/>
            <a:r>
              <a:rPr lang="ja-JP" altLang="en-US" sz="1200" b="1" dirty="0">
                <a:solidFill>
                  <a:srgbClr val="16191F"/>
                </a:solidFill>
                <a:latin typeface="メイリオ" panose="020B0604030504040204" pitchFamily="50" charset="-128"/>
                <a:ea typeface="メイリオ" panose="020B0604030504040204" pitchFamily="50" charset="-128"/>
              </a:rPr>
              <a:t>Federation </a:t>
            </a:r>
            <a:r>
              <a:rPr lang="ja-JP" altLang="en-US" sz="1200" b="1" i="0" dirty="0">
                <a:solidFill>
                  <a:srgbClr val="16191F"/>
                </a:solidFill>
                <a:effectLst/>
                <a:latin typeface="メイリオ" panose="020B0604030504040204" pitchFamily="50" charset="-128"/>
                <a:ea typeface="メイリオ" panose="020B0604030504040204" pitchFamily="50" charset="-128"/>
              </a:rPr>
              <a:t>users</a:t>
            </a:r>
            <a:endParaRPr lang="ja-JP" altLang="en-US" sz="12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96147835"/>
      </p:ext>
    </p:extLst>
  </p:cSld>
  <p:clrMapOvr>
    <a:masterClrMapping/>
  </p:clrMapOvr>
  <mc:AlternateContent xmlns:mc="http://schemas.openxmlformats.org/markup-compatibility/2006" xmlns:p14="http://schemas.microsoft.com/office/powerpoint/2010/main">
    <mc:Choice Requires="p14">
      <p:transition spd="slow" p14:dur="2000" advTm="38519"/>
    </mc:Choice>
    <mc:Fallback xmlns="">
      <p:transition spd="slow" advTm="38519"/>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a:t>
            </a:r>
            <a:r>
              <a:rPr kumimoji="0" lang="ja-JP" altLang="en-US" sz="3200" dirty="0">
                <a:solidFill>
                  <a:srgbClr val="000000"/>
                </a:solidFill>
                <a:latin typeface="メイリオ" pitchFamily="50" charset="-128"/>
                <a:ea typeface="メイリオ" pitchFamily="50" charset="-128"/>
                <a:cs typeface="メイリオ" pitchFamily="50" charset="-128"/>
              </a:rPr>
              <a:t>Using </a:t>
            </a:r>
            <a:r>
              <a:rPr kumimoji="0" lang="en-US" altLang="ja-JP" sz="3200" dirty="0">
                <a:solidFill>
                  <a:srgbClr val="000000"/>
                </a:solidFill>
                <a:latin typeface="メイリオ" pitchFamily="50" charset="-128"/>
                <a:ea typeface="メイリオ" pitchFamily="50" charset="-128"/>
                <a:cs typeface="メイリオ" pitchFamily="50" charset="-128"/>
              </a:rPr>
              <a:t>Cognito</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016210"/>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Some c</a:t>
            </a:r>
            <a:r>
              <a:rPr lang="ja-JP" altLang="en-US" dirty="0">
                <a:latin typeface="メイリオ" panose="020B0604030504040204" pitchFamily="50" charset="-128"/>
                <a:ea typeface="メイリオ" panose="020B0604030504040204" pitchFamily="50" charset="-128"/>
              </a:rPr>
              <a:t>ompan</a:t>
            </a:r>
            <a:r>
              <a:rPr lang="en-US" altLang="ja-JP" dirty="0">
                <a:latin typeface="メイリオ" panose="020B0604030504040204" pitchFamily="50" charset="-128"/>
                <a:ea typeface="メイリオ" panose="020B0604030504040204" pitchFamily="50" charset="-128"/>
              </a:rPr>
              <a:t>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is</a:t>
            </a:r>
            <a:r>
              <a:rPr lang="ja-JP" altLang="en-US" dirty="0">
                <a:latin typeface="メイリオ" panose="020B0604030504040204" pitchFamily="50" charset="-128"/>
                <a:ea typeface="メイリオ" panose="020B0604030504040204" pitchFamily="50" charset="-128"/>
              </a:rPr>
              <a:t> implementing mobile applications with </a:t>
            </a:r>
            <a:r>
              <a:rPr lang="en-US" altLang="ja-JP" dirty="0">
                <a:latin typeface="メイリオ" panose="020B0604030504040204" pitchFamily="50" charset="-128"/>
                <a:ea typeface="メイリオ" panose="020B0604030504040204" pitchFamily="50" charset="-128"/>
              </a:rPr>
              <a:t>AWS Lambda</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API Gateway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DynamoDB. </a:t>
            </a:r>
            <a:r>
              <a:rPr lang="ja-JP" altLang="en-US" dirty="0">
                <a:latin typeface="メイリオ" panose="020B0604030504040204" pitchFamily="50" charset="-128"/>
                <a:ea typeface="メイリオ" panose="020B0604030504040204" pitchFamily="50" charset="-128"/>
              </a:rPr>
              <a:t>As a solution architect, you need to ensure maximum security by allowing users to connect via </a:t>
            </a:r>
            <a:r>
              <a:rPr lang="en-US" altLang="ja-JP" dirty="0">
                <a:latin typeface="メイリオ" panose="020B0604030504040204" pitchFamily="50" charset="-128"/>
                <a:ea typeface="メイリオ" panose="020B0604030504040204" pitchFamily="50" charset="-128"/>
              </a:rPr>
              <a:t>Google </a:t>
            </a:r>
            <a:r>
              <a:rPr lang="ja-JP" altLang="en-US" dirty="0">
                <a:latin typeface="メイリオ" panose="020B0604030504040204" pitchFamily="50" charset="-128"/>
                <a:ea typeface="メイリオ" panose="020B0604030504040204" pitchFamily="50" charset="-128"/>
              </a:rPr>
              <a:t>Login and turn on </a:t>
            </a:r>
            <a:r>
              <a:rPr lang="en-US" altLang="ja-JP" dirty="0">
                <a:latin typeface="メイリオ" panose="020B0604030504040204" pitchFamily="50" charset="-128"/>
                <a:ea typeface="メイリオ" panose="020B0604030504040204" pitchFamily="50" charset="-128"/>
              </a:rPr>
              <a:t>MFA.</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a solution that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AWS SSO</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AD Connector</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Simple AD</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Amazon Cognito</a:t>
            </a:r>
          </a:p>
        </p:txBody>
      </p:sp>
    </p:spTree>
    <p:extLst>
      <p:ext uri="{BB962C8B-B14F-4D97-AF65-F5344CB8AC3E}">
        <p14:creationId xmlns:p14="http://schemas.microsoft.com/office/powerpoint/2010/main" val="3592230738"/>
      </p:ext>
    </p:extLst>
  </p:cSld>
  <p:clrMapOvr>
    <a:masterClrMapping/>
  </p:clrMapOvr>
  <mc:AlternateContent xmlns:mc="http://schemas.openxmlformats.org/markup-compatibility/2006" xmlns:p14="http://schemas.microsoft.com/office/powerpoint/2010/main">
    <mc:Choice Requires="p14">
      <p:transition spd="slow" p14:dur="2000" advTm="16731"/>
    </mc:Choice>
    <mc:Fallback xmlns="">
      <p:transition spd="slow" advTm="16731"/>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サインイン後に ID プールを使用して AWS サービスへアクセスする ...">
            <a:extLst>
              <a:ext uri="{FF2B5EF4-FFF2-40B4-BE49-F238E27FC236}">
                <a16:creationId xmlns:a16="http://schemas.microsoft.com/office/drawing/2014/main" id="{9ED8AD38-6AAD-422B-A301-72C925CB8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100" y="1217154"/>
            <a:ext cx="8064896" cy="5196259"/>
          </a:xfrm>
          <a:prstGeom prst="rect">
            <a:avLst/>
          </a:prstGeom>
          <a:noFill/>
          <a:extLst>
            <a:ext uri="{909E8E84-426E-40DD-AFC4-6F175D3DCCD1}">
              <a14:hiddenFill xmlns:a14="http://schemas.microsoft.com/office/drawing/2010/main">
                <a:solidFill>
                  <a:srgbClr val="FFFFFF"/>
                </a:solidFill>
              </a14:hiddenFill>
            </a:ext>
          </a:extLst>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Cognito</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If you want to add user authentication to your application, use </a:t>
            </a:r>
            <a:r>
              <a:rPr lang="en-US" altLang="ja-JP" sz="2400" dirty="0">
                <a:solidFill>
                  <a:srgbClr val="002060"/>
                </a:solidFill>
                <a:latin typeface="メイリオ" panose="020B0604030504040204" pitchFamily="50" charset="-128"/>
                <a:ea typeface="メイリオ" panose="020B0604030504040204" pitchFamily="50" charset="-128"/>
              </a:rPr>
              <a:t>Cognito</a:t>
            </a:r>
          </a:p>
        </p:txBody>
      </p:sp>
      <p:sp>
        <p:nvSpPr>
          <p:cNvPr id="12" name="テキスト ボックス 11">
            <a:extLst>
              <a:ext uri="{FF2B5EF4-FFF2-40B4-BE49-F238E27FC236}">
                <a16:creationId xmlns:a16="http://schemas.microsoft.com/office/drawing/2014/main" id="{11D7EA45-863B-42C7-A625-30ABD2D92E40}"/>
              </a:ext>
            </a:extLst>
          </p:cNvPr>
          <p:cNvSpPr txBox="1"/>
          <p:nvPr/>
        </p:nvSpPr>
        <p:spPr>
          <a:xfrm>
            <a:off x="920552" y="6356476"/>
            <a:ext cx="4953450" cy="400110"/>
          </a:xfrm>
          <a:prstGeom prst="rect">
            <a:avLst/>
          </a:prstGeom>
          <a:noFill/>
        </p:spPr>
        <p:txBody>
          <a:bodyPr wrap="square">
            <a:spAutoFit/>
          </a:bodyPr>
          <a:lstStyle/>
          <a:p>
            <a:r>
              <a:rPr lang="en-US" altLang="ja-JP" sz="1000" dirty="0"/>
              <a:t>Reference: https://docs.aws.amazon.com/ja_jp/cognito/latest/developerguide/amazon-cognito-integrating-user-pools-with-identity-pools.html </a:t>
            </a:r>
            <a:endParaRPr lang="ja-JP" altLang="en-US" sz="1000" dirty="0"/>
          </a:p>
        </p:txBody>
      </p:sp>
    </p:spTree>
    <p:extLst>
      <p:ext uri="{BB962C8B-B14F-4D97-AF65-F5344CB8AC3E}">
        <p14:creationId xmlns:p14="http://schemas.microsoft.com/office/powerpoint/2010/main" val="1626825994"/>
      </p:ext>
    </p:extLst>
  </p:cSld>
  <p:clrMapOvr>
    <a:masterClrMapping/>
  </p:clrMapOvr>
  <mc:AlternateContent xmlns:mc="http://schemas.openxmlformats.org/markup-compatibility/2006" xmlns:p14="http://schemas.microsoft.com/office/powerpoint/2010/main">
    <mc:Choice Requires="p14">
      <p:transition spd="slow" p14:dur="2000" advTm="44567"/>
    </mc:Choice>
    <mc:Fallback xmlns="">
      <p:transition spd="slow" advTm="44567"/>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p>
          <a:p>
            <a:pPr algn="ctr"/>
            <a:r>
              <a:rPr kumimoji="0" lang="ja-JP" altLang="en-US" sz="2600" dirty="0">
                <a:solidFill>
                  <a:srgbClr val="000000"/>
                </a:solidFill>
                <a:latin typeface="メイリオ" pitchFamily="50" charset="-128"/>
                <a:ea typeface="メイリオ" pitchFamily="50" charset="-128"/>
                <a:cs typeface="メイリオ" pitchFamily="50" charset="-128"/>
              </a:rPr>
              <a:t>Work Management</a:t>
            </a:r>
          </a:p>
        </p:txBody>
      </p:sp>
    </p:spTree>
    <p:extLst>
      <p:ext uri="{BB962C8B-B14F-4D97-AF65-F5344CB8AC3E}">
        <p14:creationId xmlns:p14="http://schemas.microsoft.com/office/powerpoint/2010/main" val="878180932"/>
      </p:ext>
    </p:extLst>
  </p:cSld>
  <p:clrMapOvr>
    <a:masterClrMapping/>
  </p:clrMapOvr>
  <mc:AlternateContent xmlns:mc="http://schemas.openxmlformats.org/markup-compatibility/2006" xmlns:p14="http://schemas.microsoft.com/office/powerpoint/2010/main">
    <mc:Choice Requires="p14">
      <p:transition spd="slow" p14:dur="2000" advTm="4039"/>
    </mc:Choice>
    <mc:Fallback xmlns="">
      <p:transition spd="slow" advTm="4039"/>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200" dirty="0">
                <a:solidFill>
                  <a:srgbClr val="000000"/>
                </a:solidFill>
                <a:latin typeface="メイリオ" pitchFamily="50" charset="-128"/>
                <a:ea typeface="メイリオ" pitchFamily="50" charset="-128"/>
                <a:cs typeface="メイリオ" pitchFamily="50" charset="-128"/>
              </a:rPr>
              <a:t>Work Management </a:t>
            </a:r>
            <a:r>
              <a:rPr lang="ja-JP" altLang="en-US" sz="3200" dirty="0">
                <a:latin typeface="メイリオ" panose="020B0604030504040204" pitchFamily="50" charset="-128"/>
                <a:ea typeface="メイリオ" panose="020B0604030504040204" pitchFamily="50" charset="-128"/>
              </a:rPr>
              <a:t>Question</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to </a:t>
            </a:r>
            <a:r>
              <a:rPr lang="en-US" altLang="ja-JP" sz="1400" dirty="0">
                <a:latin typeface="メイリオ" panose="020B0604030504040204" pitchFamily="50" charset="-128"/>
                <a:ea typeface="メイリオ" panose="020B0604030504040204" pitchFamily="50" charset="-128"/>
              </a:rPr>
              <a:t>choose</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Amazon MQ to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the requirement to utilize the queue</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sz="1600" dirty="0">
                <a:solidFill>
                  <a:schemeClr val="bg1"/>
                </a:solidFill>
                <a:latin typeface="メイリオ" pitchFamily="50" charset="-128"/>
                <a:ea typeface="メイリオ" pitchFamily="50" charset="-128"/>
                <a:cs typeface="メイリオ" pitchFamily="50" charset="-128"/>
              </a:rPr>
              <a:t>Amazon MQ </a:t>
            </a:r>
            <a:r>
              <a:rPr kumimoji="0" lang="ja-JP" altLang="en-US" sz="1600" dirty="0">
                <a:solidFill>
                  <a:schemeClr val="bg1"/>
                </a:solidFill>
                <a:latin typeface="メイリオ" pitchFamily="50" charset="-128"/>
                <a:ea typeface="メイリオ" pitchFamily="50" charset="-128"/>
                <a:cs typeface="メイリオ" pitchFamily="50" charset="-128"/>
              </a:rPr>
              <a:t>Selection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will be asked </a:t>
            </a:r>
            <a:r>
              <a:rPr lang="ja-JP" altLang="en-US" sz="1400" dirty="0">
                <a:latin typeface="メイリオ" panose="020B0604030504040204" pitchFamily="50" charset="-128"/>
                <a:ea typeface="メイリオ" panose="020B0604030504040204" pitchFamily="50" charset="-128"/>
              </a:rPr>
              <a:t>asked to choose the best solution </a:t>
            </a:r>
            <a:r>
              <a:rPr lang="en-US" altLang="ja-JP" sz="1400" dirty="0">
                <a:latin typeface="メイリオ" panose="020B0604030504040204" pitchFamily="50" charset="-128"/>
                <a:ea typeface="メイリオ" panose="020B0604030504040204" pitchFamily="50" charset="-128"/>
              </a:rPr>
              <a:t>to create workflows or processes </a:t>
            </a:r>
            <a:r>
              <a:rPr lang="ja-JP" altLang="en-US" sz="1400" dirty="0">
                <a:latin typeface="メイリオ" panose="020B0604030504040204" pitchFamily="50" charset="-128"/>
                <a:ea typeface="メイリオ" panose="020B0604030504040204" pitchFamily="50" charset="-128"/>
              </a:rPr>
              <a:t>from </a:t>
            </a:r>
            <a:r>
              <a:rPr lang="en-US" altLang="ja-JP" sz="1400" dirty="0">
                <a:latin typeface="メイリオ" panose="020B0604030504040204" pitchFamily="50" charset="-128"/>
                <a:ea typeface="メイリオ" panose="020B0604030504040204" pitchFamily="50" charset="-128"/>
              </a:rPr>
              <a:t>SQS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Step Functions </a:t>
            </a:r>
            <a:r>
              <a:rPr lang="ja-JP" altLang="en-US" sz="1400" dirty="0">
                <a:latin typeface="メイリオ" panose="020B0604030504040204" pitchFamily="50" charset="-128"/>
                <a:ea typeface="メイリオ" panose="020B0604030504040204" pitchFamily="50" charset="-128"/>
              </a:rPr>
              <a:t>.</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sz="1600" dirty="0">
                <a:solidFill>
                  <a:schemeClr val="bg1"/>
                </a:solidFill>
                <a:latin typeface="メイリオ" pitchFamily="50" charset="-128"/>
                <a:ea typeface="メイリオ" pitchFamily="50" charset="-128"/>
                <a:cs typeface="メイリオ" pitchFamily="50" charset="-128"/>
              </a:rPr>
              <a:t>AWS Step Functions</a:t>
            </a:r>
            <a:endParaRPr kumimoji="0" lang="en-US" altLang="ja-JP" dirty="0">
              <a:solidFill>
                <a:schemeClr val="bg1"/>
              </a:solidFill>
              <a:latin typeface="メイリオ" pitchFamily="50" charset="-128"/>
              <a:ea typeface="メイリオ" pitchFamily="50" charset="-128"/>
              <a:cs typeface="メイリオ" pitchFamily="50" charset="-128"/>
            </a:endParaRPr>
          </a:p>
          <a:p>
            <a:pPr algn="ctr"/>
            <a:r>
              <a:rPr kumimoji="0" lang="en-US" altLang="ja-JP" dirty="0">
                <a:solidFill>
                  <a:schemeClr val="bg1"/>
                </a:solidFill>
                <a:latin typeface="メイリオ" pitchFamily="50" charset="-128"/>
                <a:ea typeface="メイリオ" pitchFamily="50" charset="-128"/>
              </a:rPr>
              <a:t>VS SQS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will be asked </a:t>
            </a:r>
            <a:r>
              <a:rPr lang="ja-JP" altLang="en-US" sz="1400" dirty="0">
                <a:latin typeface="メイリオ" panose="020B0604030504040204" pitchFamily="50" charset="-128"/>
                <a:ea typeface="メイリオ" panose="020B0604030504040204" pitchFamily="50" charset="-128"/>
              </a:rPr>
              <a:t>asked to choose the best solution </a:t>
            </a:r>
            <a:r>
              <a:rPr lang="en-US" altLang="ja-JP" sz="1400" dirty="0">
                <a:latin typeface="メイリオ" panose="020B0604030504040204" pitchFamily="50" charset="-128"/>
                <a:ea typeface="メイリオ" panose="020B0604030504040204" pitchFamily="50" charset="-128"/>
              </a:rPr>
              <a:t>to create workflows or processes from Step Functions and SWF</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0" lang="en-US" altLang="ja-JP" sz="1600" dirty="0">
                <a:solidFill>
                  <a:schemeClr val="bg1"/>
                </a:solidFill>
                <a:latin typeface="メイリオ" pitchFamily="50" charset="-128"/>
                <a:ea typeface="メイリオ" pitchFamily="50" charset="-128"/>
                <a:cs typeface="メイリオ" pitchFamily="50" charset="-128"/>
              </a:rPr>
              <a:t>AWS Step Functions VS SWF</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09205271"/>
      </p:ext>
    </p:extLst>
  </p:cSld>
  <p:clrMapOvr>
    <a:masterClrMapping/>
  </p:clrMapOvr>
  <mc:AlternateContent xmlns:mc="http://schemas.openxmlformats.org/markup-compatibility/2006" xmlns:p14="http://schemas.microsoft.com/office/powerpoint/2010/main">
    <mc:Choice Requires="p14">
      <p:transition spd="slow" p14:dur="2000" advTm="44318"/>
    </mc:Choice>
    <mc:Fallback xmlns="">
      <p:transition spd="slow" advTm="44318"/>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Select Amazon MQ</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87798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Edutech Venture plans to migrate its digital learning platform to an on-premises environment. The current application provides English learning content to non-native speakers and processes their learning status to calculate the optimal learning time.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want to </a:t>
            </a:r>
            <a:r>
              <a:rPr lang="ja-JP" altLang="en-US" dirty="0">
                <a:latin typeface="メイリオ" panose="020B0604030504040204" pitchFamily="50" charset="-128"/>
                <a:ea typeface="メイリオ" panose="020B0604030504040204" pitchFamily="50" charset="-128"/>
              </a:rPr>
              <a:t>use the </a:t>
            </a:r>
            <a:r>
              <a:rPr lang="en-US" altLang="ja-JP" dirty="0">
                <a:latin typeface="メイリオ" panose="020B0604030504040204" pitchFamily="50" charset="-128"/>
                <a:ea typeface="メイリオ" panose="020B0604030504040204" pitchFamily="50" charset="-128"/>
              </a:rPr>
              <a:t>RabbitMQ </a:t>
            </a:r>
            <a:r>
              <a:rPr lang="ja-JP" altLang="en-US" dirty="0">
                <a:latin typeface="メイリオ" panose="020B0604030504040204" pitchFamily="50" charset="-128"/>
                <a:ea typeface="メイリオ" panose="020B0604030504040204" pitchFamily="50" charset="-128"/>
              </a:rPr>
              <a:t>message broker cluster for task management in this process.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services should be used in migrating this solution?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MQ</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SQS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Step Functions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SWF</a:t>
            </a:r>
          </a:p>
          <a:p>
            <a:pPr>
              <a:lnSpc>
                <a:spcPct val="150000"/>
              </a:lnSpc>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0920148"/>
      </p:ext>
    </p:extLst>
  </p:cSld>
  <p:clrMapOvr>
    <a:masterClrMapping/>
  </p:clrMapOvr>
  <mc:AlternateContent xmlns:mc="http://schemas.openxmlformats.org/markup-compatibility/2006" xmlns:p14="http://schemas.microsoft.com/office/powerpoint/2010/main">
    <mc:Choice Requires="p14">
      <p:transition spd="slow" p14:dur="2000" advTm="14560"/>
    </mc:Choice>
    <mc:Fallback xmlns="">
      <p:transition spd="slow" advTm="14560"/>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34CC2A1-518B-4227-8110-EEFF36EF765B}"/>
              </a:ext>
            </a:extLst>
          </p:cNvPr>
          <p:cNvSpPr/>
          <p:nvPr/>
        </p:nvSpPr>
        <p:spPr bwMode="auto">
          <a:xfrm>
            <a:off x="992560" y="1698269"/>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SNS</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A142C8B7-E536-4DBA-974B-C1C35AE169C8}"/>
              </a:ext>
            </a:extLst>
          </p:cNvPr>
          <p:cNvSpPr/>
          <p:nvPr/>
        </p:nvSpPr>
        <p:spPr bwMode="auto">
          <a:xfrm>
            <a:off x="3580826" y="1698269"/>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A fully managed </a:t>
            </a:r>
            <a:r>
              <a:rPr lang="en-US" altLang="ja-JP" sz="1400" dirty="0">
                <a:latin typeface="メイリオ" panose="020B0604030504040204" pitchFamily="50" charset="-128"/>
                <a:ea typeface="メイリオ" panose="020B0604030504040204" pitchFamily="50" charset="-128"/>
              </a:rPr>
              <a:t>pub/sub </a:t>
            </a:r>
            <a:r>
              <a:rPr lang="ja-JP" altLang="en-US" sz="1400" dirty="0">
                <a:latin typeface="メイリオ" panose="020B0604030504040204" pitchFamily="50" charset="-128"/>
                <a:ea typeface="メイリオ" panose="020B0604030504040204" pitchFamily="50" charset="-128"/>
              </a:rPr>
              <a:t>messaging service. Used for message and alert notifications between components.</a:t>
            </a:r>
            <a:endParaRPr lang="en-US" altLang="ja-JP" sz="1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Select </a:t>
            </a:r>
            <a:r>
              <a:rPr lang="en-US" altLang="ja-JP" sz="1400" dirty="0">
                <a:latin typeface="メイリオ" panose="020B0604030504040204" pitchFamily="50" charset="-128"/>
                <a:ea typeface="メイリオ" panose="020B0604030504040204" pitchFamily="50" charset="-128"/>
              </a:rPr>
              <a:t>SNS </a:t>
            </a:r>
            <a:r>
              <a:rPr lang="ja-JP" altLang="en-US" sz="1400" dirty="0">
                <a:latin typeface="メイリオ" panose="020B0604030504040204" pitchFamily="50" charset="-128"/>
                <a:ea typeface="メイリオ" panose="020B0604030504040204" pitchFamily="50" charset="-128"/>
              </a:rPr>
              <a:t>if you want event notifications or messaging/push notifications on </a:t>
            </a:r>
            <a:r>
              <a:rPr lang="en-US" altLang="ja-JP" sz="1400" dirty="0">
                <a:latin typeface="メイリオ" panose="020B0604030504040204" pitchFamily="50" charset="-128"/>
                <a:ea typeface="メイリオ" panose="020B0604030504040204" pitchFamily="50" charset="-128"/>
              </a:rPr>
              <a:t>AWS.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3" name="タイトル 1">
            <a:extLst>
              <a:ext uri="{FF2B5EF4-FFF2-40B4-BE49-F238E27FC236}">
                <a16:creationId xmlns:a16="http://schemas.microsoft.com/office/drawing/2014/main" id="{8D7D4080-586C-47F9-9B66-8BA1F027966A}"/>
              </a:ext>
            </a:extLst>
          </p:cNvPr>
          <p:cNvSpPr txBox="1">
            <a:spLocks/>
          </p:cNvSpPr>
          <p:nvPr/>
        </p:nvSpPr>
        <p:spPr bwMode="auto">
          <a:xfrm>
            <a:off x="631222" y="190726"/>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Features of Queue Services</a:t>
            </a:r>
            <a:endParaRPr lang="en-US" altLang="ja-JP" sz="3000" dirty="0">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D2B0D568-2E15-426B-B572-1490760A1606}"/>
              </a:ext>
            </a:extLst>
          </p:cNvPr>
          <p:cNvSpPr txBox="1">
            <a:spLocks/>
          </p:cNvSpPr>
          <p:nvPr/>
        </p:nvSpPr>
        <p:spPr>
          <a:xfrm>
            <a:off x="631222" y="761527"/>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Understand how to use </a:t>
            </a:r>
            <a:r>
              <a:rPr lang="en-US" altLang="ja-JP" sz="2400" dirty="0">
                <a:solidFill>
                  <a:srgbClr val="002060"/>
                </a:solidFill>
                <a:latin typeface="メイリオ" panose="020B0604030504040204" pitchFamily="50" charset="-128"/>
                <a:ea typeface="メイリオ" panose="020B0604030504040204" pitchFamily="50" charset="-128"/>
              </a:rPr>
              <a:t>each service</a:t>
            </a:r>
            <a:r>
              <a:rPr lang="ja-JP" altLang="en-US" sz="2400" dirty="0">
                <a:solidFill>
                  <a:srgbClr val="002060"/>
                </a:solidFill>
                <a:latin typeface="メイリオ" panose="020B0604030504040204" pitchFamily="50" charset="-128"/>
                <a:ea typeface="メイリオ" panose="020B0604030504040204" pitchFamily="50" charset="-128"/>
              </a:rPr>
              <a:t> in different </a:t>
            </a:r>
            <a:r>
              <a:rPr lang="en-US" altLang="ja-JP" sz="2400" dirty="0">
                <a:solidFill>
                  <a:srgbClr val="002060"/>
                </a:solidFill>
                <a:latin typeface="メイリオ" panose="020B0604030504040204" pitchFamily="50" charset="-128"/>
                <a:ea typeface="メイリオ" panose="020B0604030504040204" pitchFamily="50" charset="-128"/>
              </a:rPr>
              <a:t>cases </a:t>
            </a:r>
            <a:r>
              <a:rPr lang="ja-JP" altLang="en-US" sz="2400" dirty="0">
                <a:solidFill>
                  <a:srgbClr val="002060"/>
                </a:solidFill>
                <a:latin typeface="メイリオ" panose="020B0604030504040204" pitchFamily="50" charset="-128"/>
                <a:ea typeface="メイリオ" panose="020B0604030504040204" pitchFamily="50" charset="-128"/>
              </a:rPr>
              <a:t>and deal with </a:t>
            </a:r>
            <a:r>
              <a:rPr lang="en-US" altLang="ja-JP" sz="2400" dirty="0">
                <a:solidFill>
                  <a:srgbClr val="002060"/>
                </a:solidFill>
                <a:latin typeface="メイリオ" panose="020B0604030504040204" pitchFamily="50" charset="-128"/>
                <a:ea typeface="メイリオ" panose="020B0604030504040204" pitchFamily="50" charset="-128"/>
              </a:rPr>
              <a:t>potential </a:t>
            </a:r>
            <a:r>
              <a:rPr lang="ja-JP" altLang="en-US" sz="2400" dirty="0">
                <a:solidFill>
                  <a:srgbClr val="002060"/>
                </a:solidFill>
                <a:latin typeface="メイリオ" panose="020B0604030504040204" pitchFamily="50" charset="-128"/>
                <a:ea typeface="メイリオ" panose="020B0604030504040204" pitchFamily="50" charset="-128"/>
              </a:rPr>
              <a:t>exam questions.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3" name="正方形/長方形 3">
            <a:extLst>
              <a:ext uri="{FF2B5EF4-FFF2-40B4-BE49-F238E27FC236}">
                <a16:creationId xmlns:a16="http://schemas.microsoft.com/office/drawing/2014/main" id="{55A3DC79-B3BF-4311-902D-82BA6591CC3D}"/>
              </a:ext>
            </a:extLst>
          </p:cNvPr>
          <p:cNvSpPr/>
          <p:nvPr/>
        </p:nvSpPr>
        <p:spPr bwMode="auto">
          <a:xfrm>
            <a:off x="992560" y="2902224"/>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SQS</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430A59E9-AF2B-4F87-A0AF-A358C7C047F0}"/>
              </a:ext>
            </a:extLst>
          </p:cNvPr>
          <p:cNvSpPr/>
          <p:nvPr/>
        </p:nvSpPr>
        <p:spPr bwMode="auto">
          <a:xfrm>
            <a:off x="3580826" y="2902224"/>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Fully managed message queuing service. Enables distributed parallel processing of the execution process.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Select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SQS for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queuing/task parallel and distributed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processing/polling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type notifications on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AWS.</a:t>
            </a:r>
          </a:p>
        </p:txBody>
      </p:sp>
      <p:sp>
        <p:nvSpPr>
          <p:cNvPr id="16" name="正方形/長方形 3">
            <a:extLst>
              <a:ext uri="{FF2B5EF4-FFF2-40B4-BE49-F238E27FC236}">
                <a16:creationId xmlns:a16="http://schemas.microsoft.com/office/drawing/2014/main" id="{825688DA-4C44-42F4-B100-DE8BF55E728B}"/>
              </a:ext>
            </a:extLst>
          </p:cNvPr>
          <p:cNvSpPr/>
          <p:nvPr/>
        </p:nvSpPr>
        <p:spPr bwMode="auto">
          <a:xfrm>
            <a:off x="992560" y="4097253"/>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SES</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299AFE17-84AE-4F95-A427-481608A3F4D6}"/>
              </a:ext>
            </a:extLst>
          </p:cNvPr>
          <p:cNvSpPr/>
          <p:nvPr/>
        </p:nvSpPr>
        <p:spPr bwMode="auto">
          <a:xfrm>
            <a:off x="3580826" y="4097253"/>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A service that provides the ability to send and receive emails. Can implement email notifications on an application.</a:t>
            </a:r>
            <a:endParaRPr lang="en-US" altLang="ja-JP" sz="1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S</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elect</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if you want to implement the email feature.</a:t>
            </a:r>
          </a:p>
        </p:txBody>
      </p:sp>
      <p:sp>
        <p:nvSpPr>
          <p:cNvPr id="18" name="正方形/長方形 3">
            <a:extLst>
              <a:ext uri="{FF2B5EF4-FFF2-40B4-BE49-F238E27FC236}">
                <a16:creationId xmlns:a16="http://schemas.microsoft.com/office/drawing/2014/main" id="{BFE902F4-651F-4D98-BE24-A291F37AE69E}"/>
              </a:ext>
            </a:extLst>
          </p:cNvPr>
          <p:cNvSpPr/>
          <p:nvPr/>
        </p:nvSpPr>
        <p:spPr bwMode="auto">
          <a:xfrm>
            <a:off x="992560" y="5301208"/>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MQ</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9" name="正方形/長方形 1">
            <a:extLst>
              <a:ext uri="{FF2B5EF4-FFF2-40B4-BE49-F238E27FC236}">
                <a16:creationId xmlns:a16="http://schemas.microsoft.com/office/drawing/2014/main" id="{4291E52F-61AB-4343-BC05-540BF309C57C}"/>
              </a:ext>
            </a:extLst>
          </p:cNvPr>
          <p:cNvSpPr/>
          <p:nvPr/>
        </p:nvSpPr>
        <p:spPr bwMode="auto">
          <a:xfrm>
            <a:off x="3580826" y="5301208"/>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400" b="0" i="0" dirty="0">
                <a:solidFill>
                  <a:srgbClr val="232F3E"/>
                </a:solidFill>
                <a:effectLst/>
                <a:latin typeface="メイリオ" panose="020B0604030504040204" pitchFamily="50" charset="-128"/>
                <a:ea typeface="メイリオ" panose="020B0604030504040204" pitchFamily="50" charset="-128"/>
              </a:rPr>
              <a:t>Managed message broker service for </a:t>
            </a:r>
            <a:r>
              <a:rPr lang="en-US" altLang="ja-JP" sz="1400" b="0" i="0" dirty="0">
                <a:solidFill>
                  <a:srgbClr val="232F3E"/>
                </a:solidFill>
                <a:effectLst/>
                <a:latin typeface="メイリオ" panose="020B0604030504040204" pitchFamily="50" charset="-128"/>
                <a:ea typeface="メイリオ" panose="020B0604030504040204" pitchFamily="50" charset="-128"/>
              </a:rPr>
              <a:t>Apache ActiveMQ</a:t>
            </a:r>
            <a:r>
              <a:rPr lang="ja-JP" altLang="en-US" sz="1400" b="0" i="0" dirty="0">
                <a:solidFill>
                  <a:srgbClr val="232F3E"/>
                </a:solidFill>
                <a:effectLst/>
                <a:latin typeface="メイリオ" panose="020B0604030504040204" pitchFamily="50" charset="-128"/>
                <a:ea typeface="メイリオ" panose="020B0604030504040204" pitchFamily="50" charset="-128"/>
              </a:rPr>
              <a:t>, which allows you to use message brokers in the cloud using industry standard </a:t>
            </a:r>
            <a:r>
              <a:rPr lang="en-US" altLang="ja-JP" sz="1400" b="0" i="0" dirty="0">
                <a:solidFill>
                  <a:srgbClr val="232F3E"/>
                </a:solidFill>
                <a:effectLst/>
                <a:latin typeface="メイリオ" panose="020B0604030504040204" pitchFamily="50" charset="-128"/>
                <a:ea typeface="メイリオ" panose="020B0604030504040204" pitchFamily="50" charset="-128"/>
              </a:rPr>
              <a:t>APIs </a:t>
            </a:r>
            <a:r>
              <a:rPr lang="ja-JP" altLang="en-US" sz="1400" b="0" i="0" dirty="0">
                <a:solidFill>
                  <a:srgbClr val="232F3E"/>
                </a:solidFill>
                <a:effectLst/>
                <a:latin typeface="メイリオ" panose="020B0604030504040204" pitchFamily="50" charset="-128"/>
                <a:ea typeface="メイリオ" panose="020B0604030504040204" pitchFamily="50" charset="-128"/>
              </a:rPr>
              <a:t>and protocols</a:t>
            </a:r>
            <a:endParaRPr lang="en-US" altLang="ja-JP" sz="1400"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400" b="0" i="0" dirty="0">
                <a:solidFill>
                  <a:srgbClr val="232F3E"/>
                </a:solidFill>
                <a:effectLst/>
                <a:latin typeface="メイリオ" panose="020B0604030504040204" pitchFamily="50" charset="-128"/>
                <a:ea typeface="メイリオ" panose="020B0604030504040204" pitchFamily="50" charset="-128"/>
              </a:rPr>
              <a:t>Select</a:t>
            </a:r>
            <a:r>
              <a:rPr lang="ja-JP" altLang="en-US" sz="1400" b="0" i="0" dirty="0">
                <a:solidFill>
                  <a:srgbClr val="232F3E"/>
                </a:solidFill>
                <a:effectLst/>
                <a:latin typeface="メイリオ" panose="020B0604030504040204" pitchFamily="50" charset="-128"/>
                <a:ea typeface="メイリオ" panose="020B0604030504040204" pitchFamily="50" charset="-128"/>
              </a:rPr>
              <a:t> </a:t>
            </a:r>
            <a:r>
              <a:rPr lang="en-US" altLang="ja-JP" sz="1400" b="0" i="0" dirty="0">
                <a:solidFill>
                  <a:srgbClr val="232F3E"/>
                </a:solidFill>
                <a:effectLst/>
                <a:latin typeface="メイリオ" panose="020B0604030504040204" pitchFamily="50" charset="-128"/>
                <a:ea typeface="メイリオ" panose="020B0604030504040204" pitchFamily="50" charset="-128"/>
              </a:rPr>
              <a:t>MQ </a:t>
            </a:r>
            <a:r>
              <a:rPr lang="ja-JP" altLang="en-US" sz="1400" b="0" i="0" dirty="0">
                <a:solidFill>
                  <a:srgbClr val="232F3E"/>
                </a:solidFill>
                <a:effectLst/>
                <a:latin typeface="メイリオ" panose="020B0604030504040204" pitchFamily="50" charset="-128"/>
                <a:ea typeface="メイリオ" panose="020B0604030504040204" pitchFamily="50" charset="-128"/>
              </a:rPr>
              <a:t>if you want to implement an industry standard </a:t>
            </a:r>
            <a:r>
              <a:rPr lang="en-US" altLang="ja-JP" sz="1400" dirty="0">
                <a:solidFill>
                  <a:srgbClr val="232F3E"/>
                </a:solidFill>
                <a:latin typeface="メイリオ" panose="020B0604030504040204" pitchFamily="50" charset="-128"/>
                <a:ea typeface="メイリオ" panose="020B0604030504040204" pitchFamily="50" charset="-128"/>
              </a:rPr>
              <a:t>API or </a:t>
            </a:r>
            <a:r>
              <a:rPr lang="ja-JP" altLang="en-US" sz="1400" b="0" i="0" dirty="0">
                <a:solidFill>
                  <a:srgbClr val="232F3E"/>
                </a:solidFill>
                <a:effectLst/>
                <a:latin typeface="メイリオ" panose="020B0604030504040204" pitchFamily="50" charset="-128"/>
                <a:ea typeface="メイリオ" panose="020B0604030504040204" pitchFamily="50" charset="-128"/>
              </a:rPr>
              <a:t>queuing for </a:t>
            </a:r>
            <a:r>
              <a:rPr lang="en-US" altLang="ja-JP" sz="1400" b="0" i="0" dirty="0">
                <a:solidFill>
                  <a:srgbClr val="232F3E"/>
                </a:solidFill>
                <a:effectLst/>
                <a:latin typeface="メイリオ" panose="020B0604030504040204" pitchFamily="50" charset="-128"/>
                <a:ea typeface="メイリオ" panose="020B0604030504040204" pitchFamily="50" charset="-128"/>
              </a:rPr>
              <a:t>Apache ActiveMQ.</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84570010"/>
      </p:ext>
    </p:extLst>
  </p:cSld>
  <p:clrMapOvr>
    <a:masterClrMapping/>
  </p:clrMapOvr>
  <mc:AlternateContent xmlns:mc="http://schemas.openxmlformats.org/markup-compatibility/2006" xmlns:p14="http://schemas.microsoft.com/office/powerpoint/2010/main">
    <mc:Choice Requires="p14">
      <p:transition spd="slow" p14:dur="2000" advTm="120616"/>
    </mc:Choice>
    <mc:Fallback xmlns="">
      <p:transition spd="slow" advTm="120616"/>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AWS Step Functions VS SQS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Trading Company </a:t>
            </a:r>
            <a:r>
              <a:rPr lang="en-US" altLang="ja-JP" dirty="0">
                <a:latin typeface="メイリオ" panose="020B0604030504040204" pitchFamily="50" charset="-128"/>
                <a:ea typeface="メイリオ" panose="020B0604030504040204" pitchFamily="50" charset="-128"/>
              </a:rPr>
              <a:t>B </a:t>
            </a:r>
            <a:r>
              <a:rPr lang="ja-JP" altLang="en-US" dirty="0">
                <a:latin typeface="メイリオ" panose="020B0604030504040204" pitchFamily="50" charset="-128"/>
                <a:ea typeface="メイリオ" panose="020B0604030504040204" pitchFamily="50" charset="-128"/>
              </a:rPr>
              <a:t>operates a system that uses </a:t>
            </a:r>
            <a:r>
              <a:rPr lang="en-US" altLang="ja-JP" dirty="0">
                <a:latin typeface="メイリオ" panose="020B0604030504040204" pitchFamily="50" charset="-128"/>
                <a:ea typeface="メイリオ" panose="020B0604030504040204" pitchFamily="50" charset="-128"/>
              </a:rPr>
              <a:t>SQS </a:t>
            </a:r>
            <a:r>
              <a:rPr lang="ja-JP" altLang="en-US" dirty="0">
                <a:latin typeface="メイリオ" panose="020B0604030504040204" pitchFamily="50" charset="-128"/>
                <a:ea typeface="メイリオ" panose="020B0604030504040204" pitchFamily="50" charset="-128"/>
              </a:rPr>
              <a:t>queues to process orders. Recently, a complaint has come in that the company is experiencing problems with order processing being performed </a:t>
            </a:r>
            <a:r>
              <a:rPr lang="en-US" altLang="ja-JP" dirty="0">
                <a:latin typeface="メイリオ" panose="020B0604030504040204" pitchFamily="50" charset="-128"/>
                <a:ea typeface="メイリオ" panose="020B0604030504040204" pitchFamily="50" charset="-128"/>
              </a:rPr>
              <a:t>twice </a:t>
            </a:r>
            <a:r>
              <a:rPr lang="ja-JP" altLang="en-US" dirty="0">
                <a:latin typeface="メイリオ" panose="020B0604030504040204" pitchFamily="50" charset="-128"/>
                <a:ea typeface="メイリオ" panose="020B0604030504040204" pitchFamily="50" charset="-128"/>
              </a:rPr>
              <a:t>by the person in charge. As a solution architect, you are required to address this problem.</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response you need to solve this problem.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 the message deduplication </a:t>
            </a:r>
            <a:r>
              <a:rPr lang="en-US" altLang="ja-JP" dirty="0">
                <a:latin typeface="メイリオ" panose="020B0604030504040204" pitchFamily="50" charset="-128"/>
                <a:ea typeface="メイリオ" panose="020B0604030504040204" pitchFamily="50" charset="-128"/>
              </a:rPr>
              <a:t>ID </a:t>
            </a:r>
            <a:r>
              <a:rPr lang="ja-JP" altLang="en-US" dirty="0">
                <a:latin typeface="メイリオ" panose="020B0604030504040204" pitchFamily="50" charset="-128"/>
                <a:ea typeface="メイリオ" panose="020B0604030504040204" pitchFamily="50" charset="-128"/>
              </a:rPr>
              <a:t>of </a:t>
            </a:r>
            <a:r>
              <a:rPr lang="en-US" altLang="ja-JP" dirty="0">
                <a:latin typeface="メイリオ" panose="020B0604030504040204" pitchFamily="50" charset="-128"/>
                <a:ea typeface="メイリオ" panose="020B0604030504040204" pitchFamily="50" charset="-128"/>
              </a:rPr>
              <a:t>SQS.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Set the </a:t>
            </a:r>
            <a:r>
              <a:rPr lang="en-US" altLang="ja-JP" dirty="0">
                <a:latin typeface="メイリオ" panose="020B0604030504040204" pitchFamily="50" charset="-128"/>
                <a:ea typeface="メイリオ" panose="020B0604030504040204" pitchFamily="50" charset="-128"/>
              </a:rPr>
              <a:t>SQS </a:t>
            </a:r>
            <a:r>
              <a:rPr lang="ja-JP" altLang="en-US" dirty="0">
                <a:latin typeface="メイリオ" panose="020B0604030504040204" pitchFamily="50" charset="-128"/>
                <a:ea typeface="メイリオ" panose="020B0604030504040204" pitchFamily="50" charset="-128"/>
              </a:rPr>
              <a:t>visibility timeout.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Change the message size of </a:t>
            </a:r>
            <a:r>
              <a:rPr lang="en-US" altLang="ja-JP" dirty="0">
                <a:latin typeface="メイリオ" panose="020B0604030504040204" pitchFamily="50" charset="-128"/>
                <a:ea typeface="メイリオ" panose="020B0604030504040204" pitchFamily="50" charset="-128"/>
              </a:rPr>
              <a:t>SQS.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the </a:t>
            </a:r>
            <a:r>
              <a:rPr lang="en-US" altLang="ja-JP" dirty="0">
                <a:latin typeface="メイリオ" panose="020B0604030504040204" pitchFamily="50" charset="-128"/>
                <a:ea typeface="メイリオ" panose="020B0604030504040204" pitchFamily="50" charset="-128"/>
              </a:rPr>
              <a:t>Step function </a:t>
            </a:r>
            <a:r>
              <a:rPr lang="ja-JP" altLang="en-US" dirty="0">
                <a:latin typeface="メイリオ" panose="020B0604030504040204" pitchFamily="50" charset="-128"/>
                <a:ea typeface="メイリオ" panose="020B0604030504040204" pitchFamily="50" charset="-128"/>
              </a:rPr>
              <a:t>instead of </a:t>
            </a:r>
            <a:r>
              <a:rPr lang="en-US" altLang="ja-JP" dirty="0">
                <a:latin typeface="メイリオ" panose="020B0604030504040204" pitchFamily="50" charset="-128"/>
                <a:ea typeface="メイリオ" panose="020B0604030504040204" pitchFamily="50" charset="-128"/>
              </a:rPr>
              <a:t>SQS.</a:t>
            </a:r>
          </a:p>
        </p:txBody>
      </p:sp>
    </p:spTree>
    <p:extLst>
      <p:ext uri="{BB962C8B-B14F-4D97-AF65-F5344CB8AC3E}">
        <p14:creationId xmlns:p14="http://schemas.microsoft.com/office/powerpoint/2010/main" val="877163899"/>
      </p:ext>
    </p:extLst>
  </p:cSld>
  <p:clrMapOvr>
    <a:masterClrMapping/>
  </p:clrMapOvr>
  <mc:AlternateContent xmlns:mc="http://schemas.openxmlformats.org/markup-compatibility/2006" xmlns:p14="http://schemas.microsoft.com/office/powerpoint/2010/main">
    <mc:Choice Requires="p14">
      <p:transition spd="slow" p14:dur="2000" advTm="10989"/>
    </mc:Choice>
    <mc:Fallback xmlns="">
      <p:transition spd="slow" advTm="1098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2600" dirty="0">
                <a:solidFill>
                  <a:schemeClr val="tx1"/>
                </a:solidFill>
                <a:latin typeface="メイリオ" panose="020B0604030504040204" pitchFamily="50" charset="-128"/>
                <a:ea typeface="メイリオ" panose="020B0604030504040204" pitchFamily="50" charset="-128"/>
              </a:rPr>
              <a:t>Cooperation between Kinesis and other services</a:t>
            </a:r>
            <a:endParaRPr lang="en-US" altLang="ja-JP" sz="26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Kinesis in </a:t>
            </a:r>
            <a:r>
              <a:rPr lang="ja-JP" altLang="en-US" sz="2400" dirty="0">
                <a:solidFill>
                  <a:srgbClr val="002060"/>
                </a:solidFill>
                <a:latin typeface="メイリオ" panose="020B0604030504040204" pitchFamily="50" charset="-128"/>
                <a:ea typeface="メイリオ" panose="020B0604030504040204" pitchFamily="50" charset="-128"/>
              </a:rPr>
              <a:t>conjunction with other services to process data or store data</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936F0B1F-38B9-48D0-AE01-D72F6FD8C882}"/>
              </a:ext>
            </a:extLst>
          </p:cNvPr>
          <p:cNvSpPr txBox="1">
            <a:spLocks/>
          </p:cNvSpPr>
          <p:nvPr/>
        </p:nvSpPr>
        <p:spPr bwMode="auto">
          <a:xfrm>
            <a:off x="3872880" y="2277379"/>
            <a:ext cx="5040560" cy="1512168"/>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Polling and processing the stream data in conjunction with </a:t>
            </a:r>
            <a:r>
              <a:rPr lang="en-US" altLang="ja-JP" sz="1400" dirty="0">
                <a:latin typeface="メイリオ" panose="020B0604030504040204" pitchFamily="50" charset="-128"/>
                <a:ea typeface="メイリオ" panose="020B0604030504040204" pitchFamily="50" charset="-128"/>
              </a:rPr>
              <a:t>Lambda </a:t>
            </a:r>
            <a:r>
              <a:rPr lang="ja-JP" altLang="en-US" sz="1400" dirty="0">
                <a:latin typeface="メイリオ" panose="020B0604030504040204" pitchFamily="50" charset="-128"/>
                <a:ea typeface="メイリオ" panose="020B0604030504040204" pitchFamily="50" charset="-128"/>
              </a:rPr>
              <a:t>functions.</a:t>
            </a:r>
            <a:endParaRPr lang="en-US" altLang="ja-JP" sz="1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Perform data processing in </a:t>
            </a:r>
            <a:r>
              <a:rPr lang="en-US" altLang="ja-JP" sz="1400" dirty="0">
                <a:latin typeface="メイリオ" panose="020B0604030504040204" pitchFamily="50" charset="-128"/>
                <a:ea typeface="メイリオ" panose="020B0604030504040204" pitchFamily="50" charset="-128"/>
              </a:rPr>
              <a:t>EC2.</a:t>
            </a:r>
          </a:p>
        </p:txBody>
      </p:sp>
      <p:sp>
        <p:nvSpPr>
          <p:cNvPr id="5" name="コンテンツ プレースホルダー 2">
            <a:extLst>
              <a:ext uri="{FF2B5EF4-FFF2-40B4-BE49-F238E27FC236}">
                <a16:creationId xmlns:a16="http://schemas.microsoft.com/office/drawing/2014/main" id="{B87F00C4-20BF-4A14-ADF1-68CD788A1B58}"/>
              </a:ext>
            </a:extLst>
          </p:cNvPr>
          <p:cNvSpPr txBox="1">
            <a:spLocks/>
          </p:cNvSpPr>
          <p:nvPr/>
        </p:nvSpPr>
        <p:spPr bwMode="auto">
          <a:xfrm>
            <a:off x="1136576" y="2277379"/>
            <a:ext cx="2664296" cy="15121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Kinesis Data Streams</a:t>
            </a:r>
          </a:p>
        </p:txBody>
      </p:sp>
      <p:sp>
        <p:nvSpPr>
          <p:cNvPr id="8" name="コンテンツ プレースホルダー 2">
            <a:extLst>
              <a:ext uri="{FF2B5EF4-FFF2-40B4-BE49-F238E27FC236}">
                <a16:creationId xmlns:a16="http://schemas.microsoft.com/office/drawing/2014/main" id="{46B07556-D03F-4FAD-89AB-8B380D44A1F1}"/>
              </a:ext>
            </a:extLst>
          </p:cNvPr>
          <p:cNvSpPr txBox="1">
            <a:spLocks/>
          </p:cNvSpPr>
          <p:nvPr/>
        </p:nvSpPr>
        <p:spPr bwMode="auto">
          <a:xfrm>
            <a:off x="3872880" y="3826058"/>
            <a:ext cx="5040560" cy="1512168"/>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b="0" i="0" dirty="0">
                <a:solidFill>
                  <a:schemeClr val="bg2"/>
                </a:solidFill>
                <a:effectLst/>
                <a:latin typeface="メイリオ" panose="020B0604030504040204" pitchFamily="50" charset="-128"/>
                <a:ea typeface="メイリオ" panose="020B0604030504040204" pitchFamily="50" charset="-128"/>
              </a:rPr>
              <a:t>The following destinations can be specified as destinations for stream delivery</a:t>
            </a:r>
            <a:endParaRPr lang="en-US" altLang="ja-JP" sz="1400" b="0" i="0" dirty="0">
              <a:solidFill>
                <a:schemeClr val="bg2"/>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400" b="0" i="0" dirty="0">
                <a:solidFill>
                  <a:schemeClr val="bg2"/>
                </a:solidFill>
                <a:effectLst/>
                <a:latin typeface="メイリオ" panose="020B0604030504040204" pitchFamily="50" charset="-128"/>
                <a:ea typeface="メイリオ" panose="020B0604030504040204" pitchFamily="50" charset="-128"/>
              </a:rPr>
              <a:t>Amazon S3</a:t>
            </a:r>
          </a:p>
          <a:p>
            <a:pPr marL="285750" indent="-285750">
              <a:buFont typeface="Arial" panose="020B0604020202020204" pitchFamily="34" charset="0"/>
              <a:buChar char="•"/>
            </a:pPr>
            <a:r>
              <a:rPr lang="en-US" altLang="ja-JP" sz="1400" b="0" i="0" dirty="0">
                <a:solidFill>
                  <a:schemeClr val="bg2"/>
                </a:solidFill>
                <a:effectLst/>
                <a:latin typeface="メイリオ" panose="020B0604030504040204" pitchFamily="50" charset="-128"/>
                <a:ea typeface="メイリオ" panose="020B0604030504040204" pitchFamily="50" charset="-128"/>
              </a:rPr>
              <a:t>Amazon Redshift</a:t>
            </a:r>
          </a:p>
          <a:p>
            <a:pPr marL="285750" indent="-285750">
              <a:buFont typeface="Arial" panose="020B0604020202020204" pitchFamily="34" charset="0"/>
              <a:buChar char="•"/>
            </a:pPr>
            <a:r>
              <a:rPr lang="en-US" altLang="ja-JP" sz="1400" b="0" i="0" dirty="0">
                <a:solidFill>
                  <a:schemeClr val="bg2"/>
                </a:solidFill>
                <a:effectLst/>
                <a:latin typeface="メイリオ" panose="020B0604030504040204" pitchFamily="50" charset="-128"/>
                <a:ea typeface="メイリオ" panose="020B0604030504040204" pitchFamily="50" charset="-128"/>
              </a:rPr>
              <a:t>Amazon Elasticsearch Service</a:t>
            </a:r>
          </a:p>
        </p:txBody>
      </p:sp>
      <p:sp>
        <p:nvSpPr>
          <p:cNvPr id="9" name="コンテンツ プレースホルダー 2">
            <a:extLst>
              <a:ext uri="{FF2B5EF4-FFF2-40B4-BE49-F238E27FC236}">
                <a16:creationId xmlns:a16="http://schemas.microsoft.com/office/drawing/2014/main" id="{91FFF3FA-476B-42FB-8044-48F4043026B0}"/>
              </a:ext>
            </a:extLst>
          </p:cNvPr>
          <p:cNvSpPr txBox="1">
            <a:spLocks/>
          </p:cNvSpPr>
          <p:nvPr/>
        </p:nvSpPr>
        <p:spPr bwMode="auto">
          <a:xfrm>
            <a:off x="1136576" y="3826058"/>
            <a:ext cx="2664296" cy="15121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Kinesis Data Firehose</a:t>
            </a:r>
          </a:p>
        </p:txBody>
      </p:sp>
    </p:spTree>
    <p:extLst>
      <p:ext uri="{BB962C8B-B14F-4D97-AF65-F5344CB8AC3E}">
        <p14:creationId xmlns:p14="http://schemas.microsoft.com/office/powerpoint/2010/main" val="2355949936"/>
      </p:ext>
    </p:extLst>
  </p:cSld>
  <p:clrMapOvr>
    <a:masterClrMapping/>
  </p:clrMapOvr>
  <mc:AlternateContent xmlns:mc="http://schemas.openxmlformats.org/markup-compatibility/2006" xmlns:p14="http://schemas.microsoft.com/office/powerpoint/2010/main">
    <mc:Choice Requires="p14">
      <p:transition spd="slow" p14:dur="2000" advTm="39175"/>
    </mc:Choice>
    <mc:Fallback xmlns="">
      <p:transition spd="slow" advTm="39175"/>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34CC2A1-518B-4227-8110-EEFF36EF765B}"/>
              </a:ext>
            </a:extLst>
          </p:cNvPr>
          <p:cNvSpPr/>
          <p:nvPr/>
        </p:nvSpPr>
        <p:spPr bwMode="auto">
          <a:xfrm>
            <a:off x="992560" y="4725143"/>
            <a:ext cx="2592288" cy="1371329"/>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SQS</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A142C8B7-E536-4DBA-974B-C1C35AE169C8}"/>
              </a:ext>
            </a:extLst>
          </p:cNvPr>
          <p:cNvSpPr/>
          <p:nvPr/>
        </p:nvSpPr>
        <p:spPr bwMode="auto">
          <a:xfrm>
            <a:off x="3580826" y="4725143"/>
            <a:ext cx="5256584" cy="1371329"/>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Fully managed message queuing service. Enables distributed parallel processing of the execution process.</a:t>
            </a:r>
            <a:endParaRPr kumimoji="1" lang="en-US" altLang="ja-JP" sz="1400" b="0" i="0" u="none" strike="noStrike" cap="none" normalizeH="0" baseline="0" dirty="0">
              <a:ln>
                <a:noFill/>
              </a:ln>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rPr>
              <a:t>Select </a:t>
            </a:r>
            <a:r>
              <a:rPr kumimoji="1" lang="en-US" altLang="ja-JP" sz="1400" b="0" i="0" u="none" strike="noStrike" cap="none" normalizeH="0" baseline="0" dirty="0">
                <a:ln>
                  <a:noFill/>
                </a:ln>
                <a:effectLst/>
                <a:latin typeface="メイリオ" panose="020B0604030504040204" pitchFamily="50" charset="-128"/>
                <a:ea typeface="メイリオ" panose="020B0604030504040204" pitchFamily="50" charset="-128"/>
              </a:rPr>
              <a:t>SQS for </a:t>
            </a:r>
            <a:r>
              <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rPr>
              <a:t>queuing/task parallel and distributed </a:t>
            </a:r>
            <a:r>
              <a:rPr kumimoji="1" lang="en-US" altLang="ja-JP" sz="1400" b="0" i="0" u="none" strike="noStrike" cap="none" normalizeH="0" baseline="0" dirty="0">
                <a:ln>
                  <a:noFill/>
                </a:ln>
                <a:effectLst/>
                <a:latin typeface="メイリオ" panose="020B0604030504040204" pitchFamily="50" charset="-128"/>
                <a:ea typeface="メイリオ" panose="020B0604030504040204" pitchFamily="50" charset="-128"/>
              </a:rPr>
              <a:t>processing/polling/pull </a:t>
            </a:r>
            <a:r>
              <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rPr>
              <a:t>type notifications on </a:t>
            </a:r>
            <a:r>
              <a:rPr kumimoji="1" lang="en-US" altLang="ja-JP" sz="1400" b="0" i="0" u="none" strike="noStrike" cap="none" normalizeH="0" baseline="0" dirty="0">
                <a:ln>
                  <a:noFill/>
                </a:ln>
                <a:effectLst/>
                <a:latin typeface="メイリオ" panose="020B0604030504040204" pitchFamily="50" charset="-128"/>
                <a:ea typeface="メイリオ" panose="020B0604030504040204" pitchFamily="50" charset="-128"/>
              </a:rPr>
              <a:t>AWS.</a:t>
            </a:r>
          </a:p>
          <a:p>
            <a:pPr marL="285750" indent="-285750">
              <a:buFont typeface="Arial" panose="020B0604020202020204" pitchFamily="34" charset="0"/>
              <a:buChar char="•"/>
            </a:pPr>
            <a:r>
              <a:rPr lang="en-US" altLang="ja-JP" sz="1400" dirty="0">
                <a:latin typeface="メイリオ" panose="020B0604030504040204" pitchFamily="50" charset="-128"/>
                <a:ea typeface="メイリオ" panose="020B0604030504040204" pitchFamily="50" charset="-128"/>
              </a:rPr>
              <a:t>It cannot be used for creating workflow itself.</a:t>
            </a:r>
            <a:endPar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3" name="タイトル 1">
            <a:extLst>
              <a:ext uri="{FF2B5EF4-FFF2-40B4-BE49-F238E27FC236}">
                <a16:creationId xmlns:a16="http://schemas.microsoft.com/office/drawing/2014/main" id="{8D7D4080-586C-47F9-9B66-8BA1F027966A}"/>
              </a:ext>
            </a:extLst>
          </p:cNvPr>
          <p:cNvSpPr txBox="1">
            <a:spLocks/>
          </p:cNvSpPr>
          <p:nvPr/>
        </p:nvSpPr>
        <p:spPr bwMode="auto">
          <a:xfrm>
            <a:off x="631222" y="190726"/>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Workflow Creation</a:t>
            </a:r>
            <a:endParaRPr lang="en-US" altLang="ja-JP" sz="3000" dirty="0">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D2B0D568-2E15-426B-B572-1490760A1606}"/>
              </a:ext>
            </a:extLst>
          </p:cNvPr>
          <p:cNvSpPr txBox="1">
            <a:spLocks/>
          </p:cNvSpPr>
          <p:nvPr/>
        </p:nvSpPr>
        <p:spPr>
          <a:xfrm>
            <a:off x="631222" y="761527"/>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Step Functions are </a:t>
            </a:r>
            <a:r>
              <a:rPr lang="ja-JP" altLang="en-US" sz="2400" dirty="0">
                <a:solidFill>
                  <a:srgbClr val="002060"/>
                </a:solidFill>
                <a:latin typeface="メイリオ" panose="020B0604030504040204" pitchFamily="50" charset="-128"/>
                <a:ea typeface="メイリオ" panose="020B0604030504040204" pitchFamily="50" charset="-128"/>
              </a:rPr>
              <a:t>used to create workflows and build applications for task processing</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3" name="正方形/長方形 3">
            <a:extLst>
              <a:ext uri="{FF2B5EF4-FFF2-40B4-BE49-F238E27FC236}">
                <a16:creationId xmlns:a16="http://schemas.microsoft.com/office/drawing/2014/main" id="{55A3DC79-B3BF-4311-902D-82BA6591CC3D}"/>
              </a:ext>
            </a:extLst>
          </p:cNvPr>
          <p:cNvSpPr/>
          <p:nvPr/>
        </p:nvSpPr>
        <p:spPr bwMode="auto">
          <a:xfrm>
            <a:off x="992560" y="2276872"/>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 Step Functions</a:t>
            </a:r>
          </a:p>
        </p:txBody>
      </p:sp>
      <p:sp>
        <p:nvSpPr>
          <p:cNvPr id="15" name="正方形/長方形 1">
            <a:extLst>
              <a:ext uri="{FF2B5EF4-FFF2-40B4-BE49-F238E27FC236}">
                <a16:creationId xmlns:a16="http://schemas.microsoft.com/office/drawing/2014/main" id="{430A59E9-AF2B-4F87-A0AF-A358C7C047F0}"/>
              </a:ext>
            </a:extLst>
          </p:cNvPr>
          <p:cNvSpPr/>
          <p:nvPr/>
        </p:nvSpPr>
        <p:spPr bwMode="auto">
          <a:xfrm>
            <a:off x="3580826" y="2276872"/>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en-US" altLang="ja-JP" sz="1400" b="0" i="0" dirty="0">
                <a:effectLst/>
                <a:latin typeface="メイリオ" panose="020B0604030504040204" pitchFamily="50" charset="-128"/>
                <a:ea typeface="メイリオ" panose="020B0604030504040204" pitchFamily="50" charset="-128"/>
              </a:rPr>
              <a:t>It can be </a:t>
            </a:r>
            <a:r>
              <a:rPr lang="en-US" altLang="ja-JP" sz="1400" dirty="0">
                <a:latin typeface="メイリオ" panose="020B0604030504040204" pitchFamily="50" charset="-128"/>
                <a:ea typeface="メイリオ" panose="020B0604030504040204" pitchFamily="50" charset="-128"/>
              </a:rPr>
              <a:t>integrated with </a:t>
            </a:r>
            <a:r>
              <a:rPr lang="en-US" altLang="ja-JP" sz="1400" b="0" i="0" dirty="0">
                <a:effectLst/>
                <a:latin typeface="メイリオ" panose="020B0604030504040204" pitchFamily="50" charset="-128"/>
                <a:ea typeface="メイリオ" panose="020B0604030504040204" pitchFamily="50" charset="-128"/>
              </a:rPr>
              <a:t>AWS Lambda </a:t>
            </a:r>
            <a:r>
              <a:rPr lang="ja-JP" altLang="en-US" sz="1400" b="0" i="0" dirty="0">
                <a:effectLst/>
                <a:latin typeface="メイリオ" panose="020B0604030504040204" pitchFamily="50" charset="-128"/>
                <a:ea typeface="メイリオ" panose="020B0604030504040204" pitchFamily="50" charset="-128"/>
              </a:rPr>
              <a:t>functions </a:t>
            </a:r>
            <a:r>
              <a:rPr lang="en-US" altLang="ja-JP" sz="1400" b="0" i="0" dirty="0">
                <a:effectLst/>
                <a:latin typeface="メイリオ" panose="020B0604030504040204" pitchFamily="50" charset="-128"/>
                <a:ea typeface="メイリオ" panose="020B0604030504040204" pitchFamily="50" charset="-128"/>
              </a:rPr>
              <a:t>to cerate </a:t>
            </a:r>
            <a:r>
              <a:rPr lang="ja-JP" altLang="en-US" sz="1400" b="0" i="0" dirty="0">
                <a:effectLst/>
                <a:latin typeface="メイリオ" panose="020B0604030504040204" pitchFamily="50" charset="-128"/>
                <a:ea typeface="メイリオ" panose="020B0604030504040204" pitchFamily="50" charset="-128"/>
              </a:rPr>
              <a:t>serverless </a:t>
            </a:r>
            <a:r>
              <a:rPr lang="ja-JP" altLang="en-US" sz="1400" dirty="0">
                <a:latin typeface="メイリオ" panose="020B0604030504040204" pitchFamily="50" charset="-128"/>
                <a:ea typeface="メイリオ" panose="020B0604030504040204" pitchFamily="50" charset="-128"/>
              </a:rPr>
              <a:t>workflow </a:t>
            </a:r>
            <a:r>
              <a:rPr lang="en-US" altLang="ja-JP" sz="1400" dirty="0">
                <a:latin typeface="メイリオ" panose="020B0604030504040204" pitchFamily="50" charset="-128"/>
                <a:ea typeface="メイリオ" panose="020B0604030504040204" pitchFamily="50" charset="-128"/>
              </a:rPr>
              <a:t>by</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connecting </a:t>
            </a:r>
            <a:r>
              <a:rPr lang="ja-JP" altLang="en-US" sz="1400" b="0" i="0" dirty="0">
                <a:effectLst/>
                <a:latin typeface="メイリオ" panose="020B0604030504040204" pitchFamily="50" charset="-128"/>
                <a:ea typeface="メイリオ" panose="020B0604030504040204" pitchFamily="50" charset="-128"/>
              </a:rPr>
              <a:t>multiple </a:t>
            </a:r>
            <a:r>
              <a:rPr lang="en-US" altLang="ja-JP" sz="1400" b="0" i="0" dirty="0">
                <a:effectLst/>
                <a:latin typeface="メイリオ" panose="020B0604030504040204" pitchFamily="50" charset="-128"/>
                <a:ea typeface="メイリオ" panose="020B0604030504040204" pitchFamily="50" charset="-128"/>
              </a:rPr>
              <a:t>AWS </a:t>
            </a:r>
            <a:r>
              <a:rPr lang="ja-JP" altLang="en-US" sz="1400" b="0" i="0" dirty="0">
                <a:effectLst/>
                <a:latin typeface="メイリオ" panose="020B0604030504040204" pitchFamily="50" charset="-128"/>
                <a:ea typeface="メイリオ" panose="020B0604030504040204" pitchFamily="50" charset="-128"/>
              </a:rPr>
              <a:t>services </a:t>
            </a:r>
            <a:r>
              <a:rPr lang="en-US" altLang="ja-JP" sz="1400" b="0" i="0" dirty="0">
                <a:effectLst/>
                <a:latin typeface="メイリオ" panose="020B0604030504040204" pitchFamily="50" charset="-128"/>
                <a:ea typeface="メイリオ" panose="020B0604030504040204" pitchFamily="50" charset="-128"/>
              </a:rPr>
              <a:t>to perform </a:t>
            </a:r>
            <a:r>
              <a:rPr lang="ja-JP" altLang="en-US" sz="1400" dirty="0">
                <a:latin typeface="メイリオ" panose="020B0604030504040204" pitchFamily="50" charset="-128"/>
                <a:ea typeface="メイリオ" panose="020B0604030504040204" pitchFamily="50" charset="-128"/>
              </a:rPr>
              <a:t>business processes</a:t>
            </a:r>
            <a:endParaRPr lang="en-US" altLang="ja-JP" sz="1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1400" b="0" i="0" u="none" strike="noStrike" cap="none" normalizeH="0" baseline="0" dirty="0">
                <a:ln>
                  <a:noFill/>
                </a:ln>
                <a:effectLst/>
                <a:latin typeface="メイリオ" panose="020B0604030504040204" pitchFamily="50" charset="-128"/>
                <a:ea typeface="メイリオ" panose="020B0604030504040204" pitchFamily="50" charset="-128"/>
              </a:rPr>
              <a:t>It is newer </a:t>
            </a:r>
            <a:r>
              <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rPr>
              <a:t>workflow creation</a:t>
            </a:r>
            <a:r>
              <a:rPr lang="ja-JP" altLang="en-US" sz="1400" dirty="0">
                <a:latin typeface="メイリオ" panose="020B0604030504040204" pitchFamily="50" charset="-128"/>
                <a:ea typeface="メイリオ" panose="020B0604030504040204" pitchFamily="50" charset="-128"/>
              </a:rPr>
              <a:t> </a:t>
            </a:r>
            <a:r>
              <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rPr>
              <a:t>too</a:t>
            </a:r>
            <a:r>
              <a:rPr lang="en-US" altLang="ja-JP" sz="1400" dirty="0">
                <a:latin typeface="メイリオ" panose="020B0604030504040204" pitchFamily="50" charset="-128"/>
                <a:ea typeface="メイリオ" panose="020B0604030504040204" pitchFamily="50" charset="-128"/>
              </a:rPr>
              <a:t>l than SWF</a:t>
            </a:r>
            <a:endPar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endParaRPr>
          </a:p>
        </p:txBody>
      </p:sp>
      <p:sp>
        <p:nvSpPr>
          <p:cNvPr id="16" name="正方形/長方形 3">
            <a:extLst>
              <a:ext uri="{FF2B5EF4-FFF2-40B4-BE49-F238E27FC236}">
                <a16:creationId xmlns:a16="http://schemas.microsoft.com/office/drawing/2014/main" id="{825688DA-4C44-42F4-B100-DE8BF55E728B}"/>
              </a:ext>
            </a:extLst>
          </p:cNvPr>
          <p:cNvSpPr/>
          <p:nvPr/>
        </p:nvSpPr>
        <p:spPr bwMode="auto">
          <a:xfrm>
            <a:off x="992560" y="3501008"/>
            <a:ext cx="2592288" cy="115212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Amazon Simple </a:t>
            </a:r>
            <a:r>
              <a:rPr lang="en-US" altLang="ja-JP" dirty="0" err="1">
                <a:solidFill>
                  <a:schemeClr val="bg1"/>
                </a:solidFill>
                <a:latin typeface="メイリオ" panose="020B0604030504040204" pitchFamily="50" charset="-128"/>
                <a:ea typeface="メイリオ" panose="020B0604030504040204" pitchFamily="50" charset="-128"/>
              </a:rPr>
              <a:t>WorkFlow</a:t>
            </a:r>
            <a:endParaRPr lang="en-US" altLang="ja-JP" dirty="0">
              <a:solidFill>
                <a:schemeClr val="bg1"/>
              </a:solidFill>
              <a:latin typeface="メイリオ" panose="020B0604030504040204" pitchFamily="50" charset="-128"/>
              <a:ea typeface="メイリオ" panose="020B0604030504040204" pitchFamily="50" charset="-128"/>
            </a:endParaRPr>
          </a:p>
          <a:p>
            <a:pPr algn="ct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(SWF)</a:t>
            </a:r>
          </a:p>
        </p:txBody>
      </p:sp>
      <p:sp>
        <p:nvSpPr>
          <p:cNvPr id="17" name="正方形/長方形 1">
            <a:extLst>
              <a:ext uri="{FF2B5EF4-FFF2-40B4-BE49-F238E27FC236}">
                <a16:creationId xmlns:a16="http://schemas.microsoft.com/office/drawing/2014/main" id="{299AFE17-84AE-4F95-A427-481608A3F4D6}"/>
              </a:ext>
            </a:extLst>
          </p:cNvPr>
          <p:cNvSpPr/>
          <p:nvPr/>
        </p:nvSpPr>
        <p:spPr bwMode="auto">
          <a:xfrm>
            <a:off x="3580826" y="3501008"/>
            <a:ext cx="5256584" cy="115212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en-US" altLang="ja-JP" sz="1400" b="0" i="0" dirty="0">
                <a:effectLst/>
                <a:latin typeface="メイリオ" panose="020B0604030504040204" pitchFamily="50" charset="-128"/>
                <a:ea typeface="メイリオ" panose="020B0604030504040204" pitchFamily="50" charset="-128"/>
              </a:rPr>
              <a:t>It can </a:t>
            </a:r>
            <a:r>
              <a:rPr lang="ja-JP" altLang="en-US" sz="1400" b="0" i="0" dirty="0">
                <a:effectLst/>
                <a:latin typeface="メイリオ" panose="020B0604030504040204" pitchFamily="50" charset="-128"/>
                <a:ea typeface="メイリオ" panose="020B0604030504040204" pitchFamily="50" charset="-128"/>
              </a:rPr>
              <a:t>creat</a:t>
            </a:r>
            <a:r>
              <a:rPr lang="en-US" altLang="ja-JP" sz="1400" b="0" i="0" dirty="0">
                <a:effectLst/>
                <a:latin typeface="メイリオ" panose="020B0604030504040204" pitchFamily="50" charset="-128"/>
                <a:ea typeface="メイリオ" panose="020B0604030504040204" pitchFamily="50" charset="-128"/>
              </a:rPr>
              <a:t>e</a:t>
            </a:r>
            <a:r>
              <a:rPr lang="ja-JP" altLang="en-US" sz="1400" b="0" i="0" dirty="0">
                <a:effectLst/>
                <a:latin typeface="メイリオ" panose="020B0604030504040204" pitchFamily="50" charset="-128"/>
                <a:ea typeface="メイリオ" panose="020B0604030504040204" pitchFamily="50" charset="-128"/>
              </a:rPr>
              <a:t> and manag</a:t>
            </a:r>
            <a:r>
              <a:rPr lang="en-US" altLang="ja-JP" sz="1400" b="0" i="0" dirty="0">
                <a:effectLst/>
                <a:latin typeface="メイリオ" panose="020B0604030504040204" pitchFamily="50" charset="-128"/>
                <a:ea typeface="メイリオ" panose="020B0604030504040204" pitchFamily="50" charset="-128"/>
              </a:rPr>
              <a:t>e</a:t>
            </a:r>
            <a:r>
              <a:rPr lang="ja-JP" altLang="en-US" sz="1400" b="0" i="0" dirty="0">
                <a:effectLst/>
                <a:latin typeface="メイリオ" panose="020B0604030504040204" pitchFamily="50" charset="-128"/>
                <a:ea typeface="メイリオ" panose="020B0604030504040204" pitchFamily="50" charset="-128"/>
              </a:rPr>
              <a:t> workflows in which developers build, run, and scale background jobs with parallel or sequential steps</a:t>
            </a:r>
            <a:endParaRPr lang="en-US" altLang="ja-JP" sz="1400" b="0" i="0" dirty="0">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Old</a:t>
            </a:r>
            <a:r>
              <a:rPr lang="en-US" altLang="ja-JP" sz="1400" dirty="0">
                <a:latin typeface="メイリオ" panose="020B0604030504040204" pitchFamily="50" charset="-128"/>
                <a:ea typeface="メイリオ" panose="020B0604030504040204" pitchFamily="50" charset="-128"/>
              </a:rPr>
              <a:t>er</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type</a:t>
            </a:r>
            <a:r>
              <a:rPr lang="ja-JP" altLang="en-US" sz="1400" dirty="0">
                <a:latin typeface="メイリオ" panose="020B0604030504040204" pitchFamily="50" charset="-128"/>
                <a:ea typeface="メイリオ" panose="020B0604030504040204" pitchFamily="50" charset="-128"/>
              </a:rPr>
              <a:t> </a:t>
            </a:r>
            <a:r>
              <a:rPr kumimoji="1" lang="ja-JP" altLang="en-US" sz="1400" b="0" i="0" u="none" strike="noStrike" cap="none" normalizeH="0" baseline="0" dirty="0">
                <a:ln>
                  <a:noFill/>
                </a:ln>
                <a:effectLst/>
                <a:latin typeface="メイリオ" panose="020B0604030504040204" pitchFamily="50" charset="-128"/>
                <a:ea typeface="メイリオ" panose="020B0604030504040204" pitchFamily="50" charset="-128"/>
              </a:rPr>
              <a:t>workflow tools</a:t>
            </a:r>
          </a:p>
        </p:txBody>
      </p:sp>
    </p:spTree>
    <p:extLst>
      <p:ext uri="{BB962C8B-B14F-4D97-AF65-F5344CB8AC3E}">
        <p14:creationId xmlns:p14="http://schemas.microsoft.com/office/powerpoint/2010/main" val="1458792340"/>
      </p:ext>
    </p:extLst>
  </p:cSld>
  <p:clrMapOvr>
    <a:masterClrMapping/>
  </p:clrMapOvr>
  <mc:AlternateContent xmlns:mc="http://schemas.openxmlformats.org/markup-compatibility/2006" xmlns:p14="http://schemas.microsoft.com/office/powerpoint/2010/main">
    <mc:Choice Requires="p14">
      <p:transition spd="slow" p14:dur="2000" advTm="119524"/>
    </mc:Choice>
    <mc:Fallback xmlns="">
      <p:transition spd="slow" advTm="119524"/>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AWS Step Functions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Allows you to define a state machine in </a:t>
            </a:r>
            <a:r>
              <a:rPr lang="en-US" altLang="ja-JP" sz="2400" dirty="0">
                <a:solidFill>
                  <a:srgbClr val="002060"/>
                </a:solidFill>
                <a:latin typeface="メイリオ" panose="020B0604030504040204" pitchFamily="50" charset="-128"/>
                <a:ea typeface="メイリオ" panose="020B0604030504040204" pitchFamily="50" charset="-128"/>
              </a:rPr>
              <a:t>JSON </a:t>
            </a:r>
            <a:r>
              <a:rPr lang="ja-JP" altLang="en-US" sz="2400" dirty="0">
                <a:solidFill>
                  <a:srgbClr val="002060"/>
                </a:solidFill>
                <a:latin typeface="メイリオ" panose="020B0604030504040204" pitchFamily="50" charset="-128"/>
                <a:ea typeface="メイリオ" panose="020B0604030504040204" pitchFamily="50" charset="-128"/>
              </a:rPr>
              <a:t>format and build worker flow and work-processing applications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5AE3CE2C-C59E-42D8-A1C4-9072A772CF46}"/>
              </a:ext>
            </a:extLst>
          </p:cNvPr>
          <p:cNvSpPr txBox="1"/>
          <p:nvPr/>
        </p:nvSpPr>
        <p:spPr>
          <a:xfrm>
            <a:off x="992560" y="6281852"/>
            <a:ext cx="4952526" cy="215444"/>
          </a:xfrm>
          <a:prstGeom prst="rect">
            <a:avLst/>
          </a:prstGeom>
          <a:noFill/>
        </p:spPr>
        <p:txBody>
          <a:bodyPr wrap="square">
            <a:spAutoFit/>
          </a:bodyPr>
          <a:lstStyle/>
          <a:p>
            <a:r>
              <a:rPr lang="en-US" altLang="ja-JP" sz="800" dirty="0"/>
              <a:t>Reference: </a:t>
            </a:r>
            <a:r>
              <a:rPr lang="ja-JP" altLang="en-US" sz="800" dirty="0"/>
              <a:t>https://d1.awsstatic.com/webinars/jp/pdf/services/20190522_AWS-Blackbelt_StepFunctions.pdf</a:t>
            </a:r>
          </a:p>
        </p:txBody>
      </p:sp>
      <p:pic>
        <p:nvPicPr>
          <p:cNvPr id="5" name="Picture 2">
            <a:extLst>
              <a:ext uri="{FF2B5EF4-FFF2-40B4-BE49-F238E27FC236}">
                <a16:creationId xmlns:a16="http://schemas.microsoft.com/office/drawing/2014/main" id="{95F9D19A-84C3-4900-907B-58498479E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1628800"/>
            <a:ext cx="7985239" cy="4490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12339"/>
      </p:ext>
    </p:extLst>
  </p:cSld>
  <p:clrMapOvr>
    <a:masterClrMapping/>
  </p:clrMapOvr>
  <mc:AlternateContent xmlns:mc="http://schemas.openxmlformats.org/markup-compatibility/2006" xmlns:p14="http://schemas.microsoft.com/office/powerpoint/2010/main">
    <mc:Choice Requires="p14">
      <p:transition spd="slow" p14:dur="2000" advTm="46699"/>
    </mc:Choice>
    <mc:Fallback xmlns="">
      <p:transition spd="slow" advTm="46699"/>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AWS Step Functions</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For example, you can implement a mechanism to identify and tag images using </a:t>
            </a:r>
            <a:r>
              <a:rPr lang="en-US" altLang="ja-JP" sz="2400" dirty="0">
                <a:solidFill>
                  <a:srgbClr val="002060"/>
                </a:solidFill>
                <a:latin typeface="メイリオ" panose="020B0604030504040204" pitchFamily="50" charset="-128"/>
                <a:ea typeface="メイリオ" panose="020B0604030504040204" pitchFamily="50" charset="-128"/>
              </a:rPr>
              <a:t>Step Functions</a:t>
            </a:r>
          </a:p>
        </p:txBody>
      </p:sp>
      <p:sp>
        <p:nvSpPr>
          <p:cNvPr id="3" name="Rectangle: Rounded Corners 2">
            <a:extLst>
              <a:ext uri="{FF2B5EF4-FFF2-40B4-BE49-F238E27FC236}">
                <a16:creationId xmlns:a16="http://schemas.microsoft.com/office/drawing/2014/main" id="{7A1BC06B-22CC-40F1-BF4D-45A68FBC14D0}"/>
              </a:ext>
            </a:extLst>
          </p:cNvPr>
          <p:cNvSpPr/>
          <p:nvPr/>
        </p:nvSpPr>
        <p:spPr bwMode="auto">
          <a:xfrm>
            <a:off x="3656856" y="2273208"/>
            <a:ext cx="2952328"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chemeClr val="tx1"/>
                </a:solidFill>
                <a:effectLst/>
                <a:latin typeface="ＭＳ Ｐゴシック" pitchFamily="50" charset="-128"/>
                <a:ea typeface="ＭＳ Ｐゴシック" pitchFamily="50" charset="-128"/>
              </a:rPr>
              <a:t>ExtractImageMetadata</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4" name="Oval 3">
            <a:extLst>
              <a:ext uri="{FF2B5EF4-FFF2-40B4-BE49-F238E27FC236}">
                <a16:creationId xmlns:a16="http://schemas.microsoft.com/office/drawing/2014/main" id="{BA3318B3-A4C2-412D-8959-44CED3E063FD}"/>
              </a:ext>
            </a:extLst>
          </p:cNvPr>
          <p:cNvSpPr/>
          <p:nvPr/>
        </p:nvSpPr>
        <p:spPr bwMode="auto">
          <a:xfrm>
            <a:off x="4810288" y="1455412"/>
            <a:ext cx="640094" cy="515309"/>
          </a:xfrm>
          <a:prstGeom prst="ellipse">
            <a:avLst/>
          </a:prstGeom>
          <a:solidFill>
            <a:schemeClr val="accent1">
              <a:lumMod val="85000"/>
            </a:schemeClr>
          </a:solid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rPr>
              <a:t>Start</a:t>
            </a:r>
          </a:p>
        </p:txBody>
      </p:sp>
      <p:sp>
        <p:nvSpPr>
          <p:cNvPr id="7" name="Rectangle: Rounded Corners 6">
            <a:extLst>
              <a:ext uri="{FF2B5EF4-FFF2-40B4-BE49-F238E27FC236}">
                <a16:creationId xmlns:a16="http://schemas.microsoft.com/office/drawing/2014/main" id="{85B32124-A0E8-4459-9C98-4C15C16BF964}"/>
              </a:ext>
            </a:extLst>
          </p:cNvPr>
          <p:cNvSpPr/>
          <p:nvPr/>
        </p:nvSpPr>
        <p:spPr bwMode="auto">
          <a:xfrm>
            <a:off x="3656856" y="2777264"/>
            <a:ext cx="2952328"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chemeClr val="tx1"/>
                </a:solidFill>
                <a:effectLst/>
                <a:latin typeface="ＭＳ Ｐゴシック" pitchFamily="50" charset="-128"/>
                <a:ea typeface="ＭＳ Ｐゴシック" pitchFamily="50" charset="-128"/>
              </a:rPr>
              <a:t>ImageTypeCheck</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8" name="Rectangle: Rounded Corners 7">
            <a:extLst>
              <a:ext uri="{FF2B5EF4-FFF2-40B4-BE49-F238E27FC236}">
                <a16:creationId xmlns:a16="http://schemas.microsoft.com/office/drawing/2014/main" id="{04F8B6E9-5767-470D-A016-EB7926D29BFC}"/>
              </a:ext>
            </a:extLst>
          </p:cNvPr>
          <p:cNvSpPr/>
          <p:nvPr/>
        </p:nvSpPr>
        <p:spPr bwMode="auto">
          <a:xfrm>
            <a:off x="1712640" y="3425336"/>
            <a:ext cx="2952328"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chemeClr val="tx1"/>
                </a:solidFill>
                <a:effectLst/>
                <a:latin typeface="ＭＳ Ｐゴシック" pitchFamily="50" charset="-128"/>
                <a:ea typeface="ＭＳ Ｐゴシック" pitchFamily="50" charset="-128"/>
              </a:rPr>
              <a:t>StoreImageMetadata</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9" name="Rectangle: Rounded Corners 8">
            <a:extLst>
              <a:ext uri="{FF2B5EF4-FFF2-40B4-BE49-F238E27FC236}">
                <a16:creationId xmlns:a16="http://schemas.microsoft.com/office/drawing/2014/main" id="{FE5DB42F-1729-4144-9E16-3FA2325A436F}"/>
              </a:ext>
            </a:extLst>
          </p:cNvPr>
          <p:cNvSpPr/>
          <p:nvPr/>
        </p:nvSpPr>
        <p:spPr bwMode="auto">
          <a:xfrm>
            <a:off x="5601072" y="3425336"/>
            <a:ext cx="2952328"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err="1"/>
              <a:t>NotSupportedImageTyp</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0" name="Rectangle: Rounded Corners 9">
            <a:extLst>
              <a:ext uri="{FF2B5EF4-FFF2-40B4-BE49-F238E27FC236}">
                <a16:creationId xmlns:a16="http://schemas.microsoft.com/office/drawing/2014/main" id="{CCAF5B6C-56D8-4516-9CAE-2F0C1AA77DF7}"/>
              </a:ext>
            </a:extLst>
          </p:cNvPr>
          <p:cNvSpPr/>
          <p:nvPr/>
        </p:nvSpPr>
        <p:spPr bwMode="auto">
          <a:xfrm>
            <a:off x="1208584" y="4253428"/>
            <a:ext cx="1800200"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chemeClr val="tx1"/>
                </a:solidFill>
                <a:effectLst/>
                <a:latin typeface="ＭＳ Ｐゴシック" pitchFamily="50" charset="-128"/>
                <a:ea typeface="ＭＳ Ｐゴシック" pitchFamily="50" charset="-128"/>
              </a:rPr>
              <a:t>Rekognition</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1" name="Rectangle: Rounded Corners 10">
            <a:extLst>
              <a:ext uri="{FF2B5EF4-FFF2-40B4-BE49-F238E27FC236}">
                <a16:creationId xmlns:a16="http://schemas.microsoft.com/office/drawing/2014/main" id="{1C042E8E-B27C-4881-BDA3-BF1BD27E64D7}"/>
              </a:ext>
            </a:extLst>
          </p:cNvPr>
          <p:cNvSpPr/>
          <p:nvPr/>
        </p:nvSpPr>
        <p:spPr bwMode="auto">
          <a:xfrm>
            <a:off x="3188804" y="4253428"/>
            <a:ext cx="1800200"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dirty="0"/>
              <a:t>Thumbnail</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2" name="Rectangle: Rounded Corners 11">
            <a:extLst>
              <a:ext uri="{FF2B5EF4-FFF2-40B4-BE49-F238E27FC236}">
                <a16:creationId xmlns:a16="http://schemas.microsoft.com/office/drawing/2014/main" id="{AB1F6A70-075D-41A2-99CA-14B2313E28A4}"/>
              </a:ext>
            </a:extLst>
          </p:cNvPr>
          <p:cNvSpPr/>
          <p:nvPr/>
        </p:nvSpPr>
        <p:spPr bwMode="auto">
          <a:xfrm>
            <a:off x="2096827" y="4818500"/>
            <a:ext cx="1800200"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chemeClr val="tx1"/>
                </a:solidFill>
                <a:effectLst/>
                <a:latin typeface="ＭＳ Ｐゴシック" pitchFamily="50" charset="-128"/>
                <a:ea typeface="ＭＳ Ｐゴシック" pitchFamily="50" charset="-128"/>
              </a:rPr>
              <a:t>AddRekognizedTags</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4" name="Rectangle: Rounded Corners 13">
            <a:extLst>
              <a:ext uri="{FF2B5EF4-FFF2-40B4-BE49-F238E27FC236}">
                <a16:creationId xmlns:a16="http://schemas.microsoft.com/office/drawing/2014/main" id="{B214C07F-8E25-4763-A1C6-EA2CD13CC924}"/>
              </a:ext>
            </a:extLst>
          </p:cNvPr>
          <p:cNvSpPr/>
          <p:nvPr/>
        </p:nvSpPr>
        <p:spPr bwMode="auto">
          <a:xfrm>
            <a:off x="3692860" y="5466572"/>
            <a:ext cx="2952328" cy="360040"/>
          </a:xfrm>
          <a:prstGeom prst="roundRect">
            <a:avLst/>
          </a:prstGeom>
          <a:no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solidFill>
                  <a:schemeClr val="tx1"/>
                </a:solidFill>
                <a:effectLst/>
                <a:latin typeface="ＭＳ Ｐゴシック" pitchFamily="50" charset="-128"/>
                <a:ea typeface="ＭＳ Ｐゴシック" pitchFamily="50" charset="-128"/>
              </a:rPr>
              <a:t>ExtractImageMetadata</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15" name="Oval 14">
            <a:extLst>
              <a:ext uri="{FF2B5EF4-FFF2-40B4-BE49-F238E27FC236}">
                <a16:creationId xmlns:a16="http://schemas.microsoft.com/office/drawing/2014/main" id="{B1768B73-B393-4C97-B10F-617BE16A4875}"/>
              </a:ext>
            </a:extLst>
          </p:cNvPr>
          <p:cNvSpPr/>
          <p:nvPr/>
        </p:nvSpPr>
        <p:spPr bwMode="auto">
          <a:xfrm>
            <a:off x="4848926" y="6082043"/>
            <a:ext cx="640094" cy="515309"/>
          </a:xfrm>
          <a:prstGeom prst="ellipse">
            <a:avLst/>
          </a:prstGeom>
          <a:solidFill>
            <a:schemeClr val="accent1">
              <a:lumMod val="85000"/>
            </a:schemeClr>
          </a:solidFill>
          <a:ln w="12700" cap="flat" cmpd="sng" algn="ctr">
            <a:solidFill>
              <a:schemeClr val="tx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dirty="0"/>
              <a:t>End</a:t>
            </a: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5" name="Rectangle: Rounded Corners 4">
            <a:extLst>
              <a:ext uri="{FF2B5EF4-FFF2-40B4-BE49-F238E27FC236}">
                <a16:creationId xmlns:a16="http://schemas.microsoft.com/office/drawing/2014/main" id="{F0CBC687-3143-40C4-9624-1A3F5370473C}"/>
              </a:ext>
            </a:extLst>
          </p:cNvPr>
          <p:cNvSpPr/>
          <p:nvPr/>
        </p:nvSpPr>
        <p:spPr bwMode="auto">
          <a:xfrm>
            <a:off x="992560" y="4001400"/>
            <a:ext cx="4176464" cy="1285152"/>
          </a:xfrm>
          <a:prstGeom prst="roundRect">
            <a:avLst/>
          </a:prstGeom>
          <a:no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cxnSp>
        <p:nvCxnSpPr>
          <p:cNvPr id="17" name="Straight Arrow Connector 16">
            <a:extLst>
              <a:ext uri="{FF2B5EF4-FFF2-40B4-BE49-F238E27FC236}">
                <a16:creationId xmlns:a16="http://schemas.microsoft.com/office/drawing/2014/main" id="{1C158219-24B8-4505-9C78-25C786641305}"/>
              </a:ext>
            </a:extLst>
          </p:cNvPr>
          <p:cNvCxnSpPr>
            <a:stCxn id="3" idx="2"/>
            <a:endCxn id="7" idx="0"/>
          </p:cNvCxnSpPr>
          <p:nvPr/>
        </p:nvCxnSpPr>
        <p:spPr bwMode="auto">
          <a:xfrm>
            <a:off x="5133020" y="2633248"/>
            <a:ext cx="0" cy="144016"/>
          </a:xfrm>
          <a:prstGeom prst="straightConnector1">
            <a:avLst/>
          </a:prstGeom>
          <a:noFill/>
          <a:ln w="25400" cap="flat" cmpd="sng" algn="ctr">
            <a:solidFill>
              <a:srgbClr val="FF0000"/>
            </a:solidFill>
            <a:prstDash val="solid"/>
            <a:round/>
            <a:headEnd type="none" w="med" len="med"/>
            <a:tailEnd type="triangle"/>
          </a:ln>
          <a:effectLst/>
        </p:spPr>
      </p:cxnSp>
      <p:cxnSp>
        <p:nvCxnSpPr>
          <p:cNvPr id="19" name="Connector: Elbow 18">
            <a:extLst>
              <a:ext uri="{FF2B5EF4-FFF2-40B4-BE49-F238E27FC236}">
                <a16:creationId xmlns:a16="http://schemas.microsoft.com/office/drawing/2014/main" id="{E5E1526E-0FE2-47C3-8696-1D7ADE952804}"/>
              </a:ext>
            </a:extLst>
          </p:cNvPr>
          <p:cNvCxnSpPr>
            <a:cxnSpLocks/>
            <a:stCxn id="7" idx="2"/>
            <a:endCxn id="8" idx="0"/>
          </p:cNvCxnSpPr>
          <p:nvPr/>
        </p:nvCxnSpPr>
        <p:spPr bwMode="auto">
          <a:xfrm rot="5400000">
            <a:off x="4016896" y="2309212"/>
            <a:ext cx="288032" cy="1944216"/>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23" name="Connector: Elbow 22">
            <a:extLst>
              <a:ext uri="{FF2B5EF4-FFF2-40B4-BE49-F238E27FC236}">
                <a16:creationId xmlns:a16="http://schemas.microsoft.com/office/drawing/2014/main" id="{8D60FDCA-7AE0-4F86-8C8B-FFF3CE5CBA71}"/>
              </a:ext>
            </a:extLst>
          </p:cNvPr>
          <p:cNvCxnSpPr>
            <a:cxnSpLocks/>
            <a:stCxn id="7" idx="2"/>
            <a:endCxn id="9" idx="0"/>
          </p:cNvCxnSpPr>
          <p:nvPr/>
        </p:nvCxnSpPr>
        <p:spPr bwMode="auto">
          <a:xfrm rot="16200000" flipH="1">
            <a:off x="5961112" y="2309212"/>
            <a:ext cx="288032" cy="1944216"/>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26" name="Connector: Elbow 25">
            <a:extLst>
              <a:ext uri="{FF2B5EF4-FFF2-40B4-BE49-F238E27FC236}">
                <a16:creationId xmlns:a16="http://schemas.microsoft.com/office/drawing/2014/main" id="{D2DF4178-CD9A-4141-9D27-E66BD8C8019F}"/>
              </a:ext>
            </a:extLst>
          </p:cNvPr>
          <p:cNvCxnSpPr>
            <a:cxnSpLocks/>
            <a:stCxn id="8" idx="2"/>
            <a:endCxn id="11" idx="0"/>
          </p:cNvCxnSpPr>
          <p:nvPr/>
        </p:nvCxnSpPr>
        <p:spPr bwMode="auto">
          <a:xfrm rot="16200000" flipH="1">
            <a:off x="3404828" y="3569352"/>
            <a:ext cx="468052" cy="900100"/>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28" name="Connector: Elbow 27">
            <a:extLst>
              <a:ext uri="{FF2B5EF4-FFF2-40B4-BE49-F238E27FC236}">
                <a16:creationId xmlns:a16="http://schemas.microsoft.com/office/drawing/2014/main" id="{9C9F525F-DE9C-4FC3-9C64-00192BC61A49}"/>
              </a:ext>
            </a:extLst>
          </p:cNvPr>
          <p:cNvCxnSpPr>
            <a:cxnSpLocks/>
            <a:stCxn id="8" idx="2"/>
            <a:endCxn id="10" idx="0"/>
          </p:cNvCxnSpPr>
          <p:nvPr/>
        </p:nvCxnSpPr>
        <p:spPr bwMode="auto">
          <a:xfrm rot="5400000">
            <a:off x="2414718" y="3479342"/>
            <a:ext cx="468052" cy="1080120"/>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32" name="Connector: Elbow 31">
            <a:extLst>
              <a:ext uri="{FF2B5EF4-FFF2-40B4-BE49-F238E27FC236}">
                <a16:creationId xmlns:a16="http://schemas.microsoft.com/office/drawing/2014/main" id="{1B0C84DE-882A-42AB-8090-27E98F708EB3}"/>
              </a:ext>
            </a:extLst>
          </p:cNvPr>
          <p:cNvCxnSpPr>
            <a:cxnSpLocks/>
            <a:stCxn id="10" idx="2"/>
            <a:endCxn id="12" idx="0"/>
          </p:cNvCxnSpPr>
          <p:nvPr/>
        </p:nvCxnSpPr>
        <p:spPr bwMode="auto">
          <a:xfrm rot="16200000" flipH="1">
            <a:off x="2450289" y="4271862"/>
            <a:ext cx="205032" cy="888243"/>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36" name="Connector: Elbow 35">
            <a:extLst>
              <a:ext uri="{FF2B5EF4-FFF2-40B4-BE49-F238E27FC236}">
                <a16:creationId xmlns:a16="http://schemas.microsoft.com/office/drawing/2014/main" id="{1D29948B-6C48-4C08-BC1A-80A3637D1D8D}"/>
              </a:ext>
            </a:extLst>
          </p:cNvPr>
          <p:cNvCxnSpPr>
            <a:cxnSpLocks/>
            <a:stCxn id="12" idx="2"/>
            <a:endCxn id="14" idx="0"/>
          </p:cNvCxnSpPr>
          <p:nvPr/>
        </p:nvCxnSpPr>
        <p:spPr bwMode="auto">
          <a:xfrm rot="16200000" flipH="1">
            <a:off x="3938959" y="4236507"/>
            <a:ext cx="288032" cy="2172097"/>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39" name="Connector: Elbow 38">
            <a:extLst>
              <a:ext uri="{FF2B5EF4-FFF2-40B4-BE49-F238E27FC236}">
                <a16:creationId xmlns:a16="http://schemas.microsoft.com/office/drawing/2014/main" id="{F1C88CD4-A0B5-4457-97E3-C7BFB1DF3C96}"/>
              </a:ext>
            </a:extLst>
          </p:cNvPr>
          <p:cNvCxnSpPr>
            <a:cxnSpLocks/>
            <a:stCxn id="14" idx="2"/>
            <a:endCxn id="15" idx="0"/>
          </p:cNvCxnSpPr>
          <p:nvPr/>
        </p:nvCxnSpPr>
        <p:spPr bwMode="auto">
          <a:xfrm rot="5400000">
            <a:off x="5041284" y="5954302"/>
            <a:ext cx="255431" cy="51"/>
          </a:xfrm>
          <a:prstGeom prst="bentConnector3">
            <a:avLst>
              <a:gd name="adj1" fmla="val 50000"/>
            </a:avLst>
          </a:prstGeom>
          <a:noFill/>
          <a:ln w="25400" cap="flat" cmpd="sng" algn="ctr">
            <a:solidFill>
              <a:srgbClr val="FF0000"/>
            </a:solidFill>
            <a:prstDash val="solid"/>
            <a:round/>
            <a:headEnd type="none" w="med" len="med"/>
            <a:tailEnd type="triangle"/>
          </a:ln>
          <a:effectLst/>
        </p:spPr>
      </p:cxnSp>
      <p:cxnSp>
        <p:nvCxnSpPr>
          <p:cNvPr id="42" name="Straight Arrow Connector 41">
            <a:extLst>
              <a:ext uri="{FF2B5EF4-FFF2-40B4-BE49-F238E27FC236}">
                <a16:creationId xmlns:a16="http://schemas.microsoft.com/office/drawing/2014/main" id="{C06C9756-7E8A-428D-BB69-6AF41AE84178}"/>
              </a:ext>
            </a:extLst>
          </p:cNvPr>
          <p:cNvCxnSpPr>
            <a:cxnSpLocks/>
            <a:stCxn id="4" idx="4"/>
            <a:endCxn id="3" idx="0"/>
          </p:cNvCxnSpPr>
          <p:nvPr/>
        </p:nvCxnSpPr>
        <p:spPr bwMode="auto">
          <a:xfrm>
            <a:off x="5130335" y="1970721"/>
            <a:ext cx="2685" cy="302487"/>
          </a:xfrm>
          <a:prstGeom prst="straightConnector1">
            <a:avLst/>
          </a:prstGeom>
          <a:noFill/>
          <a:ln w="25400" cap="flat" cmpd="sng" algn="ctr">
            <a:solidFill>
              <a:srgbClr val="FF0000"/>
            </a:solidFill>
            <a:prstDash val="solid"/>
            <a:round/>
            <a:headEnd type="none" w="med" len="med"/>
            <a:tailEnd type="triangle"/>
          </a:ln>
          <a:effectLst/>
        </p:spPr>
      </p:cxnSp>
      <p:sp>
        <p:nvSpPr>
          <p:cNvPr id="9225" name="TextBox 9224">
            <a:extLst>
              <a:ext uri="{FF2B5EF4-FFF2-40B4-BE49-F238E27FC236}">
                <a16:creationId xmlns:a16="http://schemas.microsoft.com/office/drawing/2014/main" id="{911A14B4-C793-471D-BC9E-B00C9FE6DF02}"/>
              </a:ext>
            </a:extLst>
          </p:cNvPr>
          <p:cNvSpPr txBox="1"/>
          <p:nvPr/>
        </p:nvSpPr>
        <p:spPr>
          <a:xfrm>
            <a:off x="992560" y="6554310"/>
            <a:ext cx="4952526" cy="215444"/>
          </a:xfrm>
          <a:prstGeom prst="rect">
            <a:avLst/>
          </a:prstGeom>
          <a:noFill/>
        </p:spPr>
        <p:txBody>
          <a:bodyPr wrap="square">
            <a:spAutoFit/>
          </a:bodyPr>
          <a:lstStyle/>
          <a:p>
            <a:r>
              <a:rPr lang="en-US" altLang="ja-JP" sz="800" dirty="0"/>
              <a:t>Reference: </a:t>
            </a:r>
            <a:r>
              <a:rPr lang="ja-JP" altLang="en-US" sz="800" dirty="0"/>
              <a:t>https://d1.awsstatic.com/webinars/jp/pdf/services/20190522_AWS-Blackbelt_StepFunctions.pdf</a:t>
            </a:r>
          </a:p>
        </p:txBody>
      </p:sp>
    </p:spTree>
    <p:extLst>
      <p:ext uri="{BB962C8B-B14F-4D97-AF65-F5344CB8AC3E}">
        <p14:creationId xmlns:p14="http://schemas.microsoft.com/office/powerpoint/2010/main" val="4130431505"/>
      </p:ext>
    </p:extLst>
  </p:cSld>
  <p:clrMapOvr>
    <a:masterClrMapping/>
  </p:clrMapOvr>
  <mc:AlternateContent xmlns:mc="http://schemas.openxmlformats.org/markup-compatibility/2006" xmlns:p14="http://schemas.microsoft.com/office/powerpoint/2010/main">
    <mc:Choice Requires="p14">
      <p:transition spd="slow" p14:dur="2000" advTm="92860"/>
    </mc:Choice>
    <mc:Fallback xmlns="">
      <p:transition spd="slow" advTm="92860"/>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8D7D4080-586C-47F9-9B66-8BA1F027966A}"/>
              </a:ext>
            </a:extLst>
          </p:cNvPr>
          <p:cNvSpPr txBox="1">
            <a:spLocks/>
          </p:cNvSpPr>
          <p:nvPr/>
        </p:nvSpPr>
        <p:spPr bwMode="auto">
          <a:xfrm>
            <a:off x="631222" y="190726"/>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AWS Step Functions </a:t>
            </a:r>
            <a:r>
              <a:rPr lang="ja-JP" altLang="en-US" sz="3000" dirty="0">
                <a:latin typeface="メイリオ" panose="020B0604030504040204" pitchFamily="50" charset="-128"/>
                <a:ea typeface="メイリオ" panose="020B0604030504040204" pitchFamily="50" charset="-128"/>
              </a:rPr>
              <a:t>Cooperation</a:t>
            </a:r>
            <a:endParaRPr lang="en-US" altLang="ja-JP" sz="3000" dirty="0">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D2B0D568-2E15-426B-B572-1490760A1606}"/>
              </a:ext>
            </a:extLst>
          </p:cNvPr>
          <p:cNvSpPr txBox="1">
            <a:spLocks/>
          </p:cNvSpPr>
          <p:nvPr/>
        </p:nvSpPr>
        <p:spPr>
          <a:xfrm>
            <a:off x="631222" y="761527"/>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Step Functions </a:t>
            </a:r>
            <a:r>
              <a:rPr lang="ja-JP" altLang="en-US" sz="2400" dirty="0">
                <a:solidFill>
                  <a:srgbClr val="002060"/>
                </a:solidFill>
                <a:latin typeface="メイリオ" panose="020B0604030504040204" pitchFamily="50" charset="-128"/>
                <a:ea typeface="メイリオ" panose="020B0604030504040204" pitchFamily="50" charset="-128"/>
              </a:rPr>
              <a:t>can concatenate various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services to create workflows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3" name="正方形/長方形 3">
            <a:extLst>
              <a:ext uri="{FF2B5EF4-FFF2-40B4-BE49-F238E27FC236}">
                <a16:creationId xmlns:a16="http://schemas.microsoft.com/office/drawing/2014/main" id="{55A3DC79-B3BF-4311-902D-82BA6591CC3D}"/>
              </a:ext>
            </a:extLst>
          </p:cNvPr>
          <p:cNvSpPr/>
          <p:nvPr/>
        </p:nvSpPr>
        <p:spPr bwMode="auto">
          <a:xfrm>
            <a:off x="1068590" y="1700808"/>
            <a:ext cx="2592288" cy="280831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Collaborative Services</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430A59E9-AF2B-4F87-A0AF-A358C7C047F0}"/>
              </a:ext>
            </a:extLst>
          </p:cNvPr>
          <p:cNvSpPr/>
          <p:nvPr/>
        </p:nvSpPr>
        <p:spPr bwMode="auto">
          <a:xfrm>
            <a:off x="3656856" y="1700808"/>
            <a:ext cx="5256584" cy="280831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l"/>
            <a:r>
              <a:rPr lang="ja-JP" altLang="en-US" sz="1200" b="1" i="0" u="none" strike="noStrike" dirty="0">
                <a:solidFill>
                  <a:srgbClr val="16191F"/>
                </a:solidFill>
                <a:effectLst/>
                <a:latin typeface="メイリオ" panose="020B0604030504040204" pitchFamily="50" charset="-128"/>
                <a:ea typeface="メイリオ" panose="020B0604030504040204" pitchFamily="50" charset="-128"/>
              </a:rPr>
              <a:t>Coordinate the following services directly in the </a:t>
            </a:r>
            <a:r>
              <a:rPr lang="en-US" altLang="ja-JP" sz="1200" b="1" i="0" u="none" strike="noStrike" dirty="0">
                <a:solidFill>
                  <a:srgbClr val="16191F"/>
                </a:solidFill>
                <a:effectLst/>
                <a:latin typeface="メイリオ" panose="020B0604030504040204" pitchFamily="50" charset="-128"/>
                <a:ea typeface="メイリオ" panose="020B0604030504040204" pitchFamily="50" charset="-128"/>
              </a:rPr>
              <a:t>Amazon </a:t>
            </a:r>
            <a:r>
              <a:rPr lang="ja-JP" altLang="en-US" sz="1200" b="1" i="0" u="none" strike="noStrike" dirty="0">
                <a:solidFill>
                  <a:srgbClr val="16191F"/>
                </a:solidFill>
                <a:effectLst/>
                <a:latin typeface="メイリオ" panose="020B0604030504040204" pitchFamily="50" charset="-128"/>
                <a:ea typeface="メイリオ" panose="020B0604030504040204" pitchFamily="50" charset="-128"/>
              </a:rPr>
              <a:t>statement language</a:t>
            </a:r>
            <a:br>
              <a:rPr lang="en-US" altLang="ja-JP" sz="1200" b="1" i="0" u="none" strike="noStrike" dirty="0">
                <a:solidFill>
                  <a:srgbClr val="16191F"/>
                </a:solidFill>
                <a:effectLst/>
                <a:latin typeface="メイリオ" panose="020B0604030504040204" pitchFamily="50" charset="-128"/>
                <a:ea typeface="メイリオ" panose="020B0604030504040204" pitchFamily="50" charset="-128"/>
              </a:rPr>
            </a:br>
            <a:endParaRPr lang="en-US" altLang="ja-JP" sz="1200" b="1" i="0" u="none" strike="noStrike" dirty="0">
              <a:solidFill>
                <a:srgbClr val="16191F"/>
              </a:solidFill>
              <a:effectLst/>
              <a:latin typeface="メイリオ" panose="020B0604030504040204" pitchFamily="50" charset="-128"/>
              <a:ea typeface="メイリオ" panose="020B0604030504040204" pitchFamily="50" charset="-128"/>
            </a:endParaRP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Calling the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AWS Lambda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function</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After running an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AWS Batch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job, run another action based on the results</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Insert the item into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Amazon DynamoDB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or retrieve the item from here</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Run an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Amazon ECS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task and wait for it to complete</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Published in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Amazon SNS on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the topic</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Send a message on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Amazon SQS</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Managing an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AWS Glue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or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Amazon </a:t>
            </a:r>
            <a:r>
              <a:rPr lang="en-US" altLang="ja-JP" sz="1200" b="0" i="0" u="none" strike="noStrike" dirty="0" err="1">
                <a:solidFill>
                  <a:srgbClr val="16191F"/>
                </a:solidFill>
                <a:effectLst/>
                <a:latin typeface="メイリオ" panose="020B0604030504040204" pitchFamily="50" charset="-128"/>
                <a:ea typeface="メイリオ" panose="020B0604030504040204" pitchFamily="50" charset="-128"/>
              </a:rPr>
              <a:t>SageMaker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job</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Building a workflow to run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Amazon EMR </a:t>
            </a: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jobs</a:t>
            </a:r>
          </a:p>
          <a:p>
            <a:pPr marL="171450" indent="-171450" algn="l">
              <a:buFont typeface="Arial" panose="020B0604020202020204" pitchFamily="34" charset="0"/>
              <a:buChar char="•"/>
            </a:pPr>
            <a:r>
              <a:rPr lang="ja-JP" altLang="en-US" sz="1200" b="0" i="0" u="none" strike="noStrike" dirty="0">
                <a:solidFill>
                  <a:srgbClr val="16191F"/>
                </a:solidFill>
                <a:effectLst/>
                <a:latin typeface="メイリオ" panose="020B0604030504040204" pitchFamily="50" charset="-128"/>
                <a:ea typeface="メイリオ" panose="020B0604030504040204" pitchFamily="50" charset="-128"/>
              </a:rPr>
              <a:t>Start the workflow execution by another </a:t>
            </a:r>
            <a:r>
              <a:rPr lang="en-US" altLang="ja-JP" sz="1200" b="0" i="0" u="none" strike="noStrike" dirty="0">
                <a:solidFill>
                  <a:srgbClr val="16191F"/>
                </a:solidFill>
                <a:effectLst/>
                <a:latin typeface="メイリオ" panose="020B0604030504040204" pitchFamily="50" charset="-128"/>
                <a:ea typeface="メイリオ" panose="020B0604030504040204" pitchFamily="50" charset="-128"/>
              </a:rPr>
              <a:t>AWS Step Functions</a:t>
            </a:r>
          </a:p>
        </p:txBody>
      </p:sp>
      <p:sp>
        <p:nvSpPr>
          <p:cNvPr id="10" name="正方形/長方形 3">
            <a:extLst>
              <a:ext uri="{FF2B5EF4-FFF2-40B4-BE49-F238E27FC236}">
                <a16:creationId xmlns:a16="http://schemas.microsoft.com/office/drawing/2014/main" id="{DC15BACA-D2E8-40AA-AB56-6CD613520BD0}"/>
              </a:ext>
            </a:extLst>
          </p:cNvPr>
          <p:cNvSpPr/>
          <p:nvPr/>
        </p:nvSpPr>
        <p:spPr bwMode="auto">
          <a:xfrm>
            <a:off x="1068590" y="4545124"/>
            <a:ext cx="2592288" cy="169218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Calling Service</a:t>
            </a:r>
            <a:endPar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1" name="正方形/長方形 1">
            <a:extLst>
              <a:ext uri="{FF2B5EF4-FFF2-40B4-BE49-F238E27FC236}">
                <a16:creationId xmlns:a16="http://schemas.microsoft.com/office/drawing/2014/main" id="{39E1EC38-5FE8-4087-907A-0DC651372704}"/>
              </a:ext>
            </a:extLst>
          </p:cNvPr>
          <p:cNvSpPr/>
          <p:nvPr/>
        </p:nvSpPr>
        <p:spPr bwMode="auto">
          <a:xfrm>
            <a:off x="3656856" y="4545124"/>
            <a:ext cx="5256584" cy="169218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200" b="0" i="0" dirty="0">
                <a:solidFill>
                  <a:srgbClr val="232F3E"/>
                </a:solidFill>
                <a:effectLst/>
                <a:latin typeface="メイリオ" panose="020B0604030504040204" pitchFamily="50" charset="-128"/>
                <a:ea typeface="メイリオ" panose="020B0604030504040204" pitchFamily="50" charset="-128"/>
              </a:rPr>
              <a:t>You can call </a:t>
            </a:r>
            <a:r>
              <a:rPr lang="en-US" altLang="ja-JP" sz="1200" b="0" i="0" dirty="0">
                <a:solidFill>
                  <a:srgbClr val="232F3E"/>
                </a:solidFill>
                <a:effectLst/>
                <a:latin typeface="メイリオ" panose="020B0604030504040204" pitchFamily="50" charset="-128"/>
                <a:ea typeface="メイリオ" panose="020B0604030504040204" pitchFamily="50" charset="-128"/>
              </a:rPr>
              <a:t>Step Functions </a:t>
            </a:r>
            <a:r>
              <a:rPr lang="ja-JP" altLang="en-US" sz="1200" b="0" i="0" dirty="0">
                <a:solidFill>
                  <a:srgbClr val="232F3E"/>
                </a:solidFill>
                <a:effectLst/>
                <a:latin typeface="メイリオ" panose="020B0604030504040204" pitchFamily="50" charset="-128"/>
                <a:ea typeface="メイリオ" panose="020B0604030504040204" pitchFamily="50" charset="-128"/>
              </a:rPr>
              <a:t>from the following services</a:t>
            </a:r>
            <a:endParaRPr lang="en-US" altLang="ja-JP" sz="1200" b="0" i="0" dirty="0">
              <a:solidFill>
                <a:srgbClr val="232F3E"/>
              </a:solidFill>
              <a:effectLst/>
              <a:latin typeface="メイリオ" panose="020B0604030504040204" pitchFamily="50" charset="-128"/>
              <a:ea typeface="メイリオ" panose="020B0604030504040204" pitchFamily="50" charset="-128"/>
            </a:endParaRPr>
          </a:p>
          <a:p>
            <a:endParaRPr lang="en-US" altLang="ja-JP" sz="1200"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200" b="0" i="0" dirty="0">
                <a:solidFill>
                  <a:srgbClr val="232F3E"/>
                </a:solidFill>
                <a:effectLst/>
                <a:latin typeface="メイリオ" panose="020B0604030504040204" pitchFamily="50" charset="-128"/>
                <a:ea typeface="メイリオ" panose="020B0604030504040204" pitchFamily="50" charset="-128"/>
              </a:rPr>
              <a:t>AWS Lambda</a:t>
            </a:r>
            <a:endParaRPr lang="ja-JP" altLang="en-US" sz="1200"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200" b="0" i="0" dirty="0">
                <a:solidFill>
                  <a:srgbClr val="232F3E"/>
                </a:solidFill>
                <a:effectLst/>
                <a:latin typeface="メイリオ" panose="020B0604030504040204" pitchFamily="50" charset="-128"/>
                <a:ea typeface="メイリオ" panose="020B0604030504040204" pitchFamily="50" charset="-128"/>
              </a:rPr>
              <a:t>Amazon API Gateway</a:t>
            </a:r>
          </a:p>
          <a:p>
            <a:pPr marL="285750" indent="-285750">
              <a:buFont typeface="Arial" panose="020B0604020202020204" pitchFamily="34" charset="0"/>
              <a:buChar char="•"/>
            </a:pPr>
            <a:r>
              <a:rPr lang="en-US" altLang="ja-JP" sz="1200" b="0" i="0" dirty="0">
                <a:solidFill>
                  <a:srgbClr val="232F3E"/>
                </a:solidFill>
                <a:effectLst/>
                <a:latin typeface="メイリオ" panose="020B0604030504040204" pitchFamily="50" charset="-128"/>
                <a:ea typeface="メイリオ" panose="020B0604030504040204" pitchFamily="50" charset="-128"/>
              </a:rPr>
              <a:t>Amazon </a:t>
            </a:r>
            <a:r>
              <a:rPr lang="en-US" altLang="ja-JP" sz="1200" b="0" i="0" dirty="0" err="1">
                <a:solidFill>
                  <a:srgbClr val="232F3E"/>
                </a:solidFill>
                <a:effectLst/>
                <a:latin typeface="メイリオ" panose="020B0604030504040204" pitchFamily="50" charset="-128"/>
                <a:ea typeface="メイリオ" panose="020B0604030504040204" pitchFamily="50" charset="-128"/>
              </a:rPr>
              <a:t>EventBridge</a:t>
            </a:r>
            <a:endParaRPr lang="en-US" altLang="ja-JP" sz="1200"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200" b="0" i="0" dirty="0">
                <a:solidFill>
                  <a:srgbClr val="232F3E"/>
                </a:solidFill>
                <a:effectLst/>
                <a:latin typeface="メイリオ" panose="020B0604030504040204" pitchFamily="50" charset="-128"/>
                <a:ea typeface="メイリオ" panose="020B0604030504040204" pitchFamily="50" charset="-128"/>
              </a:rPr>
              <a:t>AWS </a:t>
            </a:r>
            <a:r>
              <a:rPr lang="en-US" altLang="ja-JP" sz="1200" b="0" i="0" dirty="0" err="1">
                <a:solidFill>
                  <a:srgbClr val="232F3E"/>
                </a:solidFill>
                <a:effectLst/>
                <a:latin typeface="メイリオ" panose="020B0604030504040204" pitchFamily="50" charset="-128"/>
                <a:ea typeface="メイリオ" panose="020B0604030504040204" pitchFamily="50" charset="-128"/>
              </a:rPr>
              <a:t>CodePipeline</a:t>
            </a:r>
            <a:endParaRPr lang="en-US" altLang="ja-JP" sz="1200"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200" b="0" i="0" dirty="0">
                <a:solidFill>
                  <a:srgbClr val="232F3E"/>
                </a:solidFill>
                <a:effectLst/>
                <a:latin typeface="メイリオ" panose="020B0604030504040204" pitchFamily="50" charset="-128"/>
                <a:ea typeface="メイリオ" panose="020B0604030504040204" pitchFamily="50" charset="-128"/>
              </a:rPr>
              <a:t>AWS IoT </a:t>
            </a:r>
            <a:r>
              <a:rPr lang="ja-JP" altLang="en-US" sz="1200" b="0" i="0" dirty="0">
                <a:solidFill>
                  <a:srgbClr val="232F3E"/>
                </a:solidFill>
                <a:effectLst/>
                <a:latin typeface="メイリオ" panose="020B0604030504040204" pitchFamily="50" charset="-128"/>
                <a:ea typeface="メイリオ" panose="020B0604030504040204" pitchFamily="50" charset="-128"/>
              </a:rPr>
              <a:t>Rules Engine</a:t>
            </a:r>
          </a:p>
          <a:p>
            <a:pPr marL="285750" indent="-285750">
              <a:buFont typeface="Arial" panose="020B0604020202020204" pitchFamily="34" charset="0"/>
              <a:buChar char="•"/>
            </a:pPr>
            <a:r>
              <a:rPr lang="en-US" altLang="ja-JP" sz="1200" b="0" i="0" dirty="0">
                <a:solidFill>
                  <a:srgbClr val="232F3E"/>
                </a:solidFill>
                <a:effectLst/>
                <a:latin typeface="メイリオ" panose="020B0604030504040204" pitchFamily="50" charset="-128"/>
                <a:ea typeface="メイリオ" panose="020B0604030504040204" pitchFamily="50" charset="-128"/>
              </a:rPr>
              <a:t>AWS Step Functions</a:t>
            </a:r>
            <a:endParaRPr kumimoji="1" lang="ja-JP" altLang="en-US" sz="12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1606F222-2A56-4121-B8C3-8EAC13C6E6B3}"/>
              </a:ext>
            </a:extLst>
          </p:cNvPr>
          <p:cNvSpPr txBox="1">
            <a:spLocks/>
          </p:cNvSpPr>
          <p:nvPr/>
        </p:nvSpPr>
        <p:spPr>
          <a:xfrm>
            <a:off x="991262" y="6344017"/>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1200" dirty="0">
                <a:solidFill>
                  <a:srgbClr val="002060"/>
                </a:solidFill>
                <a:latin typeface="メイリオ" panose="020B0604030504040204" pitchFamily="50" charset="-128"/>
                <a:ea typeface="メイリオ" panose="020B0604030504040204" pitchFamily="50" charset="-128"/>
              </a:rPr>
              <a:t>Activity feature </a:t>
            </a:r>
            <a:r>
              <a:rPr lang="en-US" altLang="ja-JP" sz="1200" dirty="0">
                <a:solidFill>
                  <a:srgbClr val="002060"/>
                </a:solidFill>
                <a:latin typeface="メイリオ" panose="020B0604030504040204" pitchFamily="50" charset="-128"/>
                <a:ea typeface="メイリオ" panose="020B0604030504040204" pitchFamily="50" charset="-128"/>
              </a:rPr>
              <a:t>can connect to other </a:t>
            </a:r>
            <a:r>
              <a:rPr lang="ja-JP" altLang="en-US" sz="1200" dirty="0">
                <a:solidFill>
                  <a:srgbClr val="002060"/>
                </a:solidFill>
                <a:latin typeface="メイリオ" panose="020B0604030504040204" pitchFamily="50" charset="-128"/>
                <a:ea typeface="メイリオ" panose="020B0604030504040204" pitchFamily="50" charset="-128"/>
              </a:rPr>
              <a:t>services that are not supported</a:t>
            </a:r>
            <a:r>
              <a:rPr lang="en-US" altLang="ja-JP" sz="1200" dirty="0">
                <a:solidFill>
                  <a:srgbClr val="002060"/>
                </a:solidFill>
                <a:latin typeface="メイリオ" panose="020B0604030504040204" pitchFamily="50" charset="-128"/>
                <a:ea typeface="メイリオ" panose="020B0604030504040204" pitchFamily="50" charset="-128"/>
              </a:rPr>
              <a:t>.</a:t>
            </a:r>
          </a:p>
        </p:txBody>
      </p:sp>
    </p:spTree>
    <p:extLst>
      <p:ext uri="{BB962C8B-B14F-4D97-AF65-F5344CB8AC3E}">
        <p14:creationId xmlns:p14="http://schemas.microsoft.com/office/powerpoint/2010/main" val="4177287772"/>
      </p:ext>
    </p:extLst>
  </p:cSld>
  <p:clrMapOvr>
    <a:masterClrMapping/>
  </p:clrMapOvr>
  <mc:AlternateContent xmlns:mc="http://schemas.openxmlformats.org/markup-compatibility/2006" xmlns:p14="http://schemas.microsoft.com/office/powerpoint/2010/main">
    <mc:Choice Requires="p14">
      <p:transition spd="slow" p14:dur="2000" advTm="108125"/>
    </mc:Choice>
    <mc:Fallback xmlns="">
      <p:transition spd="slow" advTm="108125"/>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[Q] AWS Step Functions VS SWF</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large bank is building applications to perform data processing on </a:t>
            </a:r>
            <a:r>
              <a:rPr lang="en-US" altLang="ja-JP" dirty="0">
                <a:latin typeface="メイリオ" panose="020B0604030504040204" pitchFamily="50" charset="-128"/>
                <a:ea typeface="メイリオ" panose="020B0604030504040204" pitchFamily="50" charset="-128"/>
              </a:rPr>
              <a:t>AWS, and it is </a:t>
            </a:r>
            <a:r>
              <a:rPr lang="ja-JP" altLang="en-US" dirty="0">
                <a:latin typeface="メイリオ" panose="020B0604030504040204" pitchFamily="50" charset="-128"/>
                <a:ea typeface="メイリオ" panose="020B0604030504040204" pitchFamily="50" charset="-128"/>
              </a:rPr>
              <a:t>necessary to configure data processes in conjunction with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functions, </a:t>
            </a:r>
            <a:r>
              <a:rPr lang="en-US" altLang="ja-JP" dirty="0">
                <a:latin typeface="メイリオ" panose="020B0604030504040204" pitchFamily="50" charset="-128"/>
                <a:ea typeface="メイリオ" panose="020B0604030504040204" pitchFamily="50" charset="-128"/>
              </a:rPr>
              <a:t>Amazon EMR, </a:t>
            </a:r>
            <a:r>
              <a:rPr lang="ja-JP" altLang="en-US" dirty="0">
                <a:latin typeface="メイリオ" panose="020B0604030504040204" pitchFamily="50" charset="-128"/>
                <a:ea typeface="メイリオ" panose="020B0604030504040204" pitchFamily="50" charset="-128"/>
              </a:rPr>
              <a:t>etc. to achieve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complex process.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of the following options are available to </a:t>
            </a:r>
            <a:r>
              <a:rPr lang="en-US" altLang="ja-JP" dirty="0">
                <a:latin typeface="メイリオ" panose="020B0604030504040204" pitchFamily="50" charset="-128"/>
                <a:ea typeface="メイリオ" panose="020B0604030504040204" pitchFamily="50" charset="-128"/>
              </a:rPr>
              <a:t>create </a:t>
            </a:r>
            <a:r>
              <a:rPr lang="ja-JP" altLang="en-US" dirty="0">
                <a:latin typeface="メイリオ" panose="020B0604030504040204" pitchFamily="50" charset="-128"/>
                <a:ea typeface="メイリオ" panose="020B0604030504040204" pitchFamily="50" charset="-128"/>
              </a:rPr>
              <a:t>this system?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Batch</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AWS Step Functions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Simple Workflow Service (SWF) </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SQS</a:t>
            </a:r>
          </a:p>
        </p:txBody>
      </p:sp>
    </p:spTree>
    <p:extLst>
      <p:ext uri="{BB962C8B-B14F-4D97-AF65-F5344CB8AC3E}">
        <p14:creationId xmlns:p14="http://schemas.microsoft.com/office/powerpoint/2010/main" val="2101306273"/>
      </p:ext>
    </p:extLst>
  </p:cSld>
  <p:clrMapOvr>
    <a:masterClrMapping/>
  </p:clrMapOvr>
  <mc:AlternateContent xmlns:mc="http://schemas.openxmlformats.org/markup-compatibility/2006" xmlns:p14="http://schemas.microsoft.com/office/powerpoint/2010/main">
    <mc:Choice Requires="p14">
      <p:transition spd="slow" p14:dur="2000" advTm="18686"/>
    </mc:Choice>
    <mc:Fallback xmlns="">
      <p:transition spd="slow" advTm="18686"/>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Amazon Simple </a:t>
            </a:r>
            <a:r>
              <a:rPr kumimoji="0" lang="en-US" altLang="ja-JP" sz="3200" dirty="0" err="1">
                <a:solidFill>
                  <a:srgbClr val="000000"/>
                </a:solidFill>
                <a:latin typeface="メイリオ" pitchFamily="50" charset="-128"/>
                <a:ea typeface="メイリオ" pitchFamily="50" charset="-128"/>
                <a:cs typeface="メイリオ" pitchFamily="50" charset="-128"/>
              </a:rPr>
              <a:t>WorkFlow </a:t>
            </a:r>
            <a:r>
              <a:rPr kumimoji="0" lang="ja-JP" altLang="en-US" sz="3200" dirty="0">
                <a:solidFill>
                  <a:srgbClr val="000000"/>
                </a:solidFill>
                <a:latin typeface="メイリオ" pitchFamily="50" charset="-128"/>
                <a:ea typeface="メイリオ" pitchFamily="50" charset="-128"/>
                <a:cs typeface="メイリオ" pitchFamily="50" charset="-128"/>
              </a:rPr>
              <a:t>(</a:t>
            </a:r>
            <a:r>
              <a:rPr kumimoji="0" lang="en-US" altLang="ja-JP" sz="3200" dirty="0">
                <a:solidFill>
                  <a:srgbClr val="000000"/>
                </a:solidFill>
                <a:latin typeface="メイリオ" pitchFamily="50" charset="-128"/>
                <a:ea typeface="メイリオ" pitchFamily="50" charset="-128"/>
                <a:cs typeface="メイリオ" pitchFamily="50" charset="-128"/>
              </a:rPr>
              <a:t>SWF</a:t>
            </a:r>
            <a:r>
              <a:rPr kumimoji="0" lang="ja-JP" altLang="en-US" sz="3200" dirty="0">
                <a:solidFill>
                  <a:srgbClr val="000000"/>
                </a:solidFill>
                <a:latin typeface="メイリオ" pitchFamily="50" charset="-128"/>
                <a:ea typeface="メイリオ" pitchFamily="50" charset="-128"/>
                <a:cs typeface="メイリオ" pitchFamily="50" charset="-128"/>
              </a:rPr>
              <a:t>)</a:t>
            </a:r>
            <a:endParaRPr kumimoji="0" lang="en-US" altLang="ja-JP" sz="3200" dirty="0">
              <a:solidFill>
                <a:srgbClr val="000000"/>
              </a:solidFill>
              <a:latin typeface="メイリオ" pitchFamily="50" charset="-128"/>
              <a:ea typeface="メイリオ" pitchFamily="50" charset="-128"/>
              <a:cs typeface="メイリオ" pitchFamily="50" charset="-128"/>
            </a:endParaRPr>
          </a:p>
          <a:p>
            <a:pPr algn="l"/>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Use SWF </a:t>
            </a:r>
            <a:r>
              <a:rPr lang="ja-JP" altLang="en-US" sz="2400" dirty="0">
                <a:solidFill>
                  <a:srgbClr val="002060"/>
                </a:solidFill>
                <a:latin typeface="メイリオ" panose="020B0604030504040204" pitchFamily="50" charset="-128"/>
                <a:ea typeface="メイリオ" panose="020B0604030504040204" pitchFamily="50" charset="-128"/>
              </a:rPr>
              <a:t>to create workflows on an instance, </a:t>
            </a:r>
            <a:r>
              <a:rPr lang="en-US" altLang="ja-JP" sz="2400" dirty="0">
                <a:solidFill>
                  <a:srgbClr val="002060"/>
                </a:solidFill>
                <a:latin typeface="メイリオ" panose="020B0604030504040204" pitchFamily="50" charset="-128"/>
                <a:ea typeface="メイリオ" panose="020B0604030504040204" pitchFamily="50" charset="-128"/>
              </a:rPr>
              <a:t>as </a:t>
            </a:r>
            <a:r>
              <a:rPr lang="ja-JP" altLang="en-US" sz="2400" dirty="0">
                <a:solidFill>
                  <a:srgbClr val="002060"/>
                </a:solidFill>
                <a:latin typeface="メイリオ" panose="020B0604030504040204" pitchFamily="50" charset="-128"/>
                <a:ea typeface="メイリオ" panose="020B0604030504040204" pitchFamily="50" charset="-128"/>
              </a:rPr>
              <a:t>the predecessor service of </a:t>
            </a:r>
            <a:r>
              <a:rPr lang="en-US" altLang="ja-JP" sz="2400" dirty="0">
                <a:solidFill>
                  <a:srgbClr val="002060"/>
                </a:solidFill>
                <a:latin typeface="メイリオ" panose="020B0604030504040204" pitchFamily="50" charset="-128"/>
                <a:ea typeface="メイリオ" panose="020B0604030504040204" pitchFamily="50" charset="-128"/>
              </a:rPr>
              <a:t>Step Functions</a:t>
            </a:r>
          </a:p>
        </p:txBody>
      </p:sp>
      <p:pic>
        <p:nvPicPr>
          <p:cNvPr id="4" name="Picture 2" descr="Amazon SWF Workflows - Amazon Simple Workflow Service">
            <a:extLst>
              <a:ext uri="{FF2B5EF4-FFF2-40B4-BE49-F238E27FC236}">
                <a16:creationId xmlns:a16="http://schemas.microsoft.com/office/drawing/2014/main" id="{6CDBA3DA-6358-48F5-9969-0ECE369AA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25" y="2204864"/>
            <a:ext cx="7795451" cy="326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86565"/>
      </p:ext>
    </p:extLst>
  </p:cSld>
  <p:clrMapOvr>
    <a:masterClrMapping/>
  </p:clrMapOvr>
  <mc:AlternateContent xmlns:mc="http://schemas.openxmlformats.org/markup-compatibility/2006" xmlns:p14="http://schemas.microsoft.com/office/powerpoint/2010/main">
    <mc:Choice Requires="p14">
      <p:transition spd="slow" p14:dur="2000" advTm="21460"/>
    </mc:Choice>
    <mc:Fallback xmlns="">
      <p:transition spd="slow" advTm="21460"/>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AWS Step Functions VS SWF</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9324D586-6789-4555-8E5E-319B5C56C259}"/>
              </a:ext>
            </a:extLst>
          </p:cNvPr>
          <p:cNvSpPr txBox="1">
            <a:spLocks/>
          </p:cNvSpPr>
          <p:nvPr/>
        </p:nvSpPr>
        <p:spPr>
          <a:xfrm>
            <a:off x="631222" y="761527"/>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It is recommended to use </a:t>
            </a:r>
            <a:r>
              <a:rPr lang="en-US" altLang="ja-JP" sz="2400" dirty="0">
                <a:solidFill>
                  <a:srgbClr val="002060"/>
                </a:solidFill>
                <a:latin typeface="メイリオ" panose="020B0604030504040204" pitchFamily="50" charset="-128"/>
                <a:ea typeface="メイリオ" panose="020B0604030504040204" pitchFamily="50" charset="-128"/>
              </a:rPr>
              <a:t>Step Functions</a:t>
            </a:r>
            <a:r>
              <a:rPr lang="ja-JP" altLang="en-US" sz="2400" dirty="0">
                <a:solidFill>
                  <a:srgbClr val="002060"/>
                </a:solidFill>
                <a:latin typeface="メイリオ" panose="020B0604030504040204" pitchFamily="50" charset="-128"/>
                <a:ea typeface="メイリオ" panose="020B0604030504040204" pitchFamily="50" charset="-128"/>
              </a:rPr>
              <a:t>, except for some processes that are only available in </a:t>
            </a:r>
            <a:r>
              <a:rPr lang="en-US" altLang="ja-JP" sz="2400" dirty="0">
                <a:solidFill>
                  <a:srgbClr val="002060"/>
                </a:solidFill>
                <a:latin typeface="メイリオ" panose="020B0604030504040204" pitchFamily="50" charset="-128"/>
                <a:ea typeface="メイリオ" panose="020B0604030504040204" pitchFamily="50" charset="-128"/>
              </a:rPr>
              <a:t>SWF.</a:t>
            </a:r>
          </a:p>
        </p:txBody>
      </p:sp>
      <p:sp>
        <p:nvSpPr>
          <p:cNvPr id="3" name="正方形/長方形 3">
            <a:extLst>
              <a:ext uri="{FF2B5EF4-FFF2-40B4-BE49-F238E27FC236}">
                <a16:creationId xmlns:a16="http://schemas.microsoft.com/office/drawing/2014/main" id="{6E0973EA-1543-4EB5-8175-75B27F53849D}"/>
              </a:ext>
            </a:extLst>
          </p:cNvPr>
          <p:cNvSpPr/>
          <p:nvPr/>
        </p:nvSpPr>
        <p:spPr bwMode="auto">
          <a:xfrm>
            <a:off x="1068590" y="1700808"/>
            <a:ext cx="2592288" cy="2232248"/>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Step Functions</a:t>
            </a:r>
          </a:p>
        </p:txBody>
      </p:sp>
      <p:sp>
        <p:nvSpPr>
          <p:cNvPr id="5" name="正方形/長方形 1">
            <a:extLst>
              <a:ext uri="{FF2B5EF4-FFF2-40B4-BE49-F238E27FC236}">
                <a16:creationId xmlns:a16="http://schemas.microsoft.com/office/drawing/2014/main" id="{6811ED4E-78EE-4620-8AA1-F163E2D4684F}"/>
              </a:ext>
            </a:extLst>
          </p:cNvPr>
          <p:cNvSpPr/>
          <p:nvPr/>
        </p:nvSpPr>
        <p:spPr bwMode="auto">
          <a:xfrm>
            <a:off x="3656856" y="1700808"/>
            <a:ext cx="5256584" cy="2232248"/>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lgn="l">
              <a:buFont typeface="Arial" panose="020B0604020202020204" pitchFamily="34" charset="0"/>
              <a:buChar char="•"/>
            </a:pP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Describe the state machine in </a:t>
            </a:r>
            <a:r>
              <a:rPr lang="en-US" altLang="ja-JP" sz="1400" b="0" i="0" u="none" strike="noStrike" dirty="0">
                <a:solidFill>
                  <a:srgbClr val="16191F"/>
                </a:solidFill>
                <a:effectLst/>
                <a:latin typeface="メイリオ" panose="020B0604030504040204" pitchFamily="50" charset="-128"/>
                <a:ea typeface="メイリオ" panose="020B0604030504040204" pitchFamily="50" charset="-128"/>
              </a:rPr>
              <a:t>JSON </a:t>
            </a: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format.</a:t>
            </a:r>
            <a:endParaRPr lang="en-US" altLang="ja-JP" sz="1400" b="0" i="0" u="none" strike="noStrike" dirty="0">
              <a:solidFill>
                <a:srgbClr val="16191F"/>
              </a:solidFill>
              <a:effectLst/>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It is a serverless application integrated with </a:t>
            </a:r>
            <a:r>
              <a:rPr lang="en-US" altLang="ja-JP" sz="1400" b="0" i="0" u="none" strike="noStrike" dirty="0">
                <a:solidFill>
                  <a:srgbClr val="16191F"/>
                </a:solidFill>
                <a:effectLst/>
                <a:latin typeface="メイリオ" panose="020B0604030504040204" pitchFamily="50" charset="-128"/>
                <a:ea typeface="メイリオ" panose="020B0604030504040204" pitchFamily="50" charset="-128"/>
              </a:rPr>
              <a:t>Lambda and </a:t>
            </a: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runs on </a:t>
            </a:r>
            <a:r>
              <a:rPr lang="en-US" altLang="ja-JP" sz="1400" b="0" i="0" u="none" strike="noStrike" dirty="0">
                <a:solidFill>
                  <a:srgbClr val="16191F"/>
                </a:solidFill>
                <a:effectLst/>
                <a:latin typeface="メイリオ" panose="020B0604030504040204" pitchFamily="50" charset="-128"/>
                <a:ea typeface="メイリオ" panose="020B0604030504040204" pitchFamily="50" charset="-128"/>
              </a:rPr>
              <a:t>Step Functions.</a:t>
            </a:r>
          </a:p>
          <a:p>
            <a:pPr marL="285750" indent="-285750" algn="l">
              <a:buFont typeface="Arial" panose="020B0604020202020204" pitchFamily="34" charset="0"/>
              <a:buChar char="•"/>
            </a:pP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The logic is defined and processed on </a:t>
            </a:r>
            <a:r>
              <a:rPr lang="en-US" altLang="ja-JP" sz="1400" b="0" i="0" u="none" strike="noStrike" dirty="0">
                <a:solidFill>
                  <a:srgbClr val="16191F"/>
                </a:solidFill>
                <a:effectLst/>
                <a:latin typeface="メイリオ" panose="020B0604030504040204" pitchFamily="50" charset="-128"/>
                <a:ea typeface="メイリオ" panose="020B0604030504040204" pitchFamily="50" charset="-128"/>
              </a:rPr>
              <a:t>Step Functions </a:t>
            </a: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to reduce the code work.</a:t>
            </a:r>
            <a:endParaRPr lang="en-US" altLang="ja-JP" sz="1400" b="0" i="0" u="none" strike="noStrike" dirty="0">
              <a:solidFill>
                <a:srgbClr val="16191F"/>
              </a:solidFill>
              <a:effectLst/>
              <a:latin typeface="メイリオ" panose="020B0604030504040204" pitchFamily="50" charset="-128"/>
              <a:ea typeface="メイリオ" panose="020B0604030504040204" pitchFamily="50" charset="-128"/>
            </a:endParaRPr>
          </a:p>
          <a:p>
            <a:pPr marL="285750" indent="-285750" algn="l">
              <a:buFont typeface="Arial" panose="020B0604020202020204" pitchFamily="34" charset="0"/>
              <a:buChar char="•"/>
            </a:pP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Use </a:t>
            </a:r>
            <a:r>
              <a:rPr lang="en-US" altLang="ja-JP" sz="1400" b="0" i="0" u="none" strike="noStrike" dirty="0">
                <a:solidFill>
                  <a:srgbClr val="16191F"/>
                </a:solidFill>
                <a:effectLst/>
                <a:latin typeface="メイリオ" panose="020B0604030504040204" pitchFamily="50" charset="-128"/>
                <a:ea typeface="メイリオ" panose="020B0604030504040204" pitchFamily="50" charset="-128"/>
              </a:rPr>
              <a:t>AWS Step Functions </a:t>
            </a: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instead of </a:t>
            </a:r>
            <a:r>
              <a:rPr lang="en-US" altLang="ja-JP" sz="1400" b="0" i="0" u="none" strike="noStrike" dirty="0">
                <a:solidFill>
                  <a:srgbClr val="16191F"/>
                </a:solidFill>
                <a:effectLst/>
                <a:latin typeface="メイリオ" panose="020B0604030504040204" pitchFamily="50" charset="-128"/>
                <a:ea typeface="メイリオ" panose="020B0604030504040204" pitchFamily="50" charset="-128"/>
              </a:rPr>
              <a:t>SWF </a:t>
            </a:r>
            <a:r>
              <a:rPr lang="ja-JP" altLang="en-US" sz="1400" b="0" i="0" u="none" strike="noStrike" dirty="0">
                <a:solidFill>
                  <a:srgbClr val="16191F"/>
                </a:solidFill>
                <a:effectLst/>
                <a:latin typeface="メイリオ" panose="020B0604030504040204" pitchFamily="50" charset="-128"/>
                <a:ea typeface="メイリオ" panose="020B0604030504040204" pitchFamily="50" charset="-128"/>
              </a:rPr>
              <a:t>for new applications because the productive and agile approach allows you to adjust application components using a visual workflow</a:t>
            </a:r>
          </a:p>
        </p:txBody>
      </p:sp>
      <p:sp>
        <p:nvSpPr>
          <p:cNvPr id="9" name="正方形/長方形 3">
            <a:extLst>
              <a:ext uri="{FF2B5EF4-FFF2-40B4-BE49-F238E27FC236}">
                <a16:creationId xmlns:a16="http://schemas.microsoft.com/office/drawing/2014/main" id="{176FFE93-FF3D-4B4A-AE27-6AD69175248A}"/>
              </a:ext>
            </a:extLst>
          </p:cNvPr>
          <p:cNvSpPr/>
          <p:nvPr/>
        </p:nvSpPr>
        <p:spPr bwMode="auto">
          <a:xfrm>
            <a:off x="1068590" y="4005064"/>
            <a:ext cx="2592288" cy="255628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SWF</a:t>
            </a:r>
          </a:p>
        </p:txBody>
      </p:sp>
      <p:sp>
        <p:nvSpPr>
          <p:cNvPr id="11" name="正方形/長方形 1">
            <a:extLst>
              <a:ext uri="{FF2B5EF4-FFF2-40B4-BE49-F238E27FC236}">
                <a16:creationId xmlns:a16="http://schemas.microsoft.com/office/drawing/2014/main" id="{67EE209B-D731-4905-8E72-31E753DC9898}"/>
              </a:ext>
            </a:extLst>
          </p:cNvPr>
          <p:cNvSpPr/>
          <p:nvPr/>
        </p:nvSpPr>
        <p:spPr bwMode="auto">
          <a:xfrm>
            <a:off x="3656856" y="4005064"/>
            <a:ext cx="5256584" cy="2556284"/>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Arial" panose="020B0604020202020204" pitchFamily="34" charset="0"/>
              <a:buChar char="•"/>
            </a:pPr>
            <a:r>
              <a:rPr lang="ja-JP" altLang="en-US" sz="1400" b="0" i="0" dirty="0">
                <a:solidFill>
                  <a:srgbClr val="333333"/>
                </a:solidFill>
                <a:effectLst/>
                <a:latin typeface="メイリオ" panose="020B0604030504040204" pitchFamily="50" charset="-128"/>
                <a:ea typeface="メイリオ" panose="020B0604030504040204" pitchFamily="50" charset="-128"/>
              </a:rPr>
              <a:t>Write a decider program and create a workflow that separates the activity step from the decision step</a:t>
            </a:r>
            <a:endParaRPr lang="en-US" altLang="ja-JP" sz="1400" dirty="0">
              <a:solidFill>
                <a:srgbClr val="232F3E"/>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dirty="0">
                <a:solidFill>
                  <a:srgbClr val="232F3E"/>
                </a:solidFill>
                <a:latin typeface="メイリオ" panose="020B0604030504040204" pitchFamily="50" charset="-128"/>
                <a:ea typeface="メイリオ" panose="020B0604030504040204" pitchFamily="50" charset="-128"/>
              </a:rPr>
              <a:t>Worker </a:t>
            </a:r>
            <a:r>
              <a:rPr lang="ja-JP" altLang="en-US" sz="1400" b="0" i="0" dirty="0">
                <a:solidFill>
                  <a:srgbClr val="232F3E"/>
                </a:solidFill>
                <a:effectLst/>
                <a:latin typeface="メイリオ" panose="020B0604030504040204" pitchFamily="50" charset="-128"/>
                <a:ea typeface="メイリオ" panose="020B0604030504040204" pitchFamily="50" charset="-128"/>
              </a:rPr>
              <a:t>applications run on </a:t>
            </a:r>
            <a:r>
              <a:rPr lang="en-US" altLang="ja-JP" sz="1400" b="0" i="0" dirty="0">
                <a:solidFill>
                  <a:srgbClr val="232F3E"/>
                </a:solidFill>
                <a:effectLst/>
                <a:latin typeface="メイリオ" panose="020B0604030504040204" pitchFamily="50" charset="-128"/>
                <a:ea typeface="メイリオ" panose="020B0604030504040204" pitchFamily="50" charset="-128"/>
              </a:rPr>
              <a:t>EC2 </a:t>
            </a:r>
            <a:r>
              <a:rPr lang="ja-JP" altLang="en-US" sz="1400" b="0" i="0" dirty="0">
                <a:solidFill>
                  <a:srgbClr val="232F3E"/>
                </a:solidFill>
                <a:effectLst/>
                <a:latin typeface="メイリオ" panose="020B0604030504040204" pitchFamily="50" charset="-128"/>
                <a:ea typeface="メイリオ" panose="020B0604030504040204" pitchFamily="50" charset="-128"/>
              </a:rPr>
              <a:t>instances and on-premises servers or more</a:t>
            </a:r>
            <a:endParaRPr lang="en-US" altLang="ja-JP" sz="1400" b="0" i="0" dirty="0">
              <a:solidFill>
                <a:srgbClr val="232F3E"/>
              </a:solidFill>
              <a:effectLst/>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1400" u="none" strike="noStrike" cap="none" normalizeH="0" baseline="0" dirty="0">
                <a:ln>
                  <a:noFill/>
                </a:ln>
                <a:solidFill>
                  <a:srgbClr val="232F3E"/>
                </a:solidFill>
                <a:latin typeface="メイリオ" panose="020B0604030504040204" pitchFamily="50" charset="-128"/>
                <a:ea typeface="メイリオ" panose="020B0604030504040204" pitchFamily="50" charset="-128"/>
              </a:rPr>
              <a:t>Applications built and run in </a:t>
            </a:r>
            <a:r>
              <a:rPr lang="en-US" altLang="ja-JP" sz="1400" dirty="0">
                <a:solidFill>
                  <a:srgbClr val="232F3E"/>
                </a:solidFill>
                <a:latin typeface="メイリオ" panose="020B0604030504040204" pitchFamily="50" charset="-128"/>
                <a:ea typeface="メイリオ" panose="020B0604030504040204" pitchFamily="50" charset="-128"/>
              </a:rPr>
              <a:t>Java </a:t>
            </a:r>
            <a:r>
              <a:rPr lang="ja-JP" altLang="en-US" sz="1400" dirty="0">
                <a:solidFill>
                  <a:srgbClr val="232F3E"/>
                </a:solidFill>
                <a:latin typeface="メイリオ" panose="020B0604030504040204" pitchFamily="50" charset="-128"/>
                <a:ea typeface="メイリオ" panose="020B0604030504040204" pitchFamily="50" charset="-128"/>
              </a:rPr>
              <a:t>and </a:t>
            </a:r>
            <a:r>
              <a:rPr lang="en-US" altLang="ja-JP" sz="1400" dirty="0">
                <a:solidFill>
                  <a:srgbClr val="232F3E"/>
                </a:solidFill>
                <a:latin typeface="メイリオ" panose="020B0604030504040204" pitchFamily="50" charset="-128"/>
                <a:ea typeface="メイリオ" panose="020B0604030504040204" pitchFamily="50" charset="-128"/>
              </a:rPr>
              <a:t>Ruby </a:t>
            </a:r>
            <a:r>
              <a:rPr kumimoji="1" lang="ja-JP" altLang="en-US" sz="1400" u="none" strike="noStrike" cap="none" normalizeH="0" baseline="0" dirty="0">
                <a:ln>
                  <a:noFill/>
                </a:ln>
                <a:solidFill>
                  <a:srgbClr val="232F3E"/>
                </a:solidFill>
                <a:latin typeface="メイリオ" panose="020B0604030504040204" pitchFamily="50" charset="-128"/>
                <a:ea typeface="メイリオ" panose="020B0604030504040204" pitchFamily="50" charset="-128"/>
              </a:rPr>
              <a:t>code (using </a:t>
            </a:r>
            <a:r>
              <a:rPr kumimoji="1" lang="en-US" altLang="ja-JP" sz="1400" u="none" strike="noStrike" cap="none" normalizeH="0" baseline="0" dirty="0">
                <a:ln>
                  <a:noFill/>
                </a:ln>
                <a:solidFill>
                  <a:srgbClr val="232F3E"/>
                </a:solidFill>
                <a:latin typeface="メイリオ" panose="020B0604030504040204" pitchFamily="50" charset="-128"/>
                <a:ea typeface="メイリオ" panose="020B0604030504040204" pitchFamily="50" charset="-128"/>
              </a:rPr>
              <a:t>AWS Flow Framework</a:t>
            </a:r>
            <a:r>
              <a:rPr kumimoji="1" lang="ja-JP" altLang="en-US" sz="1400" u="none" strike="noStrike" cap="none" normalizeH="0" baseline="0" dirty="0">
                <a:ln>
                  <a:noFill/>
                </a:ln>
                <a:solidFill>
                  <a:srgbClr val="232F3E"/>
                </a:solidFill>
                <a:latin typeface="メイリオ" panose="020B0604030504040204" pitchFamily="50" charset="-128"/>
                <a:ea typeface="メイリオ" panose="020B0604030504040204" pitchFamily="50" charset="-128"/>
              </a:rPr>
              <a:t>)</a:t>
            </a:r>
            <a:endParaRPr kumimoji="1" lang="en-US" altLang="ja-JP" sz="1400" u="none" strike="noStrike" cap="none" normalizeH="0" baseline="0" dirty="0">
              <a:ln>
                <a:noFill/>
              </a:ln>
              <a:solidFill>
                <a:srgbClr val="232F3E"/>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400" b="0" i="0" dirty="0">
                <a:solidFill>
                  <a:srgbClr val="232F3E"/>
                </a:solidFill>
                <a:effectLst/>
                <a:latin typeface="メイリオ" panose="020B0604030504040204" pitchFamily="50" charset="-128"/>
                <a:ea typeface="メイリオ" panose="020B0604030504040204" pitchFamily="50" charset="-128"/>
              </a:rPr>
              <a:t>Step Functions is </a:t>
            </a:r>
            <a:r>
              <a:rPr lang="ja-JP" altLang="en-US" sz="1400" b="0" i="0" dirty="0">
                <a:solidFill>
                  <a:srgbClr val="232F3E"/>
                </a:solidFill>
                <a:effectLst/>
                <a:latin typeface="メイリオ" panose="020B0604030504040204" pitchFamily="50" charset="-128"/>
                <a:ea typeface="メイリオ" panose="020B0604030504040204" pitchFamily="50" charset="-128"/>
              </a:rPr>
              <a:t>recommended because </a:t>
            </a:r>
            <a:r>
              <a:rPr lang="en-US" altLang="ja-JP" sz="1400" dirty="0">
                <a:solidFill>
                  <a:srgbClr val="232F3E"/>
                </a:solidFill>
                <a:latin typeface="メイリオ" panose="020B0604030504040204" pitchFamily="50" charset="-128"/>
                <a:ea typeface="メイリオ" panose="020B0604030504040204" pitchFamily="50" charset="-128"/>
              </a:rPr>
              <a:t>SWF</a:t>
            </a:r>
            <a:r>
              <a:rPr lang="ja-JP" altLang="en-US" sz="1400" b="0" i="0" dirty="0">
                <a:solidFill>
                  <a:srgbClr val="232F3E"/>
                </a:solidFill>
                <a:effectLst/>
                <a:latin typeface="メイリオ" panose="020B0604030504040204" pitchFamily="50" charset="-128"/>
                <a:ea typeface="メイリオ" panose="020B0604030504040204" pitchFamily="50" charset="-128"/>
              </a:rPr>
              <a:t> is more complex than </a:t>
            </a:r>
            <a:r>
              <a:rPr lang="en-US" altLang="ja-JP" sz="1400" b="0" i="0" dirty="0">
                <a:solidFill>
                  <a:srgbClr val="232F3E"/>
                </a:solidFill>
                <a:effectLst/>
                <a:latin typeface="メイリオ" panose="020B0604030504040204" pitchFamily="50" charset="-128"/>
                <a:ea typeface="メイリオ" panose="020B0604030504040204" pitchFamily="50" charset="-128"/>
              </a:rPr>
              <a:t>Step Functions.</a:t>
            </a:r>
          </a:p>
          <a:p>
            <a:pPr marL="285750" indent="-285750">
              <a:buFont typeface="Arial" panose="020B0604020202020204" pitchFamily="34" charset="0"/>
              <a:buChar char="•"/>
            </a:pPr>
            <a:r>
              <a:rPr lang="ja-JP" altLang="en-US" sz="1400" dirty="0">
                <a:solidFill>
                  <a:srgbClr val="333333"/>
                </a:solidFill>
                <a:latin typeface="メイリオ" panose="020B0604030504040204" pitchFamily="50" charset="-128"/>
                <a:ea typeface="メイリオ" panose="020B0604030504040204" pitchFamily="50" charset="-128"/>
              </a:rPr>
              <a:t>Utilize </a:t>
            </a:r>
            <a:r>
              <a:rPr lang="en-US" altLang="ja-JP" sz="1400" b="0" i="0" dirty="0">
                <a:solidFill>
                  <a:srgbClr val="333333"/>
                </a:solidFill>
                <a:effectLst/>
                <a:latin typeface="メイリオ" panose="020B0604030504040204" pitchFamily="50" charset="-128"/>
                <a:ea typeface="メイリオ" panose="020B0604030504040204" pitchFamily="50" charset="-128"/>
              </a:rPr>
              <a:t>SWF if you </a:t>
            </a:r>
            <a:r>
              <a:rPr lang="ja-JP" altLang="en-US" sz="1400" b="0" i="0" dirty="0">
                <a:solidFill>
                  <a:srgbClr val="333333"/>
                </a:solidFill>
                <a:effectLst/>
                <a:latin typeface="メイリオ" panose="020B0604030504040204" pitchFamily="50" charset="-128"/>
                <a:ea typeface="メイリオ" panose="020B0604030504040204" pitchFamily="50" charset="-128"/>
              </a:rPr>
              <a:t>need an external signal to intervene in the process, or to launch a child process that returns the result to the parent.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69416598"/>
      </p:ext>
    </p:extLst>
  </p:cSld>
  <p:clrMapOvr>
    <a:masterClrMapping/>
  </p:clrMapOvr>
  <mc:AlternateContent xmlns:mc="http://schemas.openxmlformats.org/markup-compatibility/2006" xmlns:p14="http://schemas.microsoft.com/office/powerpoint/2010/main">
    <mc:Choice Requires="p14">
      <p:transition spd="slow" p14:dur="2000" advTm="153563"/>
    </mc:Choice>
    <mc:Fallback xmlns="">
      <p:transition spd="slow" advTm="153563"/>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 scope of </a:t>
            </a:r>
          </a:p>
          <a:p>
            <a:pPr algn="ctr"/>
            <a:r>
              <a:rPr kumimoji="0" lang="ja-JP" altLang="en-US" sz="2600" dirty="0">
                <a:solidFill>
                  <a:srgbClr val="000000"/>
                </a:solidFill>
                <a:latin typeface="メイリオ" pitchFamily="50" charset="-128"/>
                <a:ea typeface="メイリオ" pitchFamily="50" charset="-128"/>
                <a:cs typeface="メイリオ" pitchFamily="50" charset="-128"/>
              </a:rPr>
              <a:t>Cost optimization</a:t>
            </a:r>
            <a:endParaRPr kumimoji="0" lang="en-US" altLang="ja-JP"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19441581"/>
      </p:ext>
    </p:extLst>
  </p:cSld>
  <p:clrMapOvr>
    <a:masterClrMapping/>
  </p:clrMapOvr>
  <mc:AlternateContent xmlns:mc="http://schemas.openxmlformats.org/markup-compatibility/2006" xmlns:p14="http://schemas.microsoft.com/office/powerpoint/2010/main">
    <mc:Choice Requires="p14">
      <p:transition spd="slow" p14:dur="2000" advTm="29916"/>
    </mc:Choice>
    <mc:Fallback xmlns="">
      <p:transition spd="slow" advTm="29916"/>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BA98F6D8-EFCF-43AC-B5E4-C40ED1421BC3}"/>
              </a:ext>
            </a:extLst>
          </p:cNvPr>
          <p:cNvSpPr txBox="1">
            <a:spLocks/>
          </p:cNvSpPr>
          <p:nvPr/>
        </p:nvSpPr>
        <p:spPr bwMode="auto">
          <a:xfrm>
            <a:off x="631222" y="22860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a:t>
            </a:r>
            <a:r>
              <a:rPr lang="ja-JP" altLang="en-US" sz="3000" dirty="0">
                <a:latin typeface="メイリオ" panose="020B0604030504040204" pitchFamily="50" charset="-128"/>
                <a:ea typeface="メイリオ" panose="020B0604030504040204" pitchFamily="50" charset="-128"/>
              </a:rPr>
              <a:t>Cost Management</a:t>
            </a:r>
            <a:endParaRPr lang="en-US" altLang="ja-JP" sz="3000"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A1E99C36-F0A8-4C24-833C-CD15617ED498}"/>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Support tools and services related to operations, maintenance and support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4" name="正方形/長方形 3">
            <a:extLst>
              <a:ext uri="{FF2B5EF4-FFF2-40B4-BE49-F238E27FC236}">
                <a16:creationId xmlns:a16="http://schemas.microsoft.com/office/drawing/2014/main" id="{E34CC2A1-518B-4227-8110-EEFF36EF765B}"/>
              </a:ext>
            </a:extLst>
          </p:cNvPr>
          <p:cNvSpPr/>
          <p:nvPr/>
        </p:nvSpPr>
        <p:spPr bwMode="auto">
          <a:xfrm>
            <a:off x="1064568" y="1844824"/>
            <a:ext cx="2592288" cy="64807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AWS Cost Explorer</a:t>
            </a:r>
            <a:endPar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A142C8B7-E536-4DBA-974B-C1C35AE169C8}"/>
              </a:ext>
            </a:extLst>
          </p:cNvPr>
          <p:cNvSpPr/>
          <p:nvPr/>
        </p:nvSpPr>
        <p:spPr bwMode="auto">
          <a:xfrm>
            <a:off x="3652834" y="1844824"/>
            <a:ext cx="5256584" cy="64807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Visualization tools for understanding, analyzing and managing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costs and usage and </a:t>
            </a:r>
            <a:r>
              <a:rPr lang="en-US" altLang="ja-JP" sz="1400" dirty="0">
                <a:latin typeface="メイリオ" panose="020B0604030504040204" pitchFamily="50" charset="-128"/>
                <a:ea typeface="メイリオ" panose="020B0604030504040204" pitchFamily="50" charset="-128"/>
              </a:rPr>
              <a:t>its </a:t>
            </a:r>
            <a:r>
              <a:rPr lang="ja-JP" altLang="en-US" sz="1400" dirty="0">
                <a:latin typeface="メイリオ" panose="020B0604030504040204" pitchFamily="50" charset="-128"/>
                <a:ea typeface="メイリオ" panose="020B0604030504040204" pitchFamily="50" charset="-128"/>
              </a:rPr>
              <a:t>economics</a:t>
            </a:r>
          </a:p>
        </p:txBody>
      </p:sp>
      <p:sp>
        <p:nvSpPr>
          <p:cNvPr id="6" name="正方形/長方形 5">
            <a:extLst>
              <a:ext uri="{FF2B5EF4-FFF2-40B4-BE49-F238E27FC236}">
                <a16:creationId xmlns:a16="http://schemas.microsoft.com/office/drawing/2014/main" id="{E3588018-7A21-42BF-89D7-11AF40B6D507}"/>
              </a:ext>
            </a:extLst>
          </p:cNvPr>
          <p:cNvSpPr/>
          <p:nvPr/>
        </p:nvSpPr>
        <p:spPr bwMode="auto">
          <a:xfrm>
            <a:off x="1064568" y="2544723"/>
            <a:ext cx="2592288" cy="64807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b="1" dirty="0">
                <a:solidFill>
                  <a:schemeClr val="bg1"/>
                </a:solidFill>
                <a:latin typeface="メイリオ" panose="020B0604030504040204" pitchFamily="50" charset="-128"/>
                <a:ea typeface="メイリオ" panose="020B0604030504040204" pitchFamily="50" charset="-128"/>
              </a:rPr>
              <a:t>The cost of </a:t>
            </a:r>
            <a:r>
              <a:rPr lang="en-US" altLang="ja-JP" b="1" dirty="0">
                <a:solidFill>
                  <a:schemeClr val="bg1"/>
                </a:solidFill>
                <a:latin typeface="メイリオ" panose="020B0604030504040204" pitchFamily="50" charset="-128"/>
                <a:ea typeface="メイリオ" panose="020B0604030504040204" pitchFamily="50" charset="-128"/>
              </a:rPr>
              <a:t>AWS </a:t>
            </a:r>
            <a:r>
              <a:rPr lang="ja-JP" altLang="en-US" b="1" dirty="0">
                <a:solidFill>
                  <a:schemeClr val="bg1"/>
                </a:solidFill>
                <a:latin typeface="メイリオ" panose="020B0604030504040204" pitchFamily="50" charset="-128"/>
                <a:ea typeface="メイリオ" panose="020B0604030504040204" pitchFamily="50" charset="-128"/>
              </a:rPr>
              <a:t>and</a:t>
            </a:r>
            <a:endParaRPr lang="en-US" altLang="ja-JP" b="1" dirty="0">
              <a:solidFill>
                <a:schemeClr val="bg1"/>
              </a:solidFill>
              <a:latin typeface="メイリオ" panose="020B0604030504040204" pitchFamily="50" charset="-128"/>
              <a:ea typeface="メイリオ" panose="020B0604030504040204" pitchFamily="50" charset="-128"/>
            </a:endParaRPr>
          </a:p>
          <a:p>
            <a:pPr algn="ctr"/>
            <a:r>
              <a:rPr lang="ja-JP" altLang="en-US" b="1" dirty="0">
                <a:solidFill>
                  <a:schemeClr val="bg1"/>
                </a:solidFill>
                <a:latin typeface="メイリオ" panose="020B0604030504040204" pitchFamily="50" charset="-128"/>
                <a:ea typeface="メイリオ" panose="020B0604030504040204" pitchFamily="50" charset="-128"/>
              </a:rPr>
              <a:t>Usage Report</a:t>
            </a:r>
            <a:endParaRPr kumimoji="1" lang="ja-JP" altLang="en-US"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AD5451D6-4A17-4775-B886-117D96DBAB77}"/>
              </a:ext>
            </a:extLst>
          </p:cNvPr>
          <p:cNvSpPr/>
          <p:nvPr/>
        </p:nvSpPr>
        <p:spPr bwMode="auto">
          <a:xfrm>
            <a:off x="3652834" y="2544723"/>
            <a:ext cx="5256584" cy="64807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US" altLang="ja-JP" sz="1400" dirty="0">
                <a:latin typeface="メイリオ" panose="020B0604030504040204" pitchFamily="50" charset="-128"/>
                <a:ea typeface="メイリオ" panose="020B0604030504040204" pitchFamily="50" charset="-128"/>
              </a:rPr>
              <a:t>A</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r</a:t>
            </a:r>
            <a:r>
              <a:rPr lang="ja-JP" altLang="en-US" sz="1400" dirty="0">
                <a:latin typeface="メイリオ" panose="020B0604030504040204" pitchFamily="50" charset="-128"/>
                <a:ea typeface="メイリオ" panose="020B0604030504040204" pitchFamily="50" charset="-128"/>
              </a:rPr>
              <a:t>eport to see the cost and usage details of </a:t>
            </a:r>
            <a:r>
              <a:rPr lang="en-US" altLang="ja-JP" sz="1400" dirty="0">
                <a:latin typeface="メイリオ" panose="020B0604030504040204" pitchFamily="50" charset="-128"/>
                <a:ea typeface="メイリオ" panose="020B0604030504040204" pitchFamily="50" charset="-128"/>
              </a:rPr>
              <a:t>AWS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A5B0CD8A-9F0C-4756-B6E9-92D3587791B8}"/>
              </a:ext>
            </a:extLst>
          </p:cNvPr>
          <p:cNvSpPr/>
          <p:nvPr/>
        </p:nvSpPr>
        <p:spPr bwMode="auto">
          <a:xfrm>
            <a:off x="1064568" y="3244622"/>
            <a:ext cx="2592288" cy="64807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AWS Budgets</a:t>
            </a:r>
            <a:endParaRPr lang="ja-JP" altLang="en-US" b="1" dirty="0">
              <a:solidFill>
                <a:schemeClr val="bg1"/>
              </a:solidFill>
              <a:latin typeface="メイリオ" panose="020B0604030504040204" pitchFamily="50" charset="-128"/>
              <a:ea typeface="メイリオ" panose="020B0604030504040204" pitchFamily="50" charset="-128"/>
            </a:endParaRPr>
          </a:p>
        </p:txBody>
      </p:sp>
      <p:sp>
        <p:nvSpPr>
          <p:cNvPr id="10" name="正方形/長方形 9">
            <a:extLst>
              <a:ext uri="{FF2B5EF4-FFF2-40B4-BE49-F238E27FC236}">
                <a16:creationId xmlns:a16="http://schemas.microsoft.com/office/drawing/2014/main" id="{96BBAA4F-E500-44F7-B90F-B10C597BFFF9}"/>
              </a:ext>
            </a:extLst>
          </p:cNvPr>
          <p:cNvSpPr/>
          <p:nvPr/>
        </p:nvSpPr>
        <p:spPr bwMode="auto">
          <a:xfrm>
            <a:off x="3652834" y="3244622"/>
            <a:ext cx="5256584" cy="64807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en-US" altLang="ja-JP" sz="1400" dirty="0">
                <a:latin typeface="メイリオ" panose="020B0604030504040204" pitchFamily="50" charset="-128"/>
                <a:ea typeface="メイリオ" panose="020B0604030504040204" pitchFamily="50" charset="-128"/>
              </a:rPr>
              <a:t>It can s</a:t>
            </a:r>
            <a:r>
              <a:rPr lang="ja-JP" altLang="en-US" sz="1400" dirty="0">
                <a:latin typeface="メイリオ" panose="020B0604030504040204" pitchFamily="50" charset="-128"/>
                <a:ea typeface="メイリオ" panose="020B0604030504040204" pitchFamily="50" charset="-128"/>
              </a:rPr>
              <a:t>et custom budgets to send out alerts when budget thresholds are exceeded</a:t>
            </a:r>
            <a:endParaRPr lang="en-US" altLang="ja-JP" sz="1400"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E2E0C835-3FC0-44D5-97CD-58AE5E1E0A4B}"/>
              </a:ext>
            </a:extLst>
          </p:cNvPr>
          <p:cNvSpPr/>
          <p:nvPr/>
        </p:nvSpPr>
        <p:spPr bwMode="auto">
          <a:xfrm>
            <a:off x="1064568" y="3944521"/>
            <a:ext cx="2592288" cy="64807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1600" b="1" dirty="0">
                <a:solidFill>
                  <a:schemeClr val="bg1"/>
                </a:solidFill>
                <a:latin typeface="メイリオ" panose="020B0604030504040204" pitchFamily="50" charset="-128"/>
                <a:ea typeface="メイリオ" panose="020B0604030504040204" pitchFamily="50" charset="-128"/>
              </a:rPr>
              <a:t>Pricing Tools</a:t>
            </a:r>
            <a:endParaRPr kumimoji="1" lang="en-US" altLang="ja-JP" sz="16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85EFC443-2C05-4E0A-B4D5-79EC195FD9B9}"/>
              </a:ext>
            </a:extLst>
          </p:cNvPr>
          <p:cNvSpPr/>
          <p:nvPr/>
        </p:nvSpPr>
        <p:spPr bwMode="auto">
          <a:xfrm>
            <a:off x="3652834" y="3944521"/>
            <a:ext cx="5256584" cy="64807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sz="1400" dirty="0">
                <a:latin typeface="メイリオ" panose="020B0604030504040204" pitchFamily="50" charset="-128"/>
                <a:ea typeface="メイリオ" panose="020B0604030504040204" pitchFamily="50" charset="-128"/>
              </a:rPr>
              <a:t>Tools to Help with </a:t>
            </a:r>
            <a:r>
              <a:rPr lang="en-US" altLang="ja-JP" sz="1400" dirty="0">
                <a:latin typeface="メイリオ" panose="020B0604030504040204" pitchFamily="50" charset="-128"/>
                <a:ea typeface="メイリオ" panose="020B0604030504040204" pitchFamily="50" charset="-128"/>
              </a:rPr>
              <a:t>AWS </a:t>
            </a:r>
            <a:r>
              <a:rPr lang="ja-JP" altLang="en-US" sz="1400" dirty="0">
                <a:latin typeface="メイリオ" panose="020B0604030504040204" pitchFamily="50" charset="-128"/>
                <a:ea typeface="メイリオ" panose="020B0604030504040204" pitchFamily="50" charset="-128"/>
              </a:rPr>
              <a:t>Costing</a:t>
            </a:r>
            <a:endParaRPr lang="en-US" altLang="ja-JP" sz="1400" dirty="0">
              <a:latin typeface="メイリオ" panose="020B0604030504040204" pitchFamily="50" charset="-128"/>
              <a:ea typeface="メイリオ" panose="020B0604030504040204" pitchFamily="50" charset="-128"/>
            </a:endParaRPr>
          </a:p>
          <a:p>
            <a:r>
              <a:rPr lang="en-US" altLang="ja-JP" sz="1400" dirty="0">
                <a:latin typeface="メイリオ" panose="020B0604030504040204" pitchFamily="50" charset="-128"/>
                <a:ea typeface="メイリオ" panose="020B0604030504040204" pitchFamily="50" charset="-128"/>
              </a:rPr>
              <a:t>TCO Calculator/Pricing Calculator</a:t>
            </a:r>
          </a:p>
        </p:txBody>
      </p:sp>
      <p:sp>
        <p:nvSpPr>
          <p:cNvPr id="13" name="正方形/長方形 12">
            <a:extLst>
              <a:ext uri="{FF2B5EF4-FFF2-40B4-BE49-F238E27FC236}">
                <a16:creationId xmlns:a16="http://schemas.microsoft.com/office/drawing/2014/main" id="{E00E937B-27FD-44B7-A9A0-6F4CABD750CB}"/>
              </a:ext>
            </a:extLst>
          </p:cNvPr>
          <p:cNvSpPr/>
          <p:nvPr/>
        </p:nvSpPr>
        <p:spPr bwMode="auto">
          <a:xfrm>
            <a:off x="1064568" y="4644420"/>
            <a:ext cx="2592288" cy="64807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600" b="1" dirty="0">
                <a:solidFill>
                  <a:schemeClr val="bg1"/>
                </a:solidFill>
                <a:latin typeface="メイリオ" panose="020B0604030504040204" pitchFamily="50" charset="-128"/>
                <a:ea typeface="メイリオ" panose="020B0604030504040204" pitchFamily="50" charset="-128"/>
              </a:rPr>
              <a:t>AWS Cost Categories</a:t>
            </a:r>
          </a:p>
        </p:txBody>
      </p:sp>
      <p:sp>
        <p:nvSpPr>
          <p:cNvPr id="14" name="正方形/長方形 13">
            <a:extLst>
              <a:ext uri="{FF2B5EF4-FFF2-40B4-BE49-F238E27FC236}">
                <a16:creationId xmlns:a16="http://schemas.microsoft.com/office/drawing/2014/main" id="{55CDEB69-8A74-40A4-89B6-D4FDBF62B7BD}"/>
              </a:ext>
            </a:extLst>
          </p:cNvPr>
          <p:cNvSpPr/>
          <p:nvPr/>
        </p:nvSpPr>
        <p:spPr bwMode="auto">
          <a:xfrm>
            <a:off x="3652834" y="4644420"/>
            <a:ext cx="5256584" cy="64807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indent="0">
              <a:buNone/>
            </a:pPr>
            <a:r>
              <a:rPr lang="en-US" altLang="ja-JP" sz="1400" dirty="0">
                <a:latin typeface="メイリオ" panose="020B0604030504040204" pitchFamily="50" charset="-128"/>
                <a:ea typeface="メイリオ" panose="020B0604030504040204" pitchFamily="50" charset="-128"/>
              </a:rPr>
              <a:t>It can</a:t>
            </a:r>
            <a:r>
              <a:rPr lang="ja-JP" altLang="en-US" sz="1400" dirty="0">
                <a:latin typeface="メイリオ" panose="020B0604030504040204" pitchFamily="50" charset="-128"/>
                <a:ea typeface="メイリオ" panose="020B0604030504040204" pitchFamily="50" charset="-128"/>
              </a:rPr>
              <a:t> </a:t>
            </a:r>
            <a:r>
              <a:rPr lang="ja-JP" altLang="en-US" sz="1400" b="0" i="0" dirty="0">
                <a:effectLst/>
                <a:latin typeface="メイリオ" panose="020B0604030504040204" pitchFamily="50" charset="-128"/>
                <a:ea typeface="メイリオ" panose="020B0604030504040204" pitchFamily="50" charset="-128"/>
              </a:rPr>
              <a:t>categorize costs by your own organization and project structure</a:t>
            </a:r>
            <a:endParaRPr lang="en-US" altLang="ja-JP" sz="1400" dirty="0">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F0747745-282B-44DD-9D28-C676E20D5E36}"/>
              </a:ext>
            </a:extLst>
          </p:cNvPr>
          <p:cNvSpPr/>
          <p:nvPr/>
        </p:nvSpPr>
        <p:spPr bwMode="auto">
          <a:xfrm>
            <a:off x="1064568" y="5344319"/>
            <a:ext cx="2592288" cy="648072"/>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sz="1600" b="1" dirty="0">
                <a:solidFill>
                  <a:schemeClr val="bg1"/>
                </a:solidFill>
                <a:latin typeface="メイリオ" panose="020B0604030504040204" pitchFamily="50" charset="-128"/>
                <a:ea typeface="メイリオ" panose="020B0604030504040204" pitchFamily="50" charset="-128"/>
              </a:rPr>
              <a:t>Trusted Advisor</a:t>
            </a:r>
          </a:p>
        </p:txBody>
      </p:sp>
      <p:sp>
        <p:nvSpPr>
          <p:cNvPr id="16" name="正方形/長方形 15">
            <a:extLst>
              <a:ext uri="{FF2B5EF4-FFF2-40B4-BE49-F238E27FC236}">
                <a16:creationId xmlns:a16="http://schemas.microsoft.com/office/drawing/2014/main" id="{5360221C-7236-40A3-A3C1-AFC4236FE67B}"/>
              </a:ext>
            </a:extLst>
          </p:cNvPr>
          <p:cNvSpPr/>
          <p:nvPr/>
        </p:nvSpPr>
        <p:spPr bwMode="auto">
          <a:xfrm>
            <a:off x="3652834" y="5344319"/>
            <a:ext cx="5256584" cy="648072"/>
          </a:xfrm>
          <a:prstGeom prst="rect">
            <a:avLst/>
          </a:prstGeom>
          <a:no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indent="0">
              <a:buNone/>
            </a:pPr>
            <a:r>
              <a:rPr lang="ja-JP" altLang="en-US" sz="1400" dirty="0">
                <a:latin typeface="メイリオ" panose="020B0604030504040204" pitchFamily="50" charset="-128"/>
                <a:ea typeface="メイリオ" panose="020B0604030504040204" pitchFamily="50" charset="-128"/>
              </a:rPr>
              <a:t>Services that provide advice on cost optimization</a:t>
            </a:r>
            <a:r>
              <a:rPr lang="en-US" altLang="ja-JP" sz="1400" dirty="0">
                <a:latin typeface="メイリオ" panose="020B0604030504040204" pitchFamily="50" charset="-128"/>
                <a:ea typeface="メイリオ" panose="020B0604030504040204" pitchFamily="50" charset="-128"/>
              </a:rPr>
              <a:t>, </a:t>
            </a:r>
            <a:r>
              <a:rPr lang="ja-JP" altLang="en-US" sz="1400" dirty="0">
                <a:latin typeface="メイリオ" panose="020B0604030504040204" pitchFamily="50" charset="-128"/>
                <a:ea typeface="メイリオ" panose="020B0604030504040204" pitchFamily="50" charset="-128"/>
              </a:rPr>
              <a:t>security and improving performance</a:t>
            </a:r>
            <a:endParaRPr lang="en-US" altLang="ja-JP" sz="14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27377692"/>
      </p:ext>
    </p:extLst>
  </p:cSld>
  <p:clrMapOvr>
    <a:masterClrMapping/>
  </p:clrMapOvr>
  <mc:AlternateContent xmlns:mc="http://schemas.openxmlformats.org/markup-compatibility/2006" xmlns:p14="http://schemas.microsoft.com/office/powerpoint/2010/main">
    <mc:Choice Requires="p14">
      <p:transition spd="slow" p14:dur="2000" advTm="93165"/>
    </mc:Choice>
    <mc:Fallback xmlns="">
      <p:transition spd="slow" advTm="93165"/>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Utilizing the Pricing Tool</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Use the official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tools for quotes and price comparisons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73C839A2-466D-45EA-B160-EF7AF13C2749}"/>
              </a:ext>
            </a:extLst>
          </p:cNvPr>
          <p:cNvSpPr/>
          <p:nvPr/>
        </p:nvSpPr>
        <p:spPr bwMode="auto">
          <a:xfrm>
            <a:off x="1136576" y="2708920"/>
            <a:ext cx="1879731" cy="129614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TCO </a:t>
            </a:r>
            <a:r>
              <a:rPr lang="ja-JP" altLang="en-US" b="1" dirty="0">
                <a:solidFill>
                  <a:schemeClr val="bg1"/>
                </a:solidFill>
                <a:latin typeface="メイリオ" panose="020B0604030504040204" pitchFamily="50" charset="-128"/>
                <a:ea typeface="メイリオ" panose="020B0604030504040204" pitchFamily="50" charset="-128"/>
              </a:rPr>
              <a:t>Calculator</a:t>
            </a:r>
          </a:p>
        </p:txBody>
      </p:sp>
      <p:sp>
        <p:nvSpPr>
          <p:cNvPr id="8" name="正方形/長方形 7">
            <a:extLst>
              <a:ext uri="{FF2B5EF4-FFF2-40B4-BE49-F238E27FC236}">
                <a16:creationId xmlns:a16="http://schemas.microsoft.com/office/drawing/2014/main" id="{70110091-0BFA-407E-A1ED-20B75C27B671}"/>
              </a:ext>
            </a:extLst>
          </p:cNvPr>
          <p:cNvSpPr/>
          <p:nvPr/>
        </p:nvSpPr>
        <p:spPr bwMode="auto">
          <a:xfrm>
            <a:off x="3080792" y="2708920"/>
            <a:ext cx="5760640" cy="1296144"/>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dirty="0">
                <a:latin typeface="メイリオ" panose="020B0604030504040204" pitchFamily="50" charset="-128"/>
                <a:ea typeface="メイリオ" panose="020B0604030504040204" pitchFamily="50" charset="-128"/>
              </a:rPr>
              <a:t>You can compare the price with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and on-premises or colocation environments.</a:t>
            </a:r>
            <a:endParaRPr lang="ja-JP" altLang="en-US" sz="2000" dirty="0">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BBED2BF9-759F-4919-8901-255F745684CB}"/>
              </a:ext>
            </a:extLst>
          </p:cNvPr>
          <p:cNvSpPr/>
          <p:nvPr/>
        </p:nvSpPr>
        <p:spPr bwMode="auto">
          <a:xfrm>
            <a:off x="1136576" y="4077073"/>
            <a:ext cx="1879731" cy="1296144"/>
          </a:xfrm>
          <a:prstGeom prst="rect">
            <a:avLst/>
          </a:prstGeom>
          <a:solidFill>
            <a:srgbClr val="F0861E"/>
          </a:solidFill>
          <a:ln w="12700" cap="flat" cmpd="sng" algn="ctr">
            <a:solidFill>
              <a:srgbClr val="F0861E"/>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algn="ctr"/>
            <a:r>
              <a:rPr lang="en-US" altLang="ja-JP" b="1" dirty="0">
                <a:solidFill>
                  <a:schemeClr val="bg1"/>
                </a:solidFill>
                <a:latin typeface="メイリオ" panose="020B0604030504040204" pitchFamily="50" charset="-128"/>
                <a:ea typeface="メイリオ" panose="020B0604030504040204" pitchFamily="50" charset="-128"/>
              </a:rPr>
              <a:t>Pricing</a:t>
            </a:r>
          </a:p>
          <a:p>
            <a:pPr algn="ctr"/>
            <a:r>
              <a:rPr lang="en-US" altLang="ja-JP" b="1" dirty="0">
                <a:solidFill>
                  <a:schemeClr val="bg1"/>
                </a:solidFill>
                <a:latin typeface="メイリオ" panose="020B0604030504040204" pitchFamily="50" charset="-128"/>
                <a:ea typeface="メイリオ" panose="020B0604030504040204" pitchFamily="50" charset="-128"/>
              </a:rPr>
              <a:t>Calculator</a:t>
            </a:r>
          </a:p>
        </p:txBody>
      </p:sp>
      <p:sp>
        <p:nvSpPr>
          <p:cNvPr id="11" name="正方形/長方形 10">
            <a:extLst>
              <a:ext uri="{FF2B5EF4-FFF2-40B4-BE49-F238E27FC236}">
                <a16:creationId xmlns:a16="http://schemas.microsoft.com/office/drawing/2014/main" id="{6317AFEA-A8F0-4249-A06A-E926BBEC09D2}"/>
              </a:ext>
            </a:extLst>
          </p:cNvPr>
          <p:cNvSpPr/>
          <p:nvPr/>
        </p:nvSpPr>
        <p:spPr bwMode="auto">
          <a:xfrm>
            <a:off x="3080792" y="4077073"/>
            <a:ext cx="5760640" cy="1296144"/>
          </a:xfrm>
          <a:prstGeom prst="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r>
              <a:rPr lang="ja-JP" altLang="en-US" dirty="0">
                <a:latin typeface="メイリオ" panose="020B0604030504040204" pitchFamily="50" charset="-128"/>
                <a:ea typeface="メイリオ" panose="020B0604030504040204" pitchFamily="50" charset="-128"/>
              </a:rPr>
              <a:t>You can conduct an individualized forecasted cost estimate in line with your business and personal needs.</a:t>
            </a:r>
            <a:endParaRPr lang="ja-JP" altLang="en-US"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09619072"/>
      </p:ext>
    </p:extLst>
  </p:cSld>
  <p:clrMapOvr>
    <a:masterClrMapping/>
  </p:clrMapOvr>
  <mc:AlternateContent xmlns:mc="http://schemas.openxmlformats.org/markup-compatibility/2006" xmlns:p14="http://schemas.microsoft.com/office/powerpoint/2010/main">
    <mc:Choice Requires="p14">
      <p:transition spd="slow" p14:dur="2000" advTm="51386"/>
    </mc:Choice>
    <mc:Fallback xmlns="">
      <p:transition spd="slow" advTm="513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The scope of </a:t>
            </a:r>
            <a:r>
              <a:rPr lang="ja-JP" altLang="en-US" sz="3200" dirty="0">
                <a:latin typeface="メイリオ" panose="020B0604030504040204" pitchFamily="50" charset="-128"/>
                <a:ea typeface="メイリオ" panose="020B0604030504040204" pitchFamily="50" charset="-128"/>
              </a:rPr>
              <a:t>Security Group </a:t>
            </a:r>
            <a:r>
              <a:rPr lang="en-US" altLang="ja-JP" sz="3200" dirty="0">
                <a:latin typeface="メイリオ" panose="020B0604030504040204" pitchFamily="50" charset="-128"/>
                <a:ea typeface="メイリオ" panose="020B0604030504040204" pitchFamily="50" charset="-128"/>
              </a:rPr>
              <a:t>question</a:t>
            </a:r>
            <a:endParaRPr lang="ja-JP" altLang="en-US" sz="32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Frequent questions extracted from </a:t>
            </a:r>
            <a:r>
              <a:rPr lang="en-US" altLang="ja-JP" sz="2400" dirty="0">
                <a:solidFill>
                  <a:srgbClr val="002060"/>
                </a:solidFill>
                <a:latin typeface="メイリオ" panose="020B0604030504040204" pitchFamily="50" charset="-128"/>
                <a:ea typeface="メイリオ" panose="020B0604030504040204" pitchFamily="50" charset="-128"/>
              </a:rPr>
              <a:t>1625 </a:t>
            </a:r>
            <a:r>
              <a:rPr lang="ja-JP" altLang="en-US" sz="2400" dirty="0">
                <a:solidFill>
                  <a:srgbClr val="002060"/>
                </a:solidFill>
                <a:latin typeface="メイリオ" panose="020B0604030504040204" pitchFamily="50" charset="-128"/>
                <a:ea typeface="メイリオ" panose="020B0604030504040204" pitchFamily="50" charset="-128"/>
              </a:rPr>
              <a:t>questions are as follows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about </a:t>
            </a:r>
            <a:r>
              <a:rPr lang="ja-JP" altLang="en-US" sz="1400" dirty="0">
                <a:latin typeface="メイリオ" panose="020B0604030504040204" pitchFamily="50" charset="-128"/>
                <a:ea typeface="メイリオ" panose="020B0604030504040204" pitchFamily="50" charset="-128"/>
              </a:rPr>
              <a:t>how to set up security groups when configuring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RDS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RDS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security group setting</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53691855"/>
      </p:ext>
    </p:extLst>
  </p:cSld>
  <p:clrMapOvr>
    <a:masterClrMapping/>
  </p:clrMapOvr>
  <mc:AlternateContent xmlns:mc="http://schemas.openxmlformats.org/markup-compatibility/2006" xmlns:p14="http://schemas.microsoft.com/office/powerpoint/2010/main">
    <mc:Choice Requires="p14">
      <p:transition spd="slow" p14:dur="2000" advTm="11000"/>
    </mc:Choice>
    <mc:Fallback xmlns="">
      <p:transition spd="slow" advTm="11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[Q] </a:t>
            </a:r>
            <a:r>
              <a:rPr lang="ja-JP" altLang="en-US" sz="3000" dirty="0">
                <a:latin typeface="メイリオ" panose="020B0604030504040204" pitchFamily="50" charset="-128"/>
                <a:ea typeface="メイリオ" panose="020B0604030504040204" pitchFamily="50" charset="-128"/>
              </a:rPr>
              <a:t>Building an application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3943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venture operates a store analytics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solution.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data, such as store sensors, is sent to </a:t>
            </a:r>
            <a:r>
              <a:rPr lang="en-US" altLang="ja-JP" dirty="0">
                <a:latin typeface="メイリオ" panose="020B0604030504040204" pitchFamily="50" charset="-128"/>
                <a:ea typeface="メイリオ" panose="020B0604030504040204" pitchFamily="50" charset="-128"/>
              </a:rPr>
              <a:t>Kinesis Data Streams </a:t>
            </a:r>
            <a:r>
              <a:rPr lang="ja-JP" altLang="en-US" dirty="0">
                <a:latin typeface="メイリオ" panose="020B0604030504040204" pitchFamily="50" charset="-128"/>
                <a:ea typeface="メイリオ" panose="020B0604030504040204" pitchFamily="50" charset="-128"/>
              </a:rPr>
              <a:t>and processed for delivery by </a:t>
            </a:r>
            <a:r>
              <a:rPr lang="en-US" altLang="ja-JP" dirty="0">
                <a:latin typeface="メイリオ" panose="020B0604030504040204" pitchFamily="50" charset="-128"/>
                <a:ea typeface="メイリオ" panose="020B0604030504040204" pitchFamily="50" charset="-128"/>
              </a:rPr>
              <a:t>Kinesis Data Firehose. The </a:t>
            </a:r>
            <a:r>
              <a:rPr lang="ja-JP" altLang="en-US" dirty="0">
                <a:latin typeface="メイリオ" panose="020B0604030504040204" pitchFamily="50" charset="-128"/>
                <a:ea typeface="メイリオ" panose="020B0604030504040204" pitchFamily="50" charset="-128"/>
              </a:rPr>
              <a:t>solution architect has configured the </a:t>
            </a:r>
            <a:r>
              <a:rPr lang="en-US" altLang="ja-JP" dirty="0">
                <a:latin typeface="メイリオ" panose="020B0604030504040204" pitchFamily="50" charset="-128"/>
                <a:ea typeface="メイリオ" panose="020B0604030504040204" pitchFamily="50" charset="-128"/>
              </a:rPr>
              <a:t>Kinesis Agent to </a:t>
            </a:r>
            <a:r>
              <a:rPr lang="ja-JP" altLang="en-US" dirty="0">
                <a:latin typeface="メイリオ" panose="020B0604030504040204" pitchFamily="50" charset="-128"/>
                <a:ea typeface="メイリオ" panose="020B0604030504040204" pitchFamily="50" charset="-128"/>
              </a:rPr>
              <a:t>send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data to the </a:t>
            </a:r>
            <a:r>
              <a:rPr lang="en-US" altLang="ja-JP" dirty="0">
                <a:latin typeface="メイリオ" panose="020B0604030504040204" pitchFamily="50" charset="-128"/>
                <a:ea typeface="メイリオ" panose="020B0604030504040204" pitchFamily="50" charset="-128"/>
              </a:rPr>
              <a:t>Firehose </a:t>
            </a:r>
            <a:r>
              <a:rPr lang="ja-JP" altLang="en-US" dirty="0">
                <a:latin typeface="メイリオ" panose="020B0604030504040204" pitchFamily="50" charset="-128"/>
                <a:ea typeface="メイリオ" panose="020B0604030504040204" pitchFamily="50" charset="-128"/>
              </a:rPr>
              <a:t>delivery stream, but the data does not seem to be reaching the </a:t>
            </a:r>
            <a:r>
              <a:rPr lang="en-US" altLang="ja-JP" dirty="0">
                <a:latin typeface="メイリオ" panose="020B0604030504040204" pitchFamily="50" charset="-128"/>
                <a:ea typeface="メイリオ" panose="020B0604030504040204" pitchFamily="50" charset="-128"/>
              </a:rPr>
              <a:t>Firehose </a:t>
            </a:r>
            <a:r>
              <a:rPr lang="ja-JP" altLang="en-US" dirty="0">
                <a:latin typeface="メイリオ" panose="020B0604030504040204" pitchFamily="50" charset="-128"/>
                <a:ea typeface="メイリオ" panose="020B0604030504040204" pitchFamily="50" charset="-128"/>
              </a:rPr>
              <a:t>as expected.</a:t>
            </a: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are the most plausible root causes of this problem?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en-US" altLang="ja-JP" dirty="0">
                <a:latin typeface="メイリオ" panose="020B0604030504040204" pitchFamily="50" charset="-128"/>
                <a:ea typeface="メイリオ" panose="020B0604030504040204" pitchFamily="50" charset="-128"/>
              </a:rPr>
              <a:t>Kinesis Agent </a:t>
            </a:r>
            <a:r>
              <a:rPr lang="ja-JP" altLang="en-US" dirty="0">
                <a:latin typeface="メイリオ" panose="020B0604030504040204" pitchFamily="50" charset="-128"/>
                <a:ea typeface="メイリオ" panose="020B0604030504040204" pitchFamily="50" charset="-128"/>
              </a:rPr>
              <a:t>is required to be set in the </a:t>
            </a:r>
            <a:r>
              <a:rPr lang="en-US" altLang="ja-JP" dirty="0">
                <a:latin typeface="メイリオ" panose="020B0604030504040204" pitchFamily="50" charset="-128"/>
                <a:ea typeface="メイリオ" panose="020B0604030504040204" pitchFamily="50" charset="-128"/>
              </a:rPr>
              <a:t>Kinesis </a:t>
            </a:r>
            <a:r>
              <a:rPr lang="ja-JP" altLang="en-US" dirty="0">
                <a:latin typeface="メイリオ" panose="020B0604030504040204" pitchFamily="50" charset="-128"/>
                <a:ea typeface="メイリオ" panose="020B0604030504040204" pitchFamily="50" charset="-128"/>
              </a:rPr>
              <a:t>data stream.</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en-US" altLang="ja-JP" dirty="0">
                <a:latin typeface="メイリオ" panose="020B0604030504040204" pitchFamily="50" charset="-128"/>
                <a:ea typeface="メイリオ" panose="020B0604030504040204" pitchFamily="50" charset="-128"/>
              </a:rPr>
              <a:t>Kinesis Data Firehose </a:t>
            </a:r>
            <a:r>
              <a:rPr lang="ja-JP" altLang="en-US" dirty="0">
                <a:latin typeface="メイリオ" panose="020B0604030504040204" pitchFamily="50" charset="-128"/>
                <a:ea typeface="メイリオ" panose="020B0604030504040204" pitchFamily="50" charset="-128"/>
              </a:rPr>
              <a:t>delivery stream processing has reached the limit.</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Kinesis Data Streams lack of </a:t>
            </a:r>
            <a:r>
              <a:rPr lang="ja-JP" altLang="en-US" dirty="0">
                <a:latin typeface="メイリオ" panose="020B0604030504040204" pitchFamily="50" charset="-128"/>
                <a:ea typeface="メイリオ" panose="020B0604030504040204" pitchFamily="50" charset="-128"/>
              </a:rPr>
              <a:t>shards.</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en-US" altLang="ja-JP" dirty="0">
                <a:latin typeface="メイリオ" panose="020B0604030504040204" pitchFamily="50" charset="-128"/>
                <a:ea typeface="メイリオ" panose="020B0604030504040204" pitchFamily="50" charset="-128"/>
              </a:rPr>
              <a:t>Kinesis Data Firehose </a:t>
            </a:r>
            <a:r>
              <a:rPr lang="ja-JP" altLang="en-US" dirty="0">
                <a:latin typeface="メイリオ" panose="020B0604030504040204" pitchFamily="50" charset="-128"/>
                <a:ea typeface="メイリオ" panose="020B0604030504040204" pitchFamily="50" charset="-128"/>
              </a:rPr>
              <a:t>distribution stream source is set to </a:t>
            </a:r>
            <a:r>
              <a:rPr lang="en-US" altLang="ja-JP" dirty="0">
                <a:latin typeface="メイリオ" panose="020B0604030504040204" pitchFamily="50" charset="-128"/>
                <a:ea typeface="メイリオ" panose="020B0604030504040204" pitchFamily="50" charset="-128"/>
              </a:rPr>
              <a:t>Kinesis Data Streams</a:t>
            </a:r>
          </a:p>
          <a:p>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35743026"/>
      </p:ext>
    </p:extLst>
  </p:cSld>
  <p:clrMapOvr>
    <a:masterClrMapping/>
  </p:clrMapOvr>
  <mc:AlternateContent xmlns:mc="http://schemas.openxmlformats.org/markup-compatibility/2006" xmlns:p14="http://schemas.microsoft.com/office/powerpoint/2010/main">
    <mc:Choice Requires="p14">
      <p:transition spd="slow" p14:dur="2000" advTm="36439"/>
    </mc:Choice>
    <mc:Fallback xmlns="">
      <p:transition spd="slow" advTm="36439"/>
    </mc:Fallback>
  </mc:AlternateContent>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a:latin typeface="メイリオ" panose="020B0604030504040204" pitchFamily="50" charset="-128"/>
                <a:ea typeface="メイリオ" panose="020B0604030504040204" pitchFamily="50" charset="-128"/>
              </a:rPr>
              <a:t>Total Required Costing </a:t>
            </a:r>
            <a:r>
              <a:rPr lang="ja-JP" altLang="en-US" sz="3000" dirty="0">
                <a:latin typeface="メイリオ" panose="020B0604030504040204" pitchFamily="50" charset="-128"/>
                <a:ea typeface="メイリオ" panose="020B0604030504040204" pitchFamily="50" charset="-128"/>
              </a:rPr>
              <a:t>Tool</a:t>
            </a:r>
            <a:endParaRPr lang="en-US" altLang="ja-JP" sz="3000"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Compare costs, such as on-premises environments, with using </a:t>
            </a:r>
            <a:r>
              <a:rPr lang="en-US" altLang="ja-JP" sz="2400" dirty="0">
                <a:solidFill>
                  <a:srgbClr val="002060"/>
                </a:solidFill>
                <a:latin typeface="メイリオ" panose="020B0604030504040204" pitchFamily="50" charset="-128"/>
                <a:ea typeface="メイリオ" panose="020B0604030504040204" pitchFamily="50" charset="-128"/>
              </a:rPr>
              <a:t>AWS </a:t>
            </a:r>
            <a:r>
              <a:rPr lang="ja-JP" altLang="en-US" sz="2400" dirty="0">
                <a:solidFill>
                  <a:srgbClr val="002060"/>
                </a:solidFill>
                <a:latin typeface="メイリオ" panose="020B0604030504040204" pitchFamily="50" charset="-128"/>
                <a:ea typeface="メイリオ" panose="020B0604030504040204" pitchFamily="50" charset="-128"/>
              </a:rPr>
              <a:t>and estimate the cost savings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5EF47A04-BA1C-4D96-AD50-9D8EE841D35D}"/>
              </a:ext>
            </a:extLst>
          </p:cNvPr>
          <p:cNvSpPr/>
          <p:nvPr/>
        </p:nvSpPr>
        <p:spPr>
          <a:xfrm>
            <a:off x="1856656" y="6237312"/>
            <a:ext cx="2343911" cy="215444"/>
          </a:xfrm>
          <a:prstGeom prst="rect">
            <a:avLst/>
          </a:prstGeom>
        </p:spPr>
        <p:txBody>
          <a:bodyPr wrap="none">
            <a:spAutoFit/>
          </a:bodyPr>
          <a:lstStyle/>
          <a:p>
            <a:r>
              <a:rPr lang="ja-JP" altLang="en-US" sz="800" dirty="0"/>
              <a:t>See: https://aws.amazon.com/jp/tco-calculator/</a:t>
            </a:r>
          </a:p>
        </p:txBody>
      </p:sp>
      <p:pic>
        <p:nvPicPr>
          <p:cNvPr id="5" name="Picture 4" descr="AWS TCO Calculator - summary2">
            <a:extLst>
              <a:ext uri="{FF2B5EF4-FFF2-40B4-BE49-F238E27FC236}">
                <a16:creationId xmlns:a16="http://schemas.microsoft.com/office/drawing/2014/main" id="{15903126-06A9-41F8-B8F2-89511F483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624" y="1998702"/>
            <a:ext cx="6463618" cy="343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91"/>
      </p:ext>
    </p:extLst>
  </p:cSld>
  <p:clrMapOvr>
    <a:masterClrMapping/>
  </p:clrMapOvr>
  <mc:AlternateContent xmlns:mc="http://schemas.openxmlformats.org/markup-compatibility/2006" xmlns:p14="http://schemas.microsoft.com/office/powerpoint/2010/main">
    <mc:Choice Requires="p14">
      <p:transition spd="slow" p14:dur="2000" advTm="33105"/>
    </mc:Choice>
    <mc:Fallback xmlns="">
      <p:transition spd="slow" advTm="33105"/>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solidFill>
                  <a:schemeClr val="tx1"/>
                </a:solidFill>
                <a:latin typeface="メイリオ" panose="020B0604030504040204" pitchFamily="50" charset="-128"/>
                <a:ea typeface="メイリオ" panose="020B0604030504040204" pitchFamily="50" charset="-128"/>
              </a:rPr>
              <a:t>AWS Pricing Calculator</a:t>
            </a: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New service to conduct individualized forecast cost estimates in line with business and personal needs </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23EDF0F0-D924-49AB-B406-6FE158EC748F}"/>
              </a:ext>
            </a:extLst>
          </p:cNvPr>
          <p:cNvSpPr/>
          <p:nvPr/>
        </p:nvSpPr>
        <p:spPr>
          <a:xfrm>
            <a:off x="1280592" y="5435940"/>
            <a:ext cx="1552028" cy="215444"/>
          </a:xfrm>
          <a:prstGeom prst="rect">
            <a:avLst/>
          </a:prstGeom>
        </p:spPr>
        <p:txBody>
          <a:bodyPr wrap="none">
            <a:spAutoFit/>
          </a:bodyPr>
          <a:lstStyle/>
          <a:p>
            <a:r>
              <a:rPr lang="ja-JP" altLang="en-US" sz="800" dirty="0"/>
              <a:t>See: https://calculator.aws/#/</a:t>
            </a:r>
          </a:p>
        </p:txBody>
      </p:sp>
      <p:pic>
        <p:nvPicPr>
          <p:cNvPr id="5" name="Picture 2" descr="https://i.gyazo.com/75a9e38681f1ead61406eb9ccc0c6eac.png">
            <a:extLst>
              <a:ext uri="{FF2B5EF4-FFF2-40B4-BE49-F238E27FC236}">
                <a16:creationId xmlns:a16="http://schemas.microsoft.com/office/drawing/2014/main" id="{7C4CC4E1-1EEE-48DB-8965-C0FEFF055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344" y="1700808"/>
            <a:ext cx="7761312" cy="3735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667942"/>
      </p:ext>
    </p:extLst>
  </p:cSld>
  <p:clrMapOvr>
    <a:masterClrMapping/>
  </p:clrMapOvr>
  <mc:AlternateContent xmlns:mc="http://schemas.openxmlformats.org/markup-compatibility/2006" xmlns:p14="http://schemas.microsoft.com/office/powerpoint/2010/main">
    <mc:Choice Requires="p14">
      <p:transition spd="slow" p14:dur="2000" advTm="42798"/>
    </mc:Choice>
    <mc:Fallback xmlns="">
      <p:transition spd="slow" advTm="42798"/>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CloudWatch </a:t>
            </a:r>
            <a:r>
              <a:rPr lang="ja-JP" altLang="en-US" sz="3000" dirty="0">
                <a:latin typeface="メイリオ" panose="020B0604030504040204" pitchFamily="50" charset="-128"/>
                <a:ea typeface="メイリオ" panose="020B0604030504040204" pitchFamily="50" charset="-128"/>
              </a:rPr>
              <a:t>Billing Alarms</a:t>
            </a:r>
            <a:endParaRPr lang="en-US" altLang="ja-JP" sz="3000"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CloudWatch</a:t>
            </a:r>
            <a:r>
              <a:rPr lang="ja-JP" altLang="en-US" sz="2400" dirty="0">
                <a:solidFill>
                  <a:srgbClr val="002060"/>
                </a:solidFill>
                <a:latin typeface="メイリオ" panose="020B0604030504040204" pitchFamily="50" charset="-128"/>
                <a:ea typeface="メイリオ" panose="020B0604030504040204" pitchFamily="50" charset="-128"/>
              </a:rPr>
              <a:t>'s </a:t>
            </a:r>
            <a:r>
              <a:rPr lang="en-US" altLang="ja-JP" sz="2400" dirty="0">
                <a:solidFill>
                  <a:srgbClr val="002060"/>
                </a:solidFill>
                <a:latin typeface="メイリオ" panose="020B0604030504040204" pitchFamily="50" charset="-128"/>
                <a:ea typeface="メイリオ" panose="020B0604030504040204" pitchFamily="50" charset="-128"/>
              </a:rPr>
              <a:t>billing </a:t>
            </a:r>
            <a:r>
              <a:rPr lang="ja-JP" altLang="en-US" sz="2400" dirty="0">
                <a:solidFill>
                  <a:srgbClr val="002060"/>
                </a:solidFill>
                <a:latin typeface="メイリオ" panose="020B0604030504040204" pitchFamily="50" charset="-128"/>
                <a:ea typeface="メイリオ" panose="020B0604030504040204" pitchFamily="50" charset="-128"/>
              </a:rPr>
              <a:t>feature allows you to set alarms on billing amounts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4" name="Picture 2" descr="ãCloudwatch billingãã®ç»åæ¤ç´¢çµæ">
            <a:extLst>
              <a:ext uri="{FF2B5EF4-FFF2-40B4-BE49-F238E27FC236}">
                <a16:creationId xmlns:a16="http://schemas.microsoft.com/office/drawing/2014/main" id="{DCCDC295-4C1D-44A7-A2DB-7469A14FB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632" y="1844824"/>
            <a:ext cx="6585465" cy="430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4334"/>
      </p:ext>
    </p:extLst>
  </p:cSld>
  <p:clrMapOvr>
    <a:masterClrMapping/>
  </p:clrMapOvr>
  <mc:AlternateContent xmlns:mc="http://schemas.openxmlformats.org/markup-compatibility/2006" xmlns:p14="http://schemas.microsoft.com/office/powerpoint/2010/main">
    <mc:Choice Requires="p14">
      <p:transition spd="slow" p14:dur="2000" advTm="48220"/>
    </mc:Choice>
    <mc:Fallback xmlns="">
      <p:transition spd="slow" advTm="48220"/>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Budgets</a:t>
            </a: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b="0" i="0" dirty="0">
                <a:solidFill>
                  <a:srgbClr val="002060"/>
                </a:solidFill>
                <a:effectLst/>
                <a:latin typeface="メイリオ" panose="020B0604030504040204" pitchFamily="50" charset="-128"/>
                <a:ea typeface="メイリオ" panose="020B0604030504040204" pitchFamily="50" charset="-128"/>
              </a:rPr>
              <a:t>Custom budgets can be set up and fine-tuned to set alarms for when costs or usage exceed the budgeted amount.</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5B080DB4-F3E7-4B0E-8658-A6342F6F74B3}"/>
              </a:ext>
            </a:extLst>
          </p:cNvPr>
          <p:cNvSpPr txBox="1"/>
          <p:nvPr/>
        </p:nvSpPr>
        <p:spPr>
          <a:xfrm>
            <a:off x="1280592" y="6058599"/>
            <a:ext cx="6480720" cy="246221"/>
          </a:xfrm>
          <a:prstGeom prst="rect">
            <a:avLst/>
          </a:prstGeom>
          <a:noFill/>
        </p:spPr>
        <p:txBody>
          <a:bodyPr wrap="square">
            <a:spAutoFit/>
          </a:bodyPr>
          <a:lstStyle/>
          <a:p>
            <a:r>
              <a:rPr lang="en-US" altLang="ja-JP" sz="1000" dirty="0">
                <a:hlinkClick r:id="rId3"/>
              </a:rPr>
              <a:t>https://aws.amazon.com/jp/aws-cost-management/aws-budgets/ </a:t>
            </a:r>
            <a:endParaRPr lang="ja-JP" altLang="en-US" sz="1000" dirty="0"/>
          </a:p>
        </p:txBody>
      </p:sp>
      <p:pic>
        <p:nvPicPr>
          <p:cNvPr id="5" name="Picture 2" descr="aws-budgets-dashboard">
            <a:extLst>
              <a:ext uri="{FF2B5EF4-FFF2-40B4-BE49-F238E27FC236}">
                <a16:creationId xmlns:a16="http://schemas.microsoft.com/office/drawing/2014/main" id="{2D4ED5D5-F7F2-4EA5-A285-CDFF1CD74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124" y="2047650"/>
            <a:ext cx="7673752" cy="381720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09298"/>
      </p:ext>
    </p:extLst>
  </p:cSld>
  <p:clrMapOvr>
    <a:masterClrMapping/>
  </p:clrMapOvr>
  <mc:AlternateContent xmlns:mc="http://schemas.openxmlformats.org/markup-compatibility/2006" xmlns:p14="http://schemas.microsoft.com/office/powerpoint/2010/main">
    <mc:Choice Requires="p14">
      <p:transition spd="slow" p14:dur="2000" advTm="33064"/>
    </mc:Choice>
    <mc:Fallback xmlns="">
      <p:transition spd="slow" advTm="33064"/>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Cost Explorer</a:t>
            </a: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b="0" i="0" dirty="0">
                <a:solidFill>
                  <a:srgbClr val="002060"/>
                </a:solidFill>
                <a:effectLst/>
                <a:latin typeface="メイリオ" panose="020B0604030504040204" pitchFamily="50" charset="-128"/>
                <a:ea typeface="メイリオ" panose="020B0604030504040204" pitchFamily="50" charset="-128"/>
              </a:rPr>
              <a:t>Visualize changes in </a:t>
            </a:r>
            <a:r>
              <a:rPr lang="en-US" altLang="ja-JP" sz="2400" b="0" i="0" dirty="0">
                <a:solidFill>
                  <a:srgbClr val="002060"/>
                </a:solidFill>
                <a:effectLst/>
                <a:latin typeface="メイリオ" panose="020B0604030504040204" pitchFamily="50" charset="-128"/>
                <a:ea typeface="メイリオ" panose="020B0604030504040204" pitchFamily="50" charset="-128"/>
              </a:rPr>
              <a:t>AWS </a:t>
            </a:r>
            <a:r>
              <a:rPr lang="ja-JP" altLang="en-US" sz="2400" b="0" i="0" dirty="0">
                <a:solidFill>
                  <a:srgbClr val="002060"/>
                </a:solidFill>
                <a:effectLst/>
                <a:latin typeface="メイリオ" panose="020B0604030504040204" pitchFamily="50" charset="-128"/>
                <a:ea typeface="メイリオ" panose="020B0604030504040204" pitchFamily="50" charset="-128"/>
              </a:rPr>
              <a:t>costs and usage over time </a:t>
            </a:r>
            <a:r>
              <a:rPr lang="ja-JP" altLang="en-US" sz="2400" dirty="0">
                <a:solidFill>
                  <a:srgbClr val="002060"/>
                </a:solidFill>
                <a:latin typeface="メイリオ" panose="020B0604030504040204" pitchFamily="50" charset="-128"/>
                <a:ea typeface="メイリオ" panose="020B0604030504040204" pitchFamily="50" charset="-128"/>
              </a:rPr>
              <a:t>and </a:t>
            </a:r>
            <a:r>
              <a:rPr lang="ja-JP" altLang="en-US" sz="2400" b="0" i="0" dirty="0">
                <a:solidFill>
                  <a:srgbClr val="002060"/>
                </a:solidFill>
                <a:effectLst/>
                <a:latin typeface="メイリオ" panose="020B0604030504040204" pitchFamily="50" charset="-128"/>
                <a:ea typeface="メイリオ" panose="020B0604030504040204" pitchFamily="50" charset="-128"/>
              </a:rPr>
              <a:t>create custom reports to analyze cost and usage data.</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4" name="Picture 4" descr="aws-cost-explorer-amazon-ec2-instance-costs">
            <a:extLst>
              <a:ext uri="{FF2B5EF4-FFF2-40B4-BE49-F238E27FC236}">
                <a16:creationId xmlns:a16="http://schemas.microsoft.com/office/drawing/2014/main" id="{6C768F29-F3A8-4B31-9D63-13B22F06EF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6576" y="1772816"/>
            <a:ext cx="7905328" cy="4431544"/>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518056"/>
      </p:ext>
    </p:extLst>
  </p:cSld>
  <p:clrMapOvr>
    <a:masterClrMapping/>
  </p:clrMapOvr>
  <mc:AlternateContent xmlns:mc="http://schemas.openxmlformats.org/markup-compatibility/2006" xmlns:p14="http://schemas.microsoft.com/office/powerpoint/2010/main">
    <mc:Choice Requires="p14">
      <p:transition spd="slow" p14:dur="2000" advTm="25601"/>
    </mc:Choice>
    <mc:Fallback xmlns="">
      <p:transition spd="slow" advTm="25601"/>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a:t>
            </a:r>
            <a:r>
              <a:rPr lang="ja-JP" altLang="en-US" sz="3000" dirty="0">
                <a:latin typeface="メイリオ" panose="020B0604030504040204" pitchFamily="50" charset="-128"/>
                <a:ea typeface="メイリオ" panose="020B0604030504040204" pitchFamily="50" charset="-128"/>
              </a:rPr>
              <a:t>Cost and Usage Report</a:t>
            </a:r>
            <a:endParaRPr lang="en-US" altLang="ja-JP" sz="3000"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b="0" i="0" dirty="0">
                <a:solidFill>
                  <a:srgbClr val="002060"/>
                </a:solidFill>
                <a:effectLst/>
                <a:latin typeface="メイリオ" panose="020B0604030504040204" pitchFamily="50" charset="-128"/>
                <a:ea typeface="メイリオ" panose="020B0604030504040204" pitchFamily="50" charset="-128"/>
              </a:rPr>
              <a:t>Provides the most comprehensive data on </a:t>
            </a:r>
            <a:r>
              <a:rPr lang="en-US" altLang="ja-JP" sz="2400" b="0" i="0" dirty="0">
                <a:solidFill>
                  <a:srgbClr val="002060"/>
                </a:solidFill>
                <a:effectLst/>
                <a:latin typeface="メイリオ" panose="020B0604030504040204" pitchFamily="50" charset="-128"/>
                <a:ea typeface="メイリオ" panose="020B0604030504040204" pitchFamily="50" charset="-128"/>
              </a:rPr>
              <a:t>AWS </a:t>
            </a:r>
            <a:r>
              <a:rPr lang="ja-JP" altLang="en-US" sz="2400" b="0" i="0" dirty="0">
                <a:solidFill>
                  <a:srgbClr val="002060"/>
                </a:solidFill>
                <a:effectLst/>
                <a:latin typeface="メイリオ" panose="020B0604030504040204" pitchFamily="50" charset="-128"/>
                <a:ea typeface="メイリオ" panose="020B0604030504040204" pitchFamily="50" charset="-128"/>
              </a:rPr>
              <a:t>costs and usage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E8B9D769-0092-4266-8559-48D818270359}"/>
              </a:ext>
            </a:extLst>
          </p:cNvPr>
          <p:cNvSpPr txBox="1"/>
          <p:nvPr/>
        </p:nvSpPr>
        <p:spPr>
          <a:xfrm>
            <a:off x="1856656" y="1943254"/>
            <a:ext cx="5904656" cy="523220"/>
          </a:xfrm>
          <a:prstGeom prst="rect">
            <a:avLst/>
          </a:prstGeom>
          <a:noFill/>
        </p:spPr>
        <p:txBody>
          <a:bodyPr wrap="square">
            <a:spAutoFit/>
          </a:bodyPr>
          <a:lstStyle/>
          <a:p>
            <a:r>
              <a:rPr lang="ja-JP" altLang="en-US" sz="1400" b="0" i="0" dirty="0">
                <a:solidFill>
                  <a:srgbClr val="002060"/>
                </a:solidFill>
                <a:effectLst/>
                <a:latin typeface="メイリオ" panose="020B0604030504040204" pitchFamily="50" charset="-128"/>
                <a:ea typeface="メイリオ" panose="020B0604030504040204" pitchFamily="50" charset="-128"/>
              </a:rPr>
              <a:t>Lists </a:t>
            </a:r>
            <a:r>
              <a:rPr lang="en-US" altLang="ja-JP" sz="1400" b="0" i="0" dirty="0">
                <a:solidFill>
                  <a:srgbClr val="002060"/>
                </a:solidFill>
                <a:effectLst/>
                <a:latin typeface="メイリオ" panose="020B0604030504040204" pitchFamily="50" charset="-128"/>
                <a:ea typeface="メイリオ" panose="020B0604030504040204" pitchFamily="50" charset="-128"/>
              </a:rPr>
              <a:t>AWS </a:t>
            </a:r>
            <a:r>
              <a:rPr lang="ja-JP" altLang="en-US" sz="1400" b="0" i="0" dirty="0">
                <a:solidFill>
                  <a:srgbClr val="002060"/>
                </a:solidFill>
                <a:effectLst/>
                <a:latin typeface="メイリオ" panose="020B0604030504040204" pitchFamily="50" charset="-128"/>
                <a:ea typeface="メイリオ" panose="020B0604030504040204" pitchFamily="50" charset="-128"/>
              </a:rPr>
              <a:t>usage for each service category used by </a:t>
            </a:r>
            <a:r>
              <a:rPr lang="en-US" altLang="ja-JP" sz="1400" b="0" i="0" dirty="0">
                <a:solidFill>
                  <a:srgbClr val="002060"/>
                </a:solidFill>
                <a:effectLst/>
                <a:latin typeface="メイリオ" panose="020B0604030504040204" pitchFamily="50" charset="-128"/>
                <a:ea typeface="メイリオ" panose="020B0604030504040204" pitchFamily="50" charset="-128"/>
              </a:rPr>
              <a:t>account/IAM </a:t>
            </a:r>
            <a:r>
              <a:rPr lang="ja-JP" altLang="en-US" sz="1400" b="0" i="0" dirty="0">
                <a:solidFill>
                  <a:srgbClr val="002060"/>
                </a:solidFill>
                <a:effectLst/>
                <a:latin typeface="メイリオ" panose="020B0604030504040204" pitchFamily="50" charset="-128"/>
                <a:ea typeface="メイリオ" panose="020B0604030504040204" pitchFamily="50" charset="-128"/>
              </a:rPr>
              <a:t>users as an hourly or daily statement item.</a:t>
            </a:r>
          </a:p>
        </p:txBody>
      </p:sp>
      <p:sp>
        <p:nvSpPr>
          <p:cNvPr id="8" name="テキスト ボックス 7">
            <a:extLst>
              <a:ext uri="{FF2B5EF4-FFF2-40B4-BE49-F238E27FC236}">
                <a16:creationId xmlns:a16="http://schemas.microsoft.com/office/drawing/2014/main" id="{70AC0BA8-EAEA-49E0-8C62-704077F6C194}"/>
              </a:ext>
            </a:extLst>
          </p:cNvPr>
          <p:cNvSpPr txBox="1"/>
          <p:nvPr/>
        </p:nvSpPr>
        <p:spPr>
          <a:xfrm>
            <a:off x="1136576" y="5766211"/>
            <a:ext cx="7776864" cy="246221"/>
          </a:xfrm>
          <a:prstGeom prst="rect">
            <a:avLst/>
          </a:prstGeom>
          <a:noFill/>
        </p:spPr>
        <p:txBody>
          <a:bodyPr wrap="square">
            <a:spAutoFit/>
          </a:bodyPr>
          <a:lstStyle/>
          <a:p>
            <a:r>
              <a:rPr lang="en-US" altLang="ja-JP" sz="1000" dirty="0">
                <a:hlinkClick r:id="rId3"/>
              </a:rPr>
              <a:t>https://aws.amazon.com/jp/aws-cost-management/aws-cost-and-usage-reporting/ </a:t>
            </a:r>
            <a:endParaRPr lang="ja-JP" altLang="en-US" sz="1000" dirty="0"/>
          </a:p>
        </p:txBody>
      </p:sp>
      <p:pic>
        <p:nvPicPr>
          <p:cNvPr id="7" name="Picture 2" descr="CostandUsageReport">
            <a:extLst>
              <a:ext uri="{FF2B5EF4-FFF2-40B4-BE49-F238E27FC236}">
                <a16:creationId xmlns:a16="http://schemas.microsoft.com/office/drawing/2014/main" id="{AD4B2C49-39F3-474E-B23F-D36E455056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4677" y="2564904"/>
            <a:ext cx="7616646" cy="3118675"/>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187159"/>
      </p:ext>
    </p:extLst>
  </p:cSld>
  <p:clrMapOvr>
    <a:masterClrMapping/>
  </p:clrMapOvr>
  <mc:AlternateContent xmlns:mc="http://schemas.openxmlformats.org/markup-compatibility/2006" xmlns:p14="http://schemas.microsoft.com/office/powerpoint/2010/main">
    <mc:Choice Requires="p14">
      <p:transition spd="slow" p14:dur="2000" advTm="27364"/>
    </mc:Choice>
    <mc:Fallback xmlns="">
      <p:transition spd="slow" advTm="27364"/>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Cost Categories</a:t>
            </a: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b="0" i="0" dirty="0">
                <a:solidFill>
                  <a:srgbClr val="002060"/>
                </a:solidFill>
                <a:effectLst/>
                <a:latin typeface="メイリオ" panose="020B0604030504040204" pitchFamily="50" charset="-128"/>
                <a:ea typeface="メイリオ" panose="020B0604030504040204" pitchFamily="50" charset="-128"/>
              </a:rPr>
              <a:t>The ability to categorize costs by your own organization and project structure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4" name="Picture 2">
            <a:extLst>
              <a:ext uri="{FF2B5EF4-FFF2-40B4-BE49-F238E27FC236}">
                <a16:creationId xmlns:a16="http://schemas.microsoft.com/office/drawing/2014/main" id="{35FF4C1F-E9B8-4BAE-AA04-FF38C3C9E2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641" y="1628800"/>
            <a:ext cx="7560717" cy="4597632"/>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96067"/>
      </p:ext>
    </p:extLst>
  </p:cSld>
  <p:clrMapOvr>
    <a:masterClrMapping/>
  </p:clrMapOvr>
  <mc:AlternateContent xmlns:mc="http://schemas.openxmlformats.org/markup-compatibility/2006" xmlns:p14="http://schemas.microsoft.com/office/powerpoint/2010/main">
    <mc:Choice Requires="p14">
      <p:transition spd="slow" p14:dur="2000" advTm="19258"/>
    </mc:Choice>
    <mc:Fallback xmlns="">
      <p:transition spd="slow" advTm="19258"/>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AWS </a:t>
            </a:r>
            <a:r>
              <a:rPr lang="en-US" altLang="ja-JP" sz="3000">
                <a:latin typeface="メイリオ" panose="020B0604030504040204" pitchFamily="50" charset="-128"/>
                <a:ea typeface="メイリオ" panose="020B0604030504040204" pitchFamily="50" charset="-128"/>
              </a:rPr>
              <a:t>Trusted </a:t>
            </a:r>
            <a:r>
              <a:rPr lang="en-US" altLang="ja-JP" sz="3000" dirty="0">
                <a:latin typeface="メイリオ" panose="020B0604030504040204" pitchFamily="50" charset="-128"/>
                <a:ea typeface="メイリオ" panose="020B0604030504040204" pitchFamily="50" charset="-128"/>
              </a:rPr>
              <a:t>Advisor</a:t>
            </a:r>
          </a:p>
        </p:txBody>
      </p:sp>
      <p:sp>
        <p:nvSpPr>
          <p:cNvPr id="6" name="コンテンツ プレースホルダー 2">
            <a:extLst>
              <a:ext uri="{FF2B5EF4-FFF2-40B4-BE49-F238E27FC236}">
                <a16:creationId xmlns:a16="http://schemas.microsoft.com/office/drawing/2014/main" id="{21BDE7DE-2FA3-46AE-B7CC-107DF7CA3FC0}"/>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Services that provide advice on cost optimization and security and improving performance vs.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4" name="Picture 2" descr="AWS Trusted Advisor">
            <a:extLst>
              <a:ext uri="{FF2B5EF4-FFF2-40B4-BE49-F238E27FC236}">
                <a16:creationId xmlns:a16="http://schemas.microsoft.com/office/drawing/2014/main" id="{1DA99883-134C-46C6-871E-3AE19EC407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06" y="2708920"/>
            <a:ext cx="8985448" cy="216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14346"/>
      </p:ext>
    </p:extLst>
  </p:cSld>
  <p:clrMapOvr>
    <a:masterClrMapping/>
  </p:clrMapOvr>
  <mc:AlternateContent xmlns:mc="http://schemas.openxmlformats.org/markup-compatibility/2006" xmlns:p14="http://schemas.microsoft.com/office/powerpoint/2010/main">
    <mc:Choice Requires="p14">
      <p:transition spd="slow" p14:dur="2000" advTm="86378"/>
    </mc:Choice>
    <mc:Fallback xmlns="">
      <p:transition spd="slow" advTm="8637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ja-JP" altLang="en-US" sz="3000" dirty="0">
                <a:latin typeface="メイリオ" panose="020B0604030504040204" pitchFamily="50" charset="-128"/>
                <a:ea typeface="メイリオ" panose="020B0604030504040204" pitchFamily="50" charset="-128"/>
              </a:rPr>
              <a:t>Building an application</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Kinesis Streams </a:t>
            </a:r>
            <a:r>
              <a:rPr lang="ja-JP" altLang="en-US" sz="2400" kern="0" dirty="0">
                <a:solidFill>
                  <a:srgbClr val="002060"/>
                </a:solidFill>
                <a:latin typeface="メイリオ" panose="020B0604030504040204" pitchFamily="50" charset="-128"/>
                <a:ea typeface="メイリオ" panose="020B0604030504040204" pitchFamily="50" charset="-128"/>
              </a:rPr>
              <a:t>leverages the following </a:t>
            </a:r>
            <a:r>
              <a:rPr lang="en-US" altLang="ja-JP" sz="2400" kern="0" dirty="0">
                <a:solidFill>
                  <a:srgbClr val="002060"/>
                </a:solidFill>
                <a:latin typeface="メイリオ" panose="020B0604030504040204" pitchFamily="50" charset="-128"/>
                <a:ea typeface="メイリオ" panose="020B0604030504040204" pitchFamily="50" charset="-128"/>
              </a:rPr>
              <a:t>functions </a:t>
            </a:r>
            <a:r>
              <a:rPr lang="ja-JP" altLang="en-US" sz="2400" kern="0" dirty="0">
                <a:solidFill>
                  <a:srgbClr val="002060"/>
                </a:solidFill>
                <a:latin typeface="メイリオ" panose="020B0604030504040204" pitchFamily="50" charset="-128"/>
                <a:ea typeface="メイリオ" panose="020B0604030504040204" pitchFamily="50" charset="-128"/>
              </a:rPr>
              <a:t>to build streaming processing applications</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346DB607-1CFA-41E3-838C-8882D963C7D1}"/>
              </a:ext>
            </a:extLst>
          </p:cNvPr>
          <p:cNvSpPr txBox="1">
            <a:spLocks/>
          </p:cNvSpPr>
          <p:nvPr/>
        </p:nvSpPr>
        <p:spPr>
          <a:xfrm>
            <a:off x="3800872" y="1541721"/>
            <a:ext cx="5040560" cy="859072"/>
          </a:xfrm>
          <a:prstGeom prst="rect">
            <a:avLst/>
          </a:prstGeom>
          <a:solidFill>
            <a:schemeClr val="bg1"/>
          </a:solidFill>
          <a:ln>
            <a:solidFill>
              <a:srgbClr val="0070C0"/>
            </a:solidFill>
          </a:ln>
        </p:spPr>
        <p:txBody>
          <a:bodyPr anchor="ctr" anchorCtr="0"/>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latin typeface="メイリオ" panose="020B0604030504040204" pitchFamily="50" charset="-128"/>
                <a:ea typeface="メイリオ" panose="020B0604030504040204" pitchFamily="50" charset="-128"/>
              </a:rPr>
              <a:t>OSS </a:t>
            </a:r>
            <a:r>
              <a:rPr lang="ja-JP" altLang="en-US" sz="1400" dirty="0">
                <a:latin typeface="メイリオ" panose="020B0604030504040204" pitchFamily="50" charset="-128"/>
                <a:ea typeface="メイリオ" panose="020B0604030504040204" pitchFamily="50" charset="-128"/>
              </a:rPr>
              <a:t>standalone </a:t>
            </a:r>
            <a:r>
              <a:rPr lang="en-US" altLang="ja-JP" sz="1400" dirty="0">
                <a:latin typeface="メイリオ" panose="020B0604030504040204" pitchFamily="50" charset="-128"/>
                <a:ea typeface="メイリオ" panose="020B0604030504040204" pitchFamily="50" charset="-128"/>
              </a:rPr>
              <a:t>Java </a:t>
            </a:r>
            <a:r>
              <a:rPr lang="ja-JP" altLang="en-US" sz="1400" dirty="0">
                <a:latin typeface="メイリオ" panose="020B0604030504040204" pitchFamily="50" charset="-128"/>
                <a:ea typeface="メイリオ" panose="020B0604030504040204" pitchFamily="50" charset="-128"/>
              </a:rPr>
              <a:t>applications that easily collect and incorporate data into </a:t>
            </a:r>
            <a:r>
              <a:rPr lang="en-US" altLang="ja-JP" sz="1400" dirty="0">
                <a:latin typeface="メイリオ" panose="020B0604030504040204" pitchFamily="50" charset="-128"/>
                <a:ea typeface="メイリオ" panose="020B0604030504040204" pitchFamily="50" charset="-128"/>
              </a:rPr>
              <a:t>Kinesis </a:t>
            </a:r>
            <a:r>
              <a:rPr lang="ja-JP" altLang="en-US" sz="1400" dirty="0">
                <a:latin typeface="メイリオ" panose="020B0604030504040204" pitchFamily="50" charset="-128"/>
                <a:ea typeface="メイリオ" panose="020B0604030504040204" pitchFamily="50" charset="-128"/>
              </a:rPr>
              <a:t>services</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A27D1016-55C2-4733-B1AB-9A5F1B66DB8F}"/>
              </a:ext>
            </a:extLst>
          </p:cNvPr>
          <p:cNvSpPr txBox="1">
            <a:spLocks/>
          </p:cNvSpPr>
          <p:nvPr/>
        </p:nvSpPr>
        <p:spPr bwMode="auto">
          <a:xfrm>
            <a:off x="1064568" y="1541721"/>
            <a:ext cx="2664296"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Amazon Kinesis Agent </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DB68DC8D-4B38-4346-968A-74AF66F0215E}"/>
              </a:ext>
            </a:extLst>
          </p:cNvPr>
          <p:cNvSpPr txBox="1">
            <a:spLocks/>
          </p:cNvSpPr>
          <p:nvPr/>
        </p:nvSpPr>
        <p:spPr bwMode="auto">
          <a:xfrm>
            <a:off x="3800872" y="2451033"/>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latin typeface="メイリオ" panose="020B0604030504040204" pitchFamily="50" charset="-128"/>
                <a:ea typeface="メイリオ" panose="020B0604030504040204" pitchFamily="50" charset="-128"/>
              </a:rPr>
              <a:t>OSS </a:t>
            </a:r>
            <a:r>
              <a:rPr lang="ja-JP" altLang="en-US" sz="1400" dirty="0">
                <a:latin typeface="メイリオ" panose="020B0604030504040204" pitchFamily="50" charset="-128"/>
                <a:ea typeface="メイリオ" panose="020B0604030504040204" pitchFamily="50" charset="-128"/>
              </a:rPr>
              <a:t>auxiliary library to send data to </a:t>
            </a:r>
            <a:r>
              <a:rPr lang="en-US" altLang="ja-JP" sz="1400" dirty="0">
                <a:latin typeface="メイリオ" panose="020B0604030504040204" pitchFamily="50" charset="-128"/>
                <a:ea typeface="メイリオ" panose="020B0604030504040204" pitchFamily="50" charset="-128"/>
              </a:rPr>
              <a:t>Kinesis Streams </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3832ABD0-18DC-45FE-AB9F-01A9D7098FD8}"/>
              </a:ext>
            </a:extLst>
          </p:cNvPr>
          <p:cNvSpPr txBox="1">
            <a:spLocks/>
          </p:cNvSpPr>
          <p:nvPr/>
        </p:nvSpPr>
        <p:spPr bwMode="auto">
          <a:xfrm>
            <a:off x="1064568" y="2451033"/>
            <a:ext cx="2664296"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Amazon Kinesis Producer Library (KPL)</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F3C9BFFB-2E1C-4CDA-BB5D-E0E32326855E}"/>
              </a:ext>
            </a:extLst>
          </p:cNvPr>
          <p:cNvSpPr txBox="1">
            <a:spLocks/>
          </p:cNvSpPr>
          <p:nvPr/>
        </p:nvSpPr>
        <p:spPr bwMode="auto">
          <a:xfrm>
            <a:off x="3800872" y="3362017"/>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sz="1400" dirty="0">
                <a:latin typeface="メイリオ" panose="020B0604030504040204" pitchFamily="50" charset="-128"/>
                <a:ea typeface="メイリオ" panose="020B0604030504040204" pitchFamily="50" charset="-128"/>
              </a:rPr>
              <a:t>OSS Fluent </a:t>
            </a:r>
            <a:r>
              <a:rPr lang="ja-JP" altLang="en-US" sz="1400" dirty="0">
                <a:latin typeface="メイリオ" panose="020B0604030504040204" pitchFamily="50" charset="-128"/>
                <a:ea typeface="メイリオ" panose="020B0604030504040204" pitchFamily="50" charset="-128"/>
              </a:rPr>
              <a:t>Output Plugin to Send Events to </a:t>
            </a:r>
            <a:r>
              <a:rPr lang="en-US" altLang="ja-JP" sz="1400" dirty="0">
                <a:latin typeface="メイリオ" panose="020B0604030504040204" pitchFamily="50" charset="-128"/>
                <a:ea typeface="メイリオ" panose="020B0604030504040204" pitchFamily="50" charset="-128"/>
              </a:rPr>
              <a:t>Kinesis Streams </a:t>
            </a:r>
            <a:r>
              <a:rPr lang="ja-JP" altLang="en-US" sz="1400" dirty="0">
                <a:latin typeface="メイリオ" panose="020B0604030504040204" pitchFamily="50" charset="-128"/>
                <a:ea typeface="メイリオ" panose="020B0604030504040204" pitchFamily="50" charset="-128"/>
              </a:rPr>
              <a:t>and </a:t>
            </a:r>
            <a:r>
              <a:rPr lang="en-US" altLang="ja-JP" sz="1400" dirty="0">
                <a:latin typeface="メイリオ" panose="020B0604030504040204" pitchFamily="50" charset="-128"/>
                <a:ea typeface="メイリオ" panose="020B0604030504040204" pitchFamily="50" charset="-128"/>
              </a:rPr>
              <a:t>Kinesis Firehose</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BE7D833C-E89E-4D84-8D20-2882466857A2}"/>
              </a:ext>
            </a:extLst>
          </p:cNvPr>
          <p:cNvSpPr txBox="1">
            <a:spLocks/>
          </p:cNvSpPr>
          <p:nvPr/>
        </p:nvSpPr>
        <p:spPr bwMode="auto">
          <a:xfrm>
            <a:off x="1064568" y="3362017"/>
            <a:ext cx="2664296"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Fluent plugin for Amazon Kinesis</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AB7BEF4-6DD9-4D48-8C41-0DC30450037E}"/>
              </a:ext>
            </a:extLst>
          </p:cNvPr>
          <p:cNvSpPr txBox="1">
            <a:spLocks/>
          </p:cNvSpPr>
          <p:nvPr/>
        </p:nvSpPr>
        <p:spPr bwMode="auto">
          <a:xfrm>
            <a:off x="3800872" y="4273001"/>
            <a:ext cx="5040560" cy="859072"/>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Easily send test data to </a:t>
            </a:r>
            <a:r>
              <a:rPr lang="en-US" altLang="ja-JP" sz="1400" dirty="0">
                <a:latin typeface="メイリオ" panose="020B0604030504040204" pitchFamily="50" charset="-128"/>
                <a:ea typeface="メイリオ" panose="020B0604030504040204" pitchFamily="50" charset="-128"/>
              </a:rPr>
              <a:t>Kinesis Streams </a:t>
            </a:r>
            <a:r>
              <a:rPr lang="ja-JP" altLang="en-US" sz="1400" dirty="0">
                <a:latin typeface="メイリオ" panose="020B0604030504040204" pitchFamily="50" charset="-128"/>
                <a:ea typeface="メイリオ" panose="020B0604030504040204" pitchFamily="50" charset="-128"/>
              </a:rPr>
              <a:t>or </a:t>
            </a:r>
            <a:r>
              <a:rPr lang="en-US" altLang="ja-JP" sz="1400" dirty="0">
                <a:latin typeface="メイリオ" panose="020B0604030504040204" pitchFamily="50" charset="-128"/>
                <a:ea typeface="メイリオ" panose="020B0604030504040204" pitchFamily="50" charset="-128"/>
              </a:rPr>
              <a:t>Kinesis Firehose </a:t>
            </a:r>
            <a:r>
              <a:rPr lang="ja-JP" altLang="en-US" sz="1400" dirty="0">
                <a:latin typeface="メイリオ" panose="020B0604030504040204" pitchFamily="50" charset="-128"/>
                <a:ea typeface="メイリオ" panose="020B0604030504040204" pitchFamily="50" charset="-128"/>
              </a:rPr>
              <a:t>using the </a:t>
            </a:r>
            <a:r>
              <a:rPr lang="en-US" altLang="ja-JP" sz="1400" dirty="0">
                <a:latin typeface="メイリオ" panose="020B0604030504040204" pitchFamily="50" charset="-128"/>
                <a:ea typeface="メイリオ" panose="020B0604030504040204" pitchFamily="50" charset="-128"/>
              </a:rPr>
              <a:t>Kinesis Data Generator (KDG) </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0E8D0DE0-AAAD-4251-8FF5-8ED214B6A46F}"/>
              </a:ext>
            </a:extLst>
          </p:cNvPr>
          <p:cNvSpPr txBox="1">
            <a:spLocks/>
          </p:cNvSpPr>
          <p:nvPr/>
        </p:nvSpPr>
        <p:spPr bwMode="auto">
          <a:xfrm>
            <a:off x="1064568" y="4273001"/>
            <a:ext cx="2664296"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sv-SE" altLang="ja-JP" b="1" dirty="0">
                <a:solidFill>
                  <a:schemeClr val="bg1"/>
                </a:solidFill>
                <a:latin typeface="メイリオ" panose="020B0604030504040204" pitchFamily="50" charset="-128"/>
                <a:ea typeface="メイリオ" panose="020B0604030504040204" pitchFamily="50" charset="-128"/>
              </a:rPr>
              <a:t>Amazon Kinesis Data Generator (KDG) </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F9662864-D8C3-4269-AC60-0A73A01420C5}"/>
              </a:ext>
            </a:extLst>
          </p:cNvPr>
          <p:cNvSpPr txBox="1">
            <a:spLocks/>
          </p:cNvSpPr>
          <p:nvPr/>
        </p:nvSpPr>
        <p:spPr bwMode="auto">
          <a:xfrm>
            <a:off x="3800872" y="5196995"/>
            <a:ext cx="5040560" cy="1256341"/>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sz="1400" dirty="0">
                <a:latin typeface="メイリオ" panose="020B0604030504040204" pitchFamily="50" charset="-128"/>
                <a:ea typeface="メイリオ" panose="020B0604030504040204" pitchFamily="50" charset="-128"/>
              </a:rPr>
              <a:t>Create a </a:t>
            </a:r>
            <a:r>
              <a:rPr lang="en-US" altLang="ja-JP" sz="1400" dirty="0">
                <a:latin typeface="メイリオ" panose="020B0604030504040204" pitchFamily="50" charset="-128"/>
                <a:ea typeface="メイリオ" panose="020B0604030504040204" pitchFamily="50" charset="-128"/>
              </a:rPr>
              <a:t>Kinesis </a:t>
            </a:r>
            <a:r>
              <a:rPr lang="ja-JP" altLang="en-US" sz="1400" dirty="0">
                <a:latin typeface="メイリオ" panose="020B0604030504040204" pitchFamily="50" charset="-128"/>
                <a:ea typeface="メイリオ" panose="020B0604030504040204" pitchFamily="50" charset="-128"/>
              </a:rPr>
              <a:t>application using </a:t>
            </a:r>
            <a:r>
              <a:rPr lang="en-US" altLang="ja-JP" sz="1400" dirty="0">
                <a:latin typeface="メイリオ" panose="020B0604030504040204" pitchFamily="50" charset="-128"/>
                <a:ea typeface="メイリオ" panose="020B0604030504040204" pitchFamily="50" charset="-128"/>
              </a:rPr>
              <a:t>KCL</a:t>
            </a:r>
            <a:r>
              <a:rPr lang="ja-JP" altLang="en-US" sz="1400" dirty="0">
                <a:latin typeface="メイリオ" panose="020B0604030504040204" pitchFamily="50" charset="-128"/>
                <a:ea typeface="メイリオ" panose="020B0604030504040204" pitchFamily="50" charset="-128"/>
              </a:rPr>
              <a:t>, an </a:t>
            </a:r>
            <a:r>
              <a:rPr lang="en-US" altLang="ja-JP" sz="1400" dirty="0">
                <a:latin typeface="メイリオ" panose="020B0604030504040204" pitchFamily="50" charset="-128"/>
                <a:ea typeface="メイリオ" panose="020B0604030504040204" pitchFamily="50" charset="-128"/>
              </a:rPr>
              <a:t>OSS </a:t>
            </a:r>
            <a:r>
              <a:rPr lang="ja-JP" altLang="en-US" sz="1400" dirty="0">
                <a:latin typeface="メイリオ" panose="020B0604030504040204" pitchFamily="50" charset="-128"/>
                <a:ea typeface="メイリオ" panose="020B0604030504040204" pitchFamily="50" charset="-128"/>
              </a:rPr>
              <a:t>client library, to be deployed to an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 etc.</a:t>
            </a:r>
            <a:endParaRPr lang="en-US" altLang="ja-JP" sz="1400" dirty="0">
              <a:latin typeface="メイリオ" panose="020B0604030504040204" pitchFamily="50" charset="-128"/>
              <a:ea typeface="メイリオ" panose="020B0604030504040204" pitchFamily="50" charset="-128"/>
            </a:endParaRPr>
          </a:p>
          <a:p>
            <a:r>
              <a:rPr lang="ja-JP" altLang="en-US" sz="1400" kern="0" dirty="0">
                <a:solidFill>
                  <a:schemeClr val="bg2"/>
                </a:solidFill>
                <a:latin typeface="メイリオ" panose="020B0604030504040204" pitchFamily="50" charset="-128"/>
                <a:ea typeface="メイリオ" panose="020B0604030504040204" pitchFamily="50" charset="-128"/>
              </a:rPr>
              <a:t>Workers </a:t>
            </a:r>
            <a:r>
              <a:rPr lang="ja-JP" altLang="en-US" sz="1400" i="0" dirty="0">
                <a:solidFill>
                  <a:srgbClr val="333333"/>
                </a:solidFill>
                <a:effectLst/>
                <a:latin typeface="メイリオ" panose="020B0604030504040204" pitchFamily="50" charset="-128"/>
                <a:ea typeface="メイリオ" panose="020B0604030504040204" pitchFamily="50" charset="-128"/>
              </a:rPr>
              <a:t>implement record processor life cycle managem</a:t>
            </a:r>
            <a:r>
              <a:rPr lang="ja-JP" altLang="en-US" sz="1400" b="0" i="0" dirty="0">
                <a:solidFill>
                  <a:srgbClr val="333333"/>
                </a:solidFill>
                <a:effectLst/>
                <a:latin typeface="メイリオ" panose="020B0604030504040204" pitchFamily="50" charset="-128"/>
                <a:ea typeface="メイリオ" panose="020B0604030504040204" pitchFamily="50" charset="-128"/>
              </a:rPr>
              <a:t>ent (create/end) depending on the number of shards</a:t>
            </a:r>
            <a:endParaRPr lang="en-US" altLang="ja-JP" sz="1400" kern="0" dirty="0">
              <a:solidFill>
                <a:schemeClr val="bg2"/>
              </a:solidFill>
              <a:latin typeface="メイリオ" panose="020B0604030504040204" pitchFamily="50" charset="-128"/>
              <a:ea typeface="メイリオ" panose="020B0604030504040204" pitchFamily="50" charset="-128"/>
            </a:endParaRPr>
          </a:p>
        </p:txBody>
      </p:sp>
      <p:sp>
        <p:nvSpPr>
          <p:cNvPr id="14" name="コンテンツ プレースホルダー 2">
            <a:extLst>
              <a:ext uri="{FF2B5EF4-FFF2-40B4-BE49-F238E27FC236}">
                <a16:creationId xmlns:a16="http://schemas.microsoft.com/office/drawing/2014/main" id="{BB5E1916-0A9E-48C8-A9AB-77D511F06E2F}"/>
              </a:ext>
            </a:extLst>
          </p:cNvPr>
          <p:cNvSpPr txBox="1">
            <a:spLocks/>
          </p:cNvSpPr>
          <p:nvPr/>
        </p:nvSpPr>
        <p:spPr bwMode="auto">
          <a:xfrm>
            <a:off x="1064568" y="5196995"/>
            <a:ext cx="2664296" cy="1256341"/>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b="1" dirty="0">
                <a:solidFill>
                  <a:schemeClr val="bg1"/>
                </a:solidFill>
                <a:latin typeface="メイリオ" panose="020B0604030504040204" pitchFamily="50" charset="-128"/>
                <a:ea typeface="メイリオ" panose="020B0604030504040204" pitchFamily="50" charset="-128"/>
              </a:rPr>
              <a:t>Amazon Kinesis Client Library (KCL)</a:t>
            </a:r>
          </a:p>
        </p:txBody>
      </p:sp>
    </p:spTree>
    <p:extLst>
      <p:ext uri="{BB962C8B-B14F-4D97-AF65-F5344CB8AC3E}">
        <p14:creationId xmlns:p14="http://schemas.microsoft.com/office/powerpoint/2010/main" val="1896320438"/>
      </p:ext>
    </p:extLst>
  </p:cSld>
  <p:clrMapOvr>
    <a:masterClrMapping/>
  </p:clrMapOvr>
  <mc:AlternateContent xmlns:mc="http://schemas.openxmlformats.org/markup-compatibility/2006" xmlns:p14="http://schemas.microsoft.com/office/powerpoint/2010/main">
    <mc:Choice Requires="p14">
      <p:transition spd="slow" p14:dur="2000" advTm="93265"/>
    </mc:Choice>
    <mc:Fallback xmlns="">
      <p:transition spd="slow" advTm="93265"/>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Kinesis </a:t>
            </a:r>
            <a:r>
              <a:rPr kumimoji="0" lang="ja-JP" altLang="en-US" sz="3000" dirty="0">
                <a:solidFill>
                  <a:srgbClr val="000000"/>
                </a:solidFill>
                <a:latin typeface="メイリオ" pitchFamily="50" charset="-128"/>
                <a:ea typeface="メイリオ" pitchFamily="50" charset="-128"/>
                <a:cs typeface="メイリオ" pitchFamily="50" charset="-128"/>
              </a:rPr>
              <a:t>scaling</a:t>
            </a:r>
            <a:endParaRPr lang="en-US" altLang="ja-JP" sz="3000" dirty="0">
              <a:latin typeface="メイリオ" panose="020B0604030504040204" pitchFamily="50" charset="-128"/>
              <a:ea typeface="メイリオ" panose="020B0604030504040204" pitchFamily="50" charset="-128"/>
            </a:endParaRPr>
          </a:p>
          <a:p>
            <a:pPr algn="l"/>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124206"/>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An agricultural venture from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university operates an agricultural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solution. We are implementing an </a:t>
            </a:r>
            <a:r>
              <a:rPr lang="en-US" altLang="ja-JP" dirty="0">
                <a:latin typeface="メイリオ" panose="020B0604030504040204" pitchFamily="50" charset="-128"/>
                <a:ea typeface="メイリオ" panose="020B0604030504040204" pitchFamily="50" charset="-128"/>
              </a:rPr>
              <a:t>IoT </a:t>
            </a:r>
            <a:r>
              <a:rPr lang="ja-JP" altLang="en-US" dirty="0">
                <a:latin typeface="メイリオ" panose="020B0604030504040204" pitchFamily="50" charset="-128"/>
                <a:ea typeface="メイリオ" panose="020B0604030504040204" pitchFamily="50" charset="-128"/>
              </a:rPr>
              <a:t>application using </a:t>
            </a:r>
            <a:r>
              <a:rPr lang="en-US" altLang="ja-JP" dirty="0">
                <a:latin typeface="メイリオ" panose="020B0604030504040204" pitchFamily="50" charset="-128"/>
                <a:ea typeface="メイリオ" panose="020B0604030504040204" pitchFamily="50" charset="-128"/>
              </a:rPr>
              <a:t>Kinesis Data Streams to </a:t>
            </a:r>
            <a:r>
              <a:rPr lang="ja-JP" altLang="en-US" dirty="0">
                <a:latin typeface="メイリオ" panose="020B0604030504040204" pitchFamily="50" charset="-128"/>
                <a:ea typeface="メイリオ" panose="020B0604030504040204" pitchFamily="50" charset="-128"/>
              </a:rPr>
              <a:t>acquire and analyze sensor data in real time from sensor devices installed on farmland. There has been a delay in the performance of the data delivery rate between data stream producers and consumers</a:t>
            </a:r>
            <a:r>
              <a:rPr lang="en-US" altLang="ja-JP" dirty="0">
                <a:latin typeface="メイリオ" panose="020B0604030504040204" pitchFamily="50" charset="-128"/>
                <a:ea typeface="メイリオ" panose="020B0604030504040204" pitchFamily="50" charset="-128"/>
              </a:rPr>
              <a:t>. Y</a:t>
            </a:r>
            <a:r>
              <a:rPr lang="ja-JP" altLang="en-US" dirty="0">
                <a:latin typeface="メイリオ" panose="020B0604030504040204" pitchFamily="50" charset="-128"/>
                <a:ea typeface="メイリオ" panose="020B0604030504040204" pitchFamily="50" charset="-128"/>
              </a:rPr>
              <a:t>ou, as the solution architect, were asked to improve the throughput performance.</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What should be done to improve the current performance?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Using the enhanced monitoring capabilities of </a:t>
            </a:r>
            <a:r>
              <a:rPr lang="en-US" altLang="ja-JP" dirty="0">
                <a:latin typeface="メイリオ" panose="020B0604030504040204" pitchFamily="50" charset="-128"/>
                <a:ea typeface="メイリオ" panose="020B0604030504040204" pitchFamily="50" charset="-128"/>
              </a:rPr>
              <a:t>Amazon Kinesis Data Streams.</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Increase the number of read transactions per shard. </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the scaling feature of </a:t>
            </a:r>
            <a:r>
              <a:rPr lang="en-US" altLang="ja-JP" dirty="0">
                <a:latin typeface="メイリオ" panose="020B0604030504040204" pitchFamily="50" charset="-128"/>
                <a:ea typeface="メイリオ" panose="020B0604030504040204" pitchFamily="50" charset="-128"/>
              </a:rPr>
              <a:t>Amazon Kinesis Data Streams.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the extended fan-out feature of </a:t>
            </a:r>
            <a:r>
              <a:rPr lang="en-US" altLang="ja-JP" dirty="0">
                <a:latin typeface="メイリオ" panose="020B0604030504040204" pitchFamily="50" charset="-128"/>
                <a:ea typeface="メイリオ" panose="020B0604030504040204" pitchFamily="50" charset="-128"/>
              </a:rPr>
              <a:t>Amazon Kinesis Data Streams.</a:t>
            </a:r>
          </a:p>
        </p:txBody>
      </p:sp>
    </p:spTree>
    <p:extLst>
      <p:ext uri="{BB962C8B-B14F-4D97-AF65-F5344CB8AC3E}">
        <p14:creationId xmlns:p14="http://schemas.microsoft.com/office/powerpoint/2010/main" val="650477625"/>
      </p:ext>
    </p:extLst>
  </p:cSld>
  <p:clrMapOvr>
    <a:masterClrMapping/>
  </p:clrMapOvr>
  <mc:AlternateContent xmlns:mc="http://schemas.openxmlformats.org/markup-compatibility/2006" xmlns:p14="http://schemas.microsoft.com/office/powerpoint/2010/main">
    <mc:Choice Requires="p14">
      <p:transition spd="slow" p14:dur="2000" advTm="12557"/>
    </mc:Choice>
    <mc:Fallback xmlns="">
      <p:transition spd="slow" advTm="1255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Kinesis </a:t>
            </a:r>
            <a:r>
              <a:rPr kumimoji="0" lang="ja-JP" altLang="en-US" sz="3200" dirty="0">
                <a:solidFill>
                  <a:srgbClr val="000000"/>
                </a:solidFill>
                <a:latin typeface="メイリオ" pitchFamily="50" charset="-128"/>
                <a:ea typeface="メイリオ" pitchFamily="50" charset="-128"/>
                <a:cs typeface="メイリオ" pitchFamily="50" charset="-128"/>
              </a:rPr>
              <a:t>Scaling</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 </a:t>
            </a:r>
            <a:r>
              <a:rPr lang="en-US" altLang="ja-JP" sz="2400" dirty="0">
                <a:solidFill>
                  <a:srgbClr val="002060"/>
                </a:solidFill>
                <a:latin typeface="メイリオ" panose="020B0604030504040204" pitchFamily="50" charset="-128"/>
                <a:ea typeface="メイリオ" panose="020B0604030504040204" pitchFamily="50" charset="-128"/>
              </a:rPr>
              <a:t>Kinesis </a:t>
            </a:r>
            <a:r>
              <a:rPr lang="ja-JP" altLang="en-US" sz="2400" dirty="0">
                <a:solidFill>
                  <a:srgbClr val="002060"/>
                </a:solidFill>
                <a:latin typeface="メイリオ" panose="020B0604030504040204" pitchFamily="50" charset="-128"/>
                <a:ea typeface="メイリオ" panose="020B0604030504040204" pitchFamily="50" charset="-128"/>
              </a:rPr>
              <a:t>scaling, increase the number of shards by resharding.</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76122F61-727F-45E9-BAD1-B6AA4E98AA0F}"/>
              </a:ext>
            </a:extLst>
          </p:cNvPr>
          <p:cNvSpPr txBox="1">
            <a:spLocks/>
          </p:cNvSpPr>
          <p:nvPr/>
        </p:nvSpPr>
        <p:spPr bwMode="auto">
          <a:xfrm>
            <a:off x="3872880" y="2277379"/>
            <a:ext cx="5040560" cy="1512168"/>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Arial" panose="020B0604020202020204" pitchFamily="34" charset="0"/>
              <a:buChar char="•"/>
            </a:pPr>
            <a:r>
              <a:rPr lang="en-US" altLang="ja-JP" sz="1400" b="0" i="0" dirty="0">
                <a:solidFill>
                  <a:srgbClr val="16191F"/>
                </a:solidFill>
                <a:effectLst/>
                <a:latin typeface="メイリオ" panose="020B0604030504040204" pitchFamily="50" charset="-128"/>
                <a:ea typeface="メイリオ" panose="020B0604030504040204" pitchFamily="50" charset="-128"/>
              </a:rPr>
              <a:t>Shard split </a:t>
            </a:r>
            <a:r>
              <a:rPr lang="ja-JP" altLang="en-US" sz="1400" dirty="0">
                <a:latin typeface="メイリオ" panose="020B0604030504040204" pitchFamily="50" charset="-128"/>
                <a:ea typeface="メイリオ" panose="020B0604030504040204" pitchFamily="50" charset="-128"/>
              </a:rPr>
              <a:t>: To improve performance by increasing the number of shards.</a:t>
            </a:r>
            <a:endParaRPr lang="en-US" altLang="ja-JP" sz="1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en-US" altLang="ja-JP" sz="1400" dirty="0">
                <a:solidFill>
                  <a:srgbClr val="16191F"/>
                </a:solidFill>
                <a:latin typeface="メイリオ" panose="020B0604030504040204" pitchFamily="50" charset="-128"/>
                <a:ea typeface="メイリオ" panose="020B0604030504040204" pitchFamily="50" charset="-128"/>
              </a:rPr>
              <a:t>S</a:t>
            </a:r>
            <a:r>
              <a:rPr lang="en-US" altLang="ja-JP" sz="1400" b="0" i="0" dirty="0">
                <a:solidFill>
                  <a:srgbClr val="16191F"/>
                </a:solidFill>
                <a:effectLst/>
                <a:latin typeface="メイリオ" panose="020B0604030504040204" pitchFamily="50" charset="-128"/>
                <a:ea typeface="メイリオ" panose="020B0604030504040204" pitchFamily="50" charset="-128"/>
              </a:rPr>
              <a:t>hard merge </a:t>
            </a:r>
            <a:r>
              <a:rPr lang="ja-JP" altLang="en-US" sz="1400" dirty="0">
                <a:latin typeface="メイリオ" panose="020B0604030504040204" pitchFamily="50" charset="-128"/>
                <a:ea typeface="メイリオ" panose="020B0604030504040204" pitchFamily="50" charset="-128"/>
              </a:rPr>
              <a:t>: to reduce costs by reducing the number of shards.</a:t>
            </a:r>
            <a:endParaRPr lang="en-US" altLang="ja-JP" sz="14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lang="ja-JP" altLang="en-US" sz="1400" dirty="0">
                <a:latin typeface="メイリオ" panose="020B0604030504040204" pitchFamily="50" charset="-128"/>
                <a:ea typeface="メイリオ" panose="020B0604030504040204" pitchFamily="50" charset="-128"/>
              </a:rPr>
              <a:t>It can support up to one instance per shard.</a:t>
            </a:r>
            <a:endParaRPr lang="en-US" altLang="ja-JP" sz="1400" dirty="0">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09597FFF-9EB9-4E43-92C1-74C7E19583C4}"/>
              </a:ext>
            </a:extLst>
          </p:cNvPr>
          <p:cNvSpPr txBox="1">
            <a:spLocks/>
          </p:cNvSpPr>
          <p:nvPr/>
        </p:nvSpPr>
        <p:spPr bwMode="auto">
          <a:xfrm>
            <a:off x="1136576" y="2277379"/>
            <a:ext cx="2664296" cy="15121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400" b="1" dirty="0">
                <a:solidFill>
                  <a:schemeClr val="bg1"/>
                </a:solidFill>
                <a:latin typeface="メイリオ" panose="020B0604030504040204" pitchFamily="50" charset="-128"/>
                <a:ea typeface="メイリオ" panose="020B0604030504040204" pitchFamily="50" charset="-128"/>
              </a:rPr>
              <a:t>Resharding</a:t>
            </a:r>
            <a:endParaRPr lang="en-US" altLang="ja-JP" sz="1400" b="1"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9B967281-135B-4DDE-9347-FDA5E39CC58F}"/>
              </a:ext>
            </a:extLst>
          </p:cNvPr>
          <p:cNvSpPr txBox="1">
            <a:spLocks/>
          </p:cNvSpPr>
          <p:nvPr/>
        </p:nvSpPr>
        <p:spPr bwMode="auto">
          <a:xfrm>
            <a:off x="3872880" y="3826058"/>
            <a:ext cx="5040560" cy="1512168"/>
          </a:xfrm>
          <a:prstGeom prst="rect">
            <a:avLst/>
          </a:prstGeom>
          <a:solidFill>
            <a:schemeClr val="bg1"/>
          </a:solidFill>
          <a:ln w="9525">
            <a:solidFill>
              <a:srgbClr val="0070C0"/>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Arial" panose="020B0604020202020204" pitchFamily="34" charset="0"/>
              <a:buChar char="•"/>
            </a:pPr>
            <a:r>
              <a:rPr lang="en-US" altLang="ja-JP" sz="1400" dirty="0">
                <a:solidFill>
                  <a:srgbClr val="16191F"/>
                </a:solidFill>
                <a:latin typeface="メイリオ" panose="020B0604030504040204" pitchFamily="50" charset="-128"/>
                <a:ea typeface="メイリオ" panose="020B0604030504040204" pitchFamily="50" charset="-128"/>
              </a:rPr>
              <a:t>This is a consumer development feature dedicated to throughput.</a:t>
            </a:r>
          </a:p>
          <a:p>
            <a:pPr marL="285750" indent="-285750">
              <a:buFont typeface="Arial" panose="020B0604020202020204" pitchFamily="34" charset="0"/>
              <a:buChar char="•"/>
            </a:pPr>
            <a:r>
              <a:rPr lang="en-US" altLang="ja-JP" sz="1400" dirty="0">
                <a:solidFill>
                  <a:srgbClr val="16191F"/>
                </a:solidFill>
                <a:latin typeface="メイリオ" panose="020B0604030504040204" pitchFamily="50" charset="-128"/>
                <a:ea typeface="メイリオ" panose="020B0604030504040204" pitchFamily="50" charset="-128"/>
              </a:rPr>
              <a:t>This feature allows consumers to receive records from a stream with a throughput of up to 2 MB of data per second per shard.</a:t>
            </a:r>
            <a:endParaRPr lang="en-US" altLang="ja-JP" sz="1400"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59598BE2-4DFF-48B5-A154-5ADE8687B51B}"/>
              </a:ext>
            </a:extLst>
          </p:cNvPr>
          <p:cNvSpPr txBox="1">
            <a:spLocks/>
          </p:cNvSpPr>
          <p:nvPr/>
        </p:nvSpPr>
        <p:spPr bwMode="auto">
          <a:xfrm>
            <a:off x="1136576" y="3826058"/>
            <a:ext cx="2664296" cy="1512168"/>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400" b="1" dirty="0">
                <a:solidFill>
                  <a:schemeClr val="bg1"/>
                </a:solidFill>
                <a:latin typeface="メイリオ" panose="020B0604030504040204" pitchFamily="50" charset="-128"/>
                <a:ea typeface="メイリオ" panose="020B0604030504040204" pitchFamily="50" charset="-128"/>
              </a:rPr>
              <a:t>Enhanced</a:t>
            </a:r>
            <a:r>
              <a:rPr lang="ja-JP" altLang="en-US" sz="1400" b="1" dirty="0">
                <a:solidFill>
                  <a:schemeClr val="bg1"/>
                </a:solidFill>
                <a:latin typeface="メイリオ" panose="020B0604030504040204" pitchFamily="50" charset="-128"/>
                <a:ea typeface="メイリオ" panose="020B0604030504040204" pitchFamily="50" charset="-128"/>
              </a:rPr>
              <a:t> fan-out function</a:t>
            </a:r>
            <a:endParaRPr lang="en-US" altLang="ja-JP" sz="14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79994715"/>
      </p:ext>
    </p:extLst>
  </p:cSld>
  <p:clrMapOvr>
    <a:masterClrMapping/>
  </p:clrMapOvr>
  <mc:AlternateContent xmlns:mc="http://schemas.openxmlformats.org/markup-compatibility/2006" xmlns:p14="http://schemas.microsoft.com/office/powerpoint/2010/main">
    <mc:Choice Requires="p14">
      <p:transition spd="slow" p14:dur="2000" advTm="81567"/>
    </mc:Choice>
    <mc:Fallback xmlns="">
      <p:transition spd="slow" advTm="81567"/>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Kinesis </a:t>
            </a:r>
            <a:r>
              <a:rPr kumimoji="0" lang="ja-JP" altLang="en-US" sz="3200" dirty="0">
                <a:solidFill>
                  <a:srgbClr val="000000"/>
                </a:solidFill>
                <a:latin typeface="メイリオ" pitchFamily="50" charset="-128"/>
                <a:ea typeface="メイリオ" pitchFamily="50" charset="-128"/>
                <a:cs typeface="メイリオ" pitchFamily="50" charset="-128"/>
              </a:rPr>
              <a:t>Scaling</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In this configuration, </a:t>
            </a:r>
            <a:r>
              <a:rPr lang="ja-JP" altLang="en-US" sz="2400" b="0" i="0" dirty="0">
                <a:solidFill>
                  <a:srgbClr val="002060"/>
                </a:solidFill>
                <a:effectLst/>
                <a:latin typeface="メイリオ" panose="020B0604030504040204" pitchFamily="50" charset="-128"/>
                <a:ea typeface="メイリオ" panose="020B0604030504040204" pitchFamily="50" charset="-128"/>
              </a:rPr>
              <a:t>consumers using the </a:t>
            </a:r>
            <a:r>
              <a:rPr lang="en-US" altLang="ja-JP" sz="2400" b="0" i="0" dirty="0">
                <a:solidFill>
                  <a:srgbClr val="002060"/>
                </a:solidFill>
                <a:effectLst/>
                <a:latin typeface="メイリオ" panose="020B0604030504040204" pitchFamily="50" charset="-128"/>
                <a:ea typeface="メイリオ" panose="020B0604030504040204" pitchFamily="50" charset="-128"/>
              </a:rPr>
              <a:t>enhanced</a:t>
            </a:r>
            <a:r>
              <a:rPr lang="ja-JP" altLang="en-US" sz="2400" b="0" i="0" dirty="0">
                <a:solidFill>
                  <a:srgbClr val="002060"/>
                </a:solidFill>
                <a:effectLst/>
                <a:latin typeface="メイリオ" panose="020B0604030504040204" pitchFamily="50" charset="-128"/>
                <a:ea typeface="メイリオ" panose="020B0604030504040204" pitchFamily="50" charset="-128"/>
              </a:rPr>
              <a:t> fan-out feature process up to </a:t>
            </a:r>
            <a:r>
              <a:rPr lang="en-US" altLang="ja-JP" sz="2400" b="0" i="0" dirty="0">
                <a:solidFill>
                  <a:srgbClr val="002060"/>
                </a:solidFill>
                <a:effectLst/>
                <a:latin typeface="メイリオ" panose="020B0604030504040204" pitchFamily="50" charset="-128"/>
                <a:ea typeface="メイリオ" panose="020B0604030504040204" pitchFamily="50" charset="-128"/>
              </a:rPr>
              <a:t>2 </a:t>
            </a:r>
            <a:r>
              <a:rPr lang="ja-JP" altLang="en-US" sz="2400" b="0" i="0" dirty="0">
                <a:solidFill>
                  <a:srgbClr val="002060"/>
                </a:solidFill>
                <a:effectLst/>
                <a:latin typeface="メイリオ" panose="020B0604030504040204" pitchFamily="50" charset="-128"/>
                <a:ea typeface="メイリオ" panose="020B0604030504040204" pitchFamily="50" charset="-128"/>
              </a:rPr>
              <a:t>MB/second of data per shard from a stream with shards.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1026" name="Picture 2" descr="&#10;            2 つのシャードと 2 つのコンシューマーを使用した拡張ファンアウトアーキテクチャを示すワークフロー図。2 つのコンシューマーはそれぞれ、拡張ファンアウトを使用してストリームの両方のシャードからデータを受け取っています。&#10;        ">
            <a:extLst>
              <a:ext uri="{FF2B5EF4-FFF2-40B4-BE49-F238E27FC236}">
                <a16:creationId xmlns:a16="http://schemas.microsoft.com/office/drawing/2014/main" id="{07BA545B-B667-46E9-9CC0-29B31774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352" y="2310987"/>
            <a:ext cx="7617296" cy="37476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11524B3-B9CB-4BA5-872B-5D09A99F23A3}"/>
              </a:ext>
            </a:extLst>
          </p:cNvPr>
          <p:cNvSpPr txBox="1"/>
          <p:nvPr/>
        </p:nvSpPr>
        <p:spPr>
          <a:xfrm>
            <a:off x="1144352" y="6165304"/>
            <a:ext cx="4952526" cy="215444"/>
          </a:xfrm>
          <a:prstGeom prst="rect">
            <a:avLst/>
          </a:prstGeom>
          <a:noFill/>
        </p:spPr>
        <p:txBody>
          <a:bodyPr wrap="square">
            <a:spAutoFit/>
          </a:bodyPr>
          <a:lstStyle/>
          <a:p>
            <a:r>
              <a:rPr lang="en-US" altLang="ja-JP" sz="800" dirty="0"/>
              <a:t>Reference: </a:t>
            </a:r>
            <a:r>
              <a:rPr lang="ja-JP" altLang="en-US" sz="800" dirty="0"/>
              <a:t>https://docs.aws.amazon.com/ja_jp/streams/latest/dev/enhanced-consumers.html</a:t>
            </a:r>
          </a:p>
        </p:txBody>
      </p:sp>
    </p:spTree>
    <p:extLst>
      <p:ext uri="{BB962C8B-B14F-4D97-AF65-F5344CB8AC3E}">
        <p14:creationId xmlns:p14="http://schemas.microsoft.com/office/powerpoint/2010/main" val="1172607903"/>
      </p:ext>
    </p:extLst>
  </p:cSld>
  <p:clrMapOvr>
    <a:masterClrMapping/>
  </p:clrMapOvr>
  <mc:AlternateContent xmlns:mc="http://schemas.openxmlformats.org/markup-compatibility/2006" xmlns:p14="http://schemas.microsoft.com/office/powerpoint/2010/main">
    <mc:Choice Requires="p14">
      <p:transition spd="slow" p14:dur="2000" advTm="18048"/>
    </mc:Choice>
    <mc:Fallback xmlns="">
      <p:transition spd="slow" advTm="18048"/>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scope</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of</a:t>
            </a:r>
            <a:r>
              <a:rPr kumimoji="0" lang="ja-JP" altLang="en-US" sz="2600" dirty="0">
                <a:solidFill>
                  <a:srgbClr val="000000"/>
                </a:solidFill>
                <a:latin typeface="メイリオ" pitchFamily="50" charset="-128"/>
                <a:ea typeface="メイリオ" pitchFamily="50" charset="-128"/>
                <a:cs typeface="メイリオ" pitchFamily="50" charset="-128"/>
              </a:rPr>
              <a:t> </a:t>
            </a:r>
            <a:r>
              <a:rPr kumimoji="0" lang="en-US" altLang="ja-JP" sz="2600" dirty="0">
                <a:solidFill>
                  <a:srgbClr val="000000"/>
                </a:solidFill>
                <a:latin typeface="メイリオ" pitchFamily="50" charset="-128"/>
                <a:ea typeface="メイリオ" pitchFamily="50" charset="-128"/>
                <a:cs typeface="メイリオ" pitchFamily="50" charset="-128"/>
              </a:rPr>
              <a:t>EFS </a:t>
            </a:r>
          </a:p>
        </p:txBody>
      </p:sp>
    </p:spTree>
    <p:extLst>
      <p:ext uri="{BB962C8B-B14F-4D97-AF65-F5344CB8AC3E}">
        <p14:creationId xmlns:p14="http://schemas.microsoft.com/office/powerpoint/2010/main" val="4206046400"/>
      </p:ext>
    </p:extLst>
  </p:cSld>
  <p:clrMapOvr>
    <a:masterClrMapping/>
  </p:clrMapOvr>
  <mc:AlternateContent xmlns:mc="http://schemas.openxmlformats.org/markup-compatibility/2006" xmlns:p14="http://schemas.microsoft.com/office/powerpoint/2010/main">
    <mc:Choice Requires="p14">
      <p:transition spd="slow" p14:dur="2000" advTm="9566"/>
    </mc:Choice>
    <mc:Fallback xmlns="">
      <p:transition spd="slow" advTm="956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dirty="0">
                <a:latin typeface="メイリオ" panose="020B0604030504040204" pitchFamily="50" charset="-128"/>
                <a:ea typeface="メイリオ" panose="020B0604030504040204" pitchFamily="50" charset="-128"/>
              </a:rPr>
              <a:t>What is </a:t>
            </a:r>
            <a:r>
              <a:rPr kumimoji="0" lang="en-US" altLang="ja-JP" sz="3200" dirty="0">
                <a:solidFill>
                  <a:srgbClr val="000000"/>
                </a:solidFill>
                <a:latin typeface="メイリオ" pitchFamily="50" charset="-128"/>
                <a:ea typeface="メイリオ" pitchFamily="50" charset="-128"/>
                <a:cs typeface="メイリオ" pitchFamily="50" charset="-128"/>
              </a:rPr>
              <a:t>EFS?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File storage available for sharing in multiple instances</a:t>
            </a:r>
          </a:p>
        </p:txBody>
      </p:sp>
      <p:pic>
        <p:nvPicPr>
          <p:cNvPr id="4" name="図 12">
            <a:extLst>
              <a:ext uri="{FF2B5EF4-FFF2-40B4-BE49-F238E27FC236}">
                <a16:creationId xmlns:a16="http://schemas.microsoft.com/office/drawing/2014/main" id="{FDA3A659-9390-41FB-B66B-347E26786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509" y="1655629"/>
            <a:ext cx="1095547" cy="1055709"/>
          </a:xfrm>
          <a:prstGeom prst="rect">
            <a:avLst/>
          </a:prstGeom>
        </p:spPr>
      </p:pic>
      <p:sp>
        <p:nvSpPr>
          <p:cNvPr id="5" name="正方形/長方形 38">
            <a:extLst>
              <a:ext uri="{FF2B5EF4-FFF2-40B4-BE49-F238E27FC236}">
                <a16:creationId xmlns:a16="http://schemas.microsoft.com/office/drawing/2014/main" id="{305F061A-6A9B-48A2-81F6-8B16F56640F5}"/>
              </a:ext>
            </a:extLst>
          </p:cNvPr>
          <p:cNvSpPr/>
          <p:nvPr/>
        </p:nvSpPr>
        <p:spPr bwMode="auto">
          <a:xfrm>
            <a:off x="3794720" y="3140968"/>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6" name="正方形/長方形 44">
            <a:extLst>
              <a:ext uri="{FF2B5EF4-FFF2-40B4-BE49-F238E27FC236}">
                <a16:creationId xmlns:a16="http://schemas.microsoft.com/office/drawing/2014/main" id="{5FC20765-D679-4B6A-9EC1-A0E3231CAFE7}"/>
              </a:ext>
            </a:extLst>
          </p:cNvPr>
          <p:cNvSpPr/>
          <p:nvPr/>
        </p:nvSpPr>
        <p:spPr bwMode="auto">
          <a:xfrm>
            <a:off x="1131007" y="3140968"/>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7" name="正方形/長方形 50">
            <a:extLst>
              <a:ext uri="{FF2B5EF4-FFF2-40B4-BE49-F238E27FC236}">
                <a16:creationId xmlns:a16="http://schemas.microsoft.com/office/drawing/2014/main" id="{267EC477-DD7D-4821-87A5-CFB2387CDFF4}"/>
              </a:ext>
            </a:extLst>
          </p:cNvPr>
          <p:cNvSpPr/>
          <p:nvPr/>
        </p:nvSpPr>
        <p:spPr bwMode="auto">
          <a:xfrm>
            <a:off x="6490434" y="3140968"/>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cxnSp>
        <p:nvCxnSpPr>
          <p:cNvPr id="11" name="直線矢印コネクタ 57">
            <a:extLst>
              <a:ext uri="{FF2B5EF4-FFF2-40B4-BE49-F238E27FC236}">
                <a16:creationId xmlns:a16="http://schemas.microsoft.com/office/drawing/2014/main" id="{C4CC3FE9-F2BF-4CBF-A5A8-7A8E7838410F}"/>
              </a:ext>
            </a:extLst>
          </p:cNvPr>
          <p:cNvCxnSpPr>
            <a:cxnSpLocks/>
          </p:cNvCxnSpPr>
          <p:nvPr/>
        </p:nvCxnSpPr>
        <p:spPr bwMode="auto">
          <a:xfrm flipH="1">
            <a:off x="2223835" y="2420888"/>
            <a:ext cx="2729166" cy="2119259"/>
          </a:xfrm>
          <a:prstGeom prst="straightConnector1">
            <a:avLst/>
          </a:prstGeom>
          <a:noFill/>
          <a:ln w="28575" cap="flat" cmpd="sng" algn="ctr">
            <a:solidFill>
              <a:schemeClr val="accent6"/>
            </a:solidFill>
            <a:prstDash val="solid"/>
            <a:round/>
            <a:headEnd type="none" w="med" len="med"/>
            <a:tailEnd type="triangle"/>
          </a:ln>
          <a:effectLst/>
        </p:spPr>
      </p:cxnSp>
      <p:cxnSp>
        <p:nvCxnSpPr>
          <p:cNvPr id="12" name="直線矢印コネクタ 58">
            <a:extLst>
              <a:ext uri="{FF2B5EF4-FFF2-40B4-BE49-F238E27FC236}">
                <a16:creationId xmlns:a16="http://schemas.microsoft.com/office/drawing/2014/main" id="{A5B92ABC-45B6-4945-9ED1-B25A801E2CE3}"/>
              </a:ext>
            </a:extLst>
          </p:cNvPr>
          <p:cNvCxnSpPr>
            <a:cxnSpLocks/>
          </p:cNvCxnSpPr>
          <p:nvPr/>
        </p:nvCxnSpPr>
        <p:spPr bwMode="auto">
          <a:xfrm flipH="1">
            <a:off x="4920441" y="2420888"/>
            <a:ext cx="16280" cy="2119259"/>
          </a:xfrm>
          <a:prstGeom prst="straightConnector1">
            <a:avLst/>
          </a:prstGeom>
          <a:noFill/>
          <a:ln w="28575" cap="flat" cmpd="sng" algn="ctr">
            <a:solidFill>
              <a:schemeClr val="accent6"/>
            </a:solidFill>
            <a:prstDash val="solid"/>
            <a:round/>
            <a:headEnd type="none" w="med" len="med"/>
            <a:tailEnd type="triangle"/>
          </a:ln>
          <a:effectLst/>
        </p:spPr>
      </p:cxnSp>
      <p:cxnSp>
        <p:nvCxnSpPr>
          <p:cNvPr id="13" name="直線矢印コネクタ 59">
            <a:extLst>
              <a:ext uri="{FF2B5EF4-FFF2-40B4-BE49-F238E27FC236}">
                <a16:creationId xmlns:a16="http://schemas.microsoft.com/office/drawing/2014/main" id="{ADF76498-ACE3-4681-8708-6902F441E1E6}"/>
              </a:ext>
            </a:extLst>
          </p:cNvPr>
          <p:cNvCxnSpPr>
            <a:cxnSpLocks/>
          </p:cNvCxnSpPr>
          <p:nvPr/>
        </p:nvCxnSpPr>
        <p:spPr bwMode="auto">
          <a:xfrm>
            <a:off x="4936721" y="2420888"/>
            <a:ext cx="2824591" cy="2119259"/>
          </a:xfrm>
          <a:prstGeom prst="straightConnector1">
            <a:avLst/>
          </a:prstGeom>
          <a:noFill/>
          <a:ln w="28575" cap="flat" cmpd="sng" algn="ctr">
            <a:solidFill>
              <a:schemeClr val="accent6"/>
            </a:solidFill>
            <a:prstDash val="solid"/>
            <a:round/>
            <a:headEnd type="none" w="med" len="med"/>
            <a:tailEnd type="triangle"/>
          </a:ln>
          <a:effectLst/>
        </p:spPr>
      </p:cxnSp>
      <p:pic>
        <p:nvPicPr>
          <p:cNvPr id="3" name="図 17" descr="音楽 が含まれている画像&#10;&#10;自動的に生成された説明">
            <a:extLst>
              <a:ext uri="{FF2B5EF4-FFF2-40B4-BE49-F238E27FC236}">
                <a16:creationId xmlns:a16="http://schemas.microsoft.com/office/drawing/2014/main" id="{0F1B5211-7D54-40E9-9013-9E2CFA49A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900" y="4508098"/>
            <a:ext cx="571869" cy="681077"/>
          </a:xfrm>
          <a:prstGeom prst="rect">
            <a:avLst/>
          </a:prstGeom>
        </p:spPr>
      </p:pic>
      <p:sp>
        <p:nvSpPr>
          <p:cNvPr id="15" name="テキスト ボックス 18">
            <a:extLst>
              <a:ext uri="{FF2B5EF4-FFF2-40B4-BE49-F238E27FC236}">
                <a16:creationId xmlns:a16="http://schemas.microsoft.com/office/drawing/2014/main" id="{B277A94E-D254-4DFC-A372-5A049CAF210B}"/>
              </a:ext>
            </a:extLst>
          </p:cNvPr>
          <p:cNvSpPr txBox="1"/>
          <p:nvPr/>
        </p:nvSpPr>
        <p:spPr>
          <a:xfrm>
            <a:off x="1961091" y="4808775"/>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18" name="図 17" descr="音楽 が含まれている画像&#10;&#10;自動的に生成された説明">
            <a:extLst>
              <a:ext uri="{FF2B5EF4-FFF2-40B4-BE49-F238E27FC236}">
                <a16:creationId xmlns:a16="http://schemas.microsoft.com/office/drawing/2014/main" id="{68562FD6-8577-40FF-803D-D53EA4EC5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06" y="4508098"/>
            <a:ext cx="571869" cy="681077"/>
          </a:xfrm>
          <a:prstGeom prst="rect">
            <a:avLst/>
          </a:prstGeom>
        </p:spPr>
      </p:pic>
      <p:sp>
        <p:nvSpPr>
          <p:cNvPr id="19" name="テキスト ボックス 18">
            <a:extLst>
              <a:ext uri="{FF2B5EF4-FFF2-40B4-BE49-F238E27FC236}">
                <a16:creationId xmlns:a16="http://schemas.microsoft.com/office/drawing/2014/main" id="{65B32A13-B8DF-47B0-A425-AFD828DE95ED}"/>
              </a:ext>
            </a:extLst>
          </p:cNvPr>
          <p:cNvSpPr txBox="1"/>
          <p:nvPr/>
        </p:nvSpPr>
        <p:spPr>
          <a:xfrm>
            <a:off x="4657697" y="4808775"/>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20" name="図 17" descr="音楽 が含まれている画像&#10;&#10;自動的に生成された説明">
            <a:extLst>
              <a:ext uri="{FF2B5EF4-FFF2-40B4-BE49-F238E27FC236}">
                <a16:creationId xmlns:a16="http://schemas.microsoft.com/office/drawing/2014/main" id="{B71B3101-E147-4A9E-A8ED-E2F99F395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222" y="4508098"/>
            <a:ext cx="571869" cy="681077"/>
          </a:xfrm>
          <a:prstGeom prst="rect">
            <a:avLst/>
          </a:prstGeom>
        </p:spPr>
      </p:pic>
      <p:sp>
        <p:nvSpPr>
          <p:cNvPr id="21" name="テキスト ボックス 18">
            <a:extLst>
              <a:ext uri="{FF2B5EF4-FFF2-40B4-BE49-F238E27FC236}">
                <a16:creationId xmlns:a16="http://schemas.microsoft.com/office/drawing/2014/main" id="{FC3BA4E8-F8B1-4675-9C6B-740179A10A5D}"/>
              </a:ext>
            </a:extLst>
          </p:cNvPr>
          <p:cNvSpPr txBox="1"/>
          <p:nvPr/>
        </p:nvSpPr>
        <p:spPr>
          <a:xfrm>
            <a:off x="7453413" y="4808775"/>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spTree>
    <p:extLst>
      <p:ext uri="{BB962C8B-B14F-4D97-AF65-F5344CB8AC3E}">
        <p14:creationId xmlns:p14="http://schemas.microsoft.com/office/powerpoint/2010/main" val="2713997946"/>
      </p:ext>
    </p:extLst>
  </p:cSld>
  <p:clrMapOvr>
    <a:masterClrMapping/>
  </p:clrMapOvr>
  <mc:AlternateContent xmlns:mc="http://schemas.openxmlformats.org/markup-compatibility/2006" xmlns:p14="http://schemas.microsoft.com/office/powerpoint/2010/main">
    <mc:Choice Requires="p14">
      <p:transition spd="slow" p14:dur="2000" advTm="35721"/>
    </mc:Choice>
    <mc:Fallback xmlns="">
      <p:transition spd="slow" advTm="35721"/>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cs typeface="メイリオ" pitchFamily="50" charset="-128"/>
              </a:rPr>
              <a:t>EFS </a:t>
            </a:r>
            <a:r>
              <a:rPr lang="ja-JP" altLang="en-US" sz="3200" dirty="0">
                <a:latin typeface="メイリオ" panose="020B0604030504040204" pitchFamily="50" charset="-128"/>
                <a:ea typeface="メイリオ" panose="020B0604030504040204" pitchFamily="50" charset="-128"/>
              </a:rPr>
              <a:t>Question Scope</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dirty="0">
                <a:latin typeface="メイリオ" panose="020B0604030504040204" pitchFamily="50" charset="-128"/>
                <a:ea typeface="メイリオ" panose="020B0604030504040204" pitchFamily="50" charset="-128"/>
              </a:rPr>
              <a:t>Based on the scenario the storage requirements are presented and </a:t>
            </a:r>
            <a:r>
              <a:rPr lang="en-US" altLang="ja-JP" sz="1400" dirty="0">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to choose </a:t>
            </a:r>
            <a:r>
              <a:rPr lang="en-US" altLang="ja-JP" sz="1400" dirty="0">
                <a:latin typeface="メイリオ" panose="020B0604030504040204" pitchFamily="50" charset="-128"/>
                <a:ea typeface="メイリオ" panose="020B0604030504040204" pitchFamily="50" charset="-128"/>
              </a:rPr>
              <a:t>EFS .</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Selecting</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EFS </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h</a:t>
            </a:r>
            <a:r>
              <a:rPr lang="ja-JP" altLang="en-US" sz="1400" dirty="0">
                <a:latin typeface="メイリオ" panose="020B0604030504040204" pitchFamily="50" charset="-128"/>
                <a:ea typeface="メイリオ" panose="020B0604030504040204" pitchFamily="50" charset="-128"/>
              </a:rPr>
              <a:t>ow to configure </a:t>
            </a:r>
            <a:r>
              <a:rPr lang="en-US" altLang="ja-JP" sz="1400" dirty="0">
                <a:latin typeface="メイリオ" panose="020B0604030504040204" pitchFamily="50" charset="-128"/>
                <a:ea typeface="メイリオ" panose="020B0604030504040204" pitchFamily="50" charset="-128"/>
              </a:rPr>
              <a:t>EFS</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EFS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Settings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You will be asked h</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ow to configure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EFS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with multiple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EC2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instances</a:t>
            </a: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EFS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ja-JP" altLang="en-US" sz="1400" b="0" i="0" dirty="0">
                <a:solidFill>
                  <a:srgbClr val="333333"/>
                </a:solidFill>
                <a:effectLst/>
                <a:latin typeface="メイリオ" panose="020B0604030504040204" pitchFamily="50" charset="-128"/>
                <a:ea typeface="メイリオ" panose="020B0604030504040204" pitchFamily="50" charset="-128"/>
              </a:rPr>
              <a:t>Based on the scenario, </a:t>
            </a:r>
            <a:r>
              <a:rPr lang="en-US" altLang="ja-JP" sz="1400" dirty="0">
                <a:latin typeface="メイリオ" panose="020B0604030504040204" pitchFamily="50" charset="-128"/>
                <a:ea typeface="メイリオ" panose="020B0604030504040204" pitchFamily="50" charset="-128"/>
              </a:rPr>
              <a:t>You will be asked about </a:t>
            </a:r>
            <a:r>
              <a:rPr lang="ja-JP" altLang="en-US" sz="1400" b="0" i="0" dirty="0">
                <a:solidFill>
                  <a:srgbClr val="333333"/>
                </a:solidFill>
                <a:effectLst/>
                <a:latin typeface="メイリオ" panose="020B0604030504040204" pitchFamily="50" charset="-128"/>
                <a:ea typeface="メイリオ" panose="020B0604030504040204" pitchFamily="50" charset="-128"/>
              </a:rPr>
              <a:t>the differences in </a:t>
            </a:r>
            <a:r>
              <a:rPr lang="en-US" altLang="ja-JP" sz="1400" b="0" i="0" dirty="0">
                <a:solidFill>
                  <a:srgbClr val="333333"/>
                </a:solidFill>
                <a:effectLst/>
                <a:latin typeface="メイリオ" panose="020B0604030504040204" pitchFamily="50" charset="-128"/>
                <a:ea typeface="メイリオ" panose="020B0604030504040204" pitchFamily="50" charset="-128"/>
              </a:rPr>
              <a:t>EFS </a:t>
            </a:r>
            <a:r>
              <a:rPr lang="ja-JP" altLang="en-US" sz="1400" b="0" i="0" dirty="0">
                <a:solidFill>
                  <a:srgbClr val="333333"/>
                </a:solidFill>
                <a:effectLst/>
                <a:latin typeface="メイリオ" panose="020B0604030504040204" pitchFamily="50" charset="-128"/>
                <a:ea typeface="メイリオ" panose="020B0604030504040204" pitchFamily="50" charset="-128"/>
              </a:rPr>
              <a:t>performance modes and how to configure the</a:t>
            </a:r>
            <a:r>
              <a:rPr lang="en-US" altLang="ja-JP" sz="1400" b="0" i="0" dirty="0">
                <a:solidFill>
                  <a:srgbClr val="333333"/>
                </a:solidFill>
                <a:effectLst/>
                <a:latin typeface="メイリオ" panose="020B0604030504040204" pitchFamily="50" charset="-128"/>
                <a:ea typeface="メイリオ" panose="020B0604030504040204" pitchFamily="50" charset="-128"/>
              </a:rPr>
              <a:t>se.</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EFS</a:t>
            </a:r>
            <a:r>
              <a:rPr lang="ja-JP" altLang="en-US" dirty="0">
                <a:solidFill>
                  <a:schemeClr val="bg1"/>
                </a:solidFill>
                <a:latin typeface="メイリオ" panose="020B0604030504040204" pitchFamily="50" charset="-128"/>
                <a:ea typeface="メイリオ" panose="020B0604030504040204" pitchFamily="50" charset="-128"/>
              </a:rPr>
              <a:t> Performance Mode</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t>
            </a:r>
            <a:r>
              <a:rPr lang="ja-JP" altLang="en-US" sz="1400" dirty="0">
                <a:latin typeface="メイリオ" panose="020B0604030504040204" pitchFamily="50" charset="-128"/>
                <a:ea typeface="メイリオ" panose="020B0604030504040204" pitchFamily="50" charset="-128"/>
              </a:rPr>
              <a:t>asked to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implement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EFS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lifecycle management and </a:t>
            </a:r>
            <a:r>
              <a:rPr lang="ja-JP" altLang="en-US" sz="1400" dirty="0">
                <a:latin typeface="メイリオ" panose="020B0604030504040204" pitchFamily="50" charset="-128"/>
                <a:ea typeface="メイリオ" panose="020B0604030504040204" pitchFamily="50" charset="-128"/>
              </a:rPr>
              <a:t>set up cost savings using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Infrequent Access.</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The use of </a:t>
            </a:r>
            <a:r>
              <a:rPr lang="en-US" altLang="ja-JP" dirty="0">
                <a:solidFill>
                  <a:schemeClr val="bg1"/>
                </a:solidFill>
                <a:latin typeface="メイリオ" panose="020B0604030504040204" pitchFamily="50" charset="-128"/>
                <a:ea typeface="メイリオ" panose="020B0604030504040204" pitchFamily="50" charset="-128"/>
              </a:rPr>
              <a:t>EFS IA</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82515363"/>
      </p:ext>
    </p:extLst>
  </p:cSld>
  <p:clrMapOvr>
    <a:masterClrMapping/>
  </p:clrMapOvr>
  <mc:AlternateContent xmlns:mc="http://schemas.openxmlformats.org/markup-compatibility/2006" xmlns:p14="http://schemas.microsoft.com/office/powerpoint/2010/main">
    <mc:Choice Requires="p14">
      <p:transition spd="slow" p14:dur="2000" advTm="56496"/>
    </mc:Choice>
    <mc:Fallback xmlns="">
      <p:transition spd="slow" advTm="5649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EFS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01621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an application that makes use of multiple </a:t>
            </a:r>
            <a:r>
              <a:rPr lang="en-US" altLang="ja-JP" dirty="0">
                <a:latin typeface="メイリオ" panose="020B0604030504040204" pitchFamily="50" charset="-128"/>
                <a:ea typeface="メイリオ" panose="020B0604030504040204" pitchFamily="50" charset="-128"/>
              </a:rPr>
              <a:t>Linux EC2 </a:t>
            </a:r>
            <a:r>
              <a:rPr lang="ja-JP" altLang="en-US" dirty="0">
                <a:latin typeface="メイリオ" panose="020B0604030504040204" pitchFamily="50" charset="-128"/>
                <a:ea typeface="メイリオ" panose="020B0604030504040204" pitchFamily="50" charset="-128"/>
              </a:rPr>
              <a:t>instances. This application requires access to a POSIX-compliant shared network file system.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storage service should </a:t>
            </a:r>
            <a:r>
              <a:rPr lang="en-US" altLang="ja-JP" dirty="0">
                <a:latin typeface="メイリオ" panose="020B0604030504040204" pitchFamily="50" charset="-128"/>
                <a:ea typeface="メイリオ" panose="020B0604030504040204" pitchFamily="50" charset="-128"/>
              </a:rPr>
              <a:t>you</a:t>
            </a:r>
            <a:r>
              <a:rPr lang="ja-JP" altLang="en-US" dirty="0">
                <a:latin typeface="メイリオ" panose="020B0604030504040204" pitchFamily="50" charset="-128"/>
                <a:ea typeface="メイリオ" panose="020B0604030504040204" pitchFamily="50" charset="-128"/>
              </a:rPr>
              <a:t> choose?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EBS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S3</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a:t>
            </a:r>
            <a:r>
              <a:rPr lang="en-US" altLang="ja-JP" dirty="0" err="1">
                <a:latin typeface="メイリオ" panose="020B0604030504040204" pitchFamily="50" charset="-128"/>
                <a:ea typeface="メイリオ" panose="020B0604030504040204" pitchFamily="50" charset="-128"/>
              </a:rPr>
              <a:t>FSx </a:t>
            </a:r>
            <a:r>
              <a:rPr lang="en-US" altLang="ja-JP" dirty="0">
                <a:latin typeface="メイリオ" panose="020B0604030504040204" pitchFamily="50" charset="-128"/>
                <a:ea typeface="メイリオ" panose="020B0604030504040204" pitchFamily="50" charset="-128"/>
              </a:rPr>
              <a:t>for </a:t>
            </a:r>
            <a:r>
              <a:rPr lang="en-US" altLang="ja-JP" dirty="0" err="1">
                <a:latin typeface="メイリオ" panose="020B0604030504040204" pitchFamily="50" charset="-128"/>
                <a:ea typeface="メイリオ" panose="020B0604030504040204" pitchFamily="50" charset="-128"/>
              </a:rPr>
              <a:t>Windwos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EFS</a:t>
            </a:r>
          </a:p>
        </p:txBody>
      </p:sp>
    </p:spTree>
    <p:extLst>
      <p:ext uri="{BB962C8B-B14F-4D97-AF65-F5344CB8AC3E}">
        <p14:creationId xmlns:p14="http://schemas.microsoft.com/office/powerpoint/2010/main" val="3123385823"/>
      </p:ext>
    </p:extLst>
  </p:cSld>
  <p:clrMapOvr>
    <a:masterClrMapping/>
  </p:clrMapOvr>
  <mc:AlternateContent xmlns:mc="http://schemas.openxmlformats.org/markup-compatibility/2006" xmlns:p14="http://schemas.microsoft.com/office/powerpoint/2010/main">
    <mc:Choice Requires="p14">
      <p:transition spd="slow" p14:dur="2000" advTm="18430"/>
    </mc:Choice>
    <mc:Fallback xmlns="">
      <p:transition spd="slow" advTm="1843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kern="0" dirty="0">
                <a:latin typeface="メイリオ" panose="020B0604030504040204" pitchFamily="50" charset="-128"/>
                <a:ea typeface="メイリオ" panose="020B0604030504040204" pitchFamily="50" charset="-128"/>
              </a:rPr>
              <a:t>EFS </a:t>
            </a:r>
            <a:r>
              <a:rPr lang="ja-JP" altLang="en-US" sz="3200" kern="0" dirty="0">
                <a:latin typeface="メイリオ" panose="020B0604030504040204" pitchFamily="50" charset="-128"/>
                <a:ea typeface="メイリオ" panose="020B0604030504040204" pitchFamily="50" charset="-128"/>
              </a:rPr>
              <a:t>(</a:t>
            </a:r>
            <a:r>
              <a:rPr lang="en-US" altLang="ja-JP" sz="3200" kern="0" dirty="0">
                <a:latin typeface="メイリオ" panose="020B0604030504040204" pitchFamily="50" charset="-128"/>
                <a:ea typeface="メイリオ" panose="020B0604030504040204" pitchFamily="50" charset="-128"/>
              </a:rPr>
              <a:t>Elastic File System</a:t>
            </a:r>
            <a:r>
              <a:rPr lang="ja-JP" altLang="en-US" sz="3200" kern="0" dirty="0">
                <a:latin typeface="メイリオ" panose="020B0604030504040204" pitchFamily="50" charset="-128"/>
                <a:ea typeface="メイリオ" panose="020B0604030504040204" pitchFamily="50" charset="-128"/>
              </a:rPr>
              <a:t>)</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Shared storage accessible from multiple </a:t>
            </a:r>
            <a:r>
              <a:rPr lang="en-US" altLang="ja-JP" sz="2400" dirty="0">
                <a:solidFill>
                  <a:srgbClr val="002060"/>
                </a:solidFill>
                <a:latin typeface="メイリオ" panose="020B0604030504040204" pitchFamily="50" charset="-128"/>
                <a:ea typeface="メイリオ" panose="020B0604030504040204" pitchFamily="50" charset="-128"/>
              </a:rPr>
              <a:t>EC2 </a:t>
            </a:r>
            <a:r>
              <a:rPr lang="ja-JP" altLang="en-US" sz="2400" dirty="0">
                <a:solidFill>
                  <a:srgbClr val="002060"/>
                </a:solidFill>
                <a:latin typeface="メイリオ" panose="020B0604030504040204" pitchFamily="50" charset="-128"/>
                <a:ea typeface="メイリオ" panose="020B0604030504040204" pitchFamily="50" charset="-128"/>
              </a:rPr>
              <a:t>instances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3D98A8FE-E0E9-4698-B961-033D7D5B5833}"/>
              </a:ext>
            </a:extLst>
          </p:cNvPr>
          <p:cNvSpPr txBox="1">
            <a:spLocks/>
          </p:cNvSpPr>
          <p:nvPr/>
        </p:nvSpPr>
        <p:spPr bwMode="auto">
          <a:xfrm>
            <a:off x="3440832" y="200809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Installed in a region with object storage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S3 </a:t>
            </a:r>
            <a:r>
              <a:rPr lang="ja-JP" altLang="en-US" sz="1400" dirty="0">
                <a:latin typeface="メイリオ" panose="020B0604030504040204" pitchFamily="50" charset="-128"/>
                <a:ea typeface="メイリオ" panose="020B0604030504040204" pitchFamily="50" charset="-128"/>
              </a:rPr>
              <a:t>can be accessed directly from the Internet</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For long-term storage of large amounts of data</a:t>
            </a:r>
            <a:endParaRPr lang="en-US" altLang="ja-JP" sz="1400"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587D9E5F-3F19-4A4F-AD27-915724AA4F5E}"/>
              </a:ext>
            </a:extLst>
          </p:cNvPr>
          <p:cNvSpPr txBox="1">
            <a:spLocks/>
          </p:cNvSpPr>
          <p:nvPr/>
        </p:nvSpPr>
        <p:spPr bwMode="auto">
          <a:xfrm>
            <a:off x="848544" y="200809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S3</a:t>
            </a:r>
          </a:p>
        </p:txBody>
      </p:sp>
      <p:sp>
        <p:nvSpPr>
          <p:cNvPr id="8" name="コンテンツ プレースホルダー 2">
            <a:extLst>
              <a:ext uri="{FF2B5EF4-FFF2-40B4-BE49-F238E27FC236}">
                <a16:creationId xmlns:a16="http://schemas.microsoft.com/office/drawing/2014/main" id="{F8F96AFA-18A3-471C-ABF9-55F640DFFCE1}"/>
              </a:ext>
            </a:extLst>
          </p:cNvPr>
          <p:cNvSpPr txBox="1">
            <a:spLocks/>
          </p:cNvSpPr>
          <p:nvPr/>
        </p:nvSpPr>
        <p:spPr bwMode="auto">
          <a:xfrm>
            <a:off x="3440832" y="3297321"/>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Installed in the </a:t>
            </a:r>
            <a:r>
              <a:rPr lang="en-US" altLang="ja-JP" sz="1400" dirty="0">
                <a:latin typeface="メイリオ" panose="020B0604030504040204" pitchFamily="50" charset="-128"/>
                <a:ea typeface="メイリオ" panose="020B0604030504040204" pitchFamily="50" charset="-128"/>
              </a:rPr>
              <a:t>AZ </a:t>
            </a:r>
            <a:r>
              <a:rPr lang="ja-JP" altLang="en-US" sz="1400" dirty="0">
                <a:latin typeface="メイリオ" panose="020B0604030504040204" pitchFamily="50" charset="-128"/>
                <a:ea typeface="メイリオ" panose="020B0604030504040204" pitchFamily="50" charset="-128"/>
              </a:rPr>
              <a:t>with block storage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Utilized as an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 disk volume, but not physically available over the network</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Cannot attach to multiple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a:t>
            </a:r>
            <a:r>
              <a:rPr lang="en-US" altLang="ja-JP" sz="1400" dirty="0">
                <a:latin typeface="メイリオ" panose="020B0604030504040204" pitchFamily="50" charset="-128"/>
                <a:ea typeface="メイリオ" panose="020B0604030504040204" pitchFamily="50" charset="-128"/>
              </a:rPr>
              <a:t>(except for IOPS type)</a:t>
            </a:r>
          </a:p>
        </p:txBody>
      </p:sp>
      <p:sp>
        <p:nvSpPr>
          <p:cNvPr id="9" name="コンテンツ プレースホルダー 2">
            <a:extLst>
              <a:ext uri="{FF2B5EF4-FFF2-40B4-BE49-F238E27FC236}">
                <a16:creationId xmlns:a16="http://schemas.microsoft.com/office/drawing/2014/main" id="{1F7DADAB-D1A2-4DFC-BA80-10EC85B57D20}"/>
              </a:ext>
            </a:extLst>
          </p:cNvPr>
          <p:cNvSpPr txBox="1">
            <a:spLocks/>
          </p:cNvSpPr>
          <p:nvPr/>
        </p:nvSpPr>
        <p:spPr bwMode="auto">
          <a:xfrm>
            <a:off x="848544" y="3297321"/>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EBS</a:t>
            </a:r>
          </a:p>
        </p:txBody>
      </p:sp>
      <p:sp>
        <p:nvSpPr>
          <p:cNvPr id="11" name="コンテンツ プレースホルダー 2">
            <a:extLst>
              <a:ext uri="{FF2B5EF4-FFF2-40B4-BE49-F238E27FC236}">
                <a16:creationId xmlns:a16="http://schemas.microsoft.com/office/drawing/2014/main" id="{73852B5F-62F3-4DB5-B332-BE2476EBC390}"/>
              </a:ext>
            </a:extLst>
          </p:cNvPr>
          <p:cNvSpPr txBox="1">
            <a:spLocks/>
          </p:cNvSpPr>
          <p:nvPr/>
        </p:nvSpPr>
        <p:spPr bwMode="auto">
          <a:xfrm>
            <a:off x="3440832" y="458615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NAS-like file storage</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sz="1400" dirty="0">
                <a:latin typeface="メイリオ" panose="020B0604030504040204" pitchFamily="50" charset="-128"/>
                <a:ea typeface="メイリオ" panose="020B0604030504040204" pitchFamily="50" charset="-128"/>
              </a:rPr>
              <a:t>EFS c</a:t>
            </a:r>
            <a:r>
              <a:rPr lang="ja-JP" altLang="en-US" sz="1400" dirty="0">
                <a:latin typeface="メイリオ" panose="020B0604030504040204" pitchFamily="50" charset="-128"/>
                <a:ea typeface="メイリオ" panose="020B0604030504040204" pitchFamily="50" charset="-128"/>
              </a:rPr>
              <a:t>an be used as a file system and shared access by multiple </a:t>
            </a:r>
            <a:r>
              <a:rPr lang="en-US" altLang="ja-JP" sz="1400" dirty="0">
                <a:latin typeface="メイリオ" panose="020B0604030504040204" pitchFamily="50" charset="-128"/>
                <a:ea typeface="メイリオ" panose="020B0604030504040204" pitchFamily="50" charset="-128"/>
              </a:rPr>
              <a:t>EC2 </a:t>
            </a:r>
            <a:r>
              <a:rPr lang="ja-JP" altLang="en-US" sz="1400" dirty="0">
                <a:latin typeface="メイリオ" panose="020B0604030504040204" pitchFamily="50" charset="-128"/>
                <a:ea typeface="メイリオ" panose="020B0604030504040204" pitchFamily="50" charset="-128"/>
              </a:rPr>
              <a:t>instances</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400" dirty="0">
                <a:latin typeface="メイリオ" panose="020B0604030504040204" pitchFamily="50" charset="-128"/>
                <a:ea typeface="メイリオ" panose="020B0604030504040204" pitchFamily="50" charset="-128"/>
              </a:rPr>
              <a:t>Unlike </a:t>
            </a:r>
            <a:r>
              <a:rPr lang="en-US" altLang="ja-JP" sz="1400" dirty="0">
                <a:latin typeface="メイリオ" panose="020B0604030504040204" pitchFamily="50" charset="-128"/>
                <a:ea typeface="メイリオ" panose="020B0604030504040204" pitchFamily="50" charset="-128"/>
              </a:rPr>
              <a:t>S3, EFS </a:t>
            </a:r>
            <a:r>
              <a:rPr lang="ja-JP" altLang="en-US" sz="1400" dirty="0">
                <a:latin typeface="メイリオ" panose="020B0604030504040204" pitchFamily="50" charset="-128"/>
                <a:ea typeface="メイリオ" panose="020B0604030504040204" pitchFamily="50" charset="-128"/>
              </a:rPr>
              <a:t>cannot be accessed directly from the Internet</a:t>
            </a:r>
            <a:endParaRPr lang="en-US" altLang="ja-JP" sz="1400"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C747E159-3D5A-42A8-86CD-5147B7BCE5CF}"/>
              </a:ext>
            </a:extLst>
          </p:cNvPr>
          <p:cNvSpPr txBox="1">
            <a:spLocks/>
          </p:cNvSpPr>
          <p:nvPr/>
        </p:nvSpPr>
        <p:spPr bwMode="auto">
          <a:xfrm>
            <a:off x="848544" y="458615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EFS</a:t>
            </a:r>
          </a:p>
        </p:txBody>
      </p:sp>
    </p:spTree>
    <p:extLst>
      <p:ext uri="{BB962C8B-B14F-4D97-AF65-F5344CB8AC3E}">
        <p14:creationId xmlns:p14="http://schemas.microsoft.com/office/powerpoint/2010/main" val="2584250630"/>
      </p:ext>
    </p:extLst>
  </p:cSld>
  <p:clrMapOvr>
    <a:masterClrMapping/>
  </p:clrMapOvr>
  <mc:AlternateContent xmlns:mc="http://schemas.openxmlformats.org/markup-compatibility/2006" xmlns:p14="http://schemas.microsoft.com/office/powerpoint/2010/main">
    <mc:Choice Requires="p14">
      <p:transition spd="slow" p14:dur="2000" advTm="69602"/>
    </mc:Choice>
    <mc:Fallback xmlns="">
      <p:transition spd="slow" advTm="696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rPr>
              <a:t>[Q] S</a:t>
            </a:r>
            <a:r>
              <a:rPr kumimoji="0" lang="ja-JP" altLang="en-US" sz="3000" dirty="0">
                <a:solidFill>
                  <a:srgbClr val="000000"/>
                </a:solidFill>
                <a:latin typeface="メイリオ" pitchFamily="50" charset="-128"/>
                <a:ea typeface="メイリオ" pitchFamily="50" charset="-128"/>
              </a:rPr>
              <a:t>ecurity group </a:t>
            </a:r>
            <a:r>
              <a:rPr kumimoji="0" lang="en-US" altLang="ja-JP" sz="3000" dirty="0">
                <a:solidFill>
                  <a:srgbClr val="000000"/>
                </a:solidFill>
                <a:latin typeface="メイリオ" pitchFamily="50" charset="-128"/>
                <a:ea typeface="メイリオ" pitchFamily="50" charset="-128"/>
              </a:rPr>
              <a:t>features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A is </a:t>
            </a:r>
            <a:r>
              <a:rPr lang="ja-JP" altLang="en-US" dirty="0">
                <a:latin typeface="メイリオ" panose="020B0604030504040204" pitchFamily="50" charset="-128"/>
                <a:ea typeface="メイリオ" panose="020B0604030504040204" pitchFamily="50" charset="-128"/>
              </a:rPr>
              <a:t>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consisting of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and a database server.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and the database server are configured using different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located in different subnets. For security purposes, the database server should only allow traffic from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a:t>
            </a: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Which is a suitable setting</a:t>
            </a:r>
            <a:r>
              <a:rPr lang="ja-JP" altLang="en-US" dirty="0">
                <a:latin typeface="メイリオ" panose="020B0604030504040204" pitchFamily="50" charset="-128"/>
                <a:ea typeface="メイリオ" panose="020B0604030504040204" pitchFamily="50" charset="-128"/>
              </a:rPr>
              <a:t> to meet this requirement</a:t>
            </a:r>
            <a:r>
              <a:rPr lang="en-US" altLang="ja-JP" dirty="0">
                <a:latin typeface="メイリオ" panose="020B0604030504040204" pitchFamily="50" charset="-128"/>
                <a:ea typeface="メイリオ" panose="020B0604030504040204" pitchFamily="50" charset="-128"/>
              </a:rPr>
              <a:t>?</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Controlling Traffic </a:t>
            </a:r>
            <a:r>
              <a:rPr lang="en-US" altLang="ja-JP" dirty="0">
                <a:latin typeface="メイリオ" panose="020B0604030504040204" pitchFamily="50" charset="-128"/>
                <a:ea typeface="メイリオ" panose="020B0604030504040204" pitchFamily="50" charset="-128"/>
              </a:rPr>
              <a:t>by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Endpoints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Controlling Traffic </a:t>
            </a:r>
            <a:r>
              <a:rPr lang="en-US" altLang="ja-JP" dirty="0">
                <a:latin typeface="メイリオ" panose="020B0604030504040204" pitchFamily="50" charset="-128"/>
                <a:ea typeface="メイリオ" panose="020B0604030504040204" pitchFamily="50" charset="-128"/>
              </a:rPr>
              <a:t>by</a:t>
            </a:r>
            <a:r>
              <a:rPr lang="ja-JP" altLang="en-US" dirty="0">
                <a:latin typeface="メイリオ" panose="020B0604030504040204" pitchFamily="50" charset="-128"/>
                <a:ea typeface="メイリオ" panose="020B0604030504040204" pitchFamily="50" charset="-128"/>
              </a:rPr>
              <a:t> Security Groups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Controlling Traffic </a:t>
            </a:r>
            <a:r>
              <a:rPr lang="en-US" altLang="ja-JP" dirty="0">
                <a:latin typeface="メイリオ" panose="020B0604030504040204" pitchFamily="50" charset="-128"/>
                <a:ea typeface="メイリオ" panose="020B0604030504040204" pitchFamily="50" charset="-128"/>
              </a:rPr>
              <a:t>by</a:t>
            </a:r>
            <a:r>
              <a:rPr lang="ja-JP" altLang="en-US" dirty="0">
                <a:latin typeface="メイリオ" panose="020B0604030504040204" pitchFamily="50" charset="-128"/>
                <a:ea typeface="メイリオ" panose="020B0604030504040204" pitchFamily="50" charset="-128"/>
              </a:rPr>
              <a:t> Network </a:t>
            </a:r>
            <a:r>
              <a:rPr lang="en-US" altLang="ja-JP" dirty="0">
                <a:latin typeface="メイリオ" panose="020B0604030504040204" pitchFamily="50" charset="-128"/>
                <a:ea typeface="メイリオ" panose="020B0604030504040204" pitchFamily="50" charset="-128"/>
              </a:rPr>
              <a:t>ACLs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Allow the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 to access the database server </a:t>
            </a:r>
            <a:r>
              <a:rPr lang="en-US" altLang="ja-JP" dirty="0">
                <a:latin typeface="メイリオ" panose="020B0604030504040204" pitchFamily="50" charset="-128"/>
                <a:ea typeface="メイリオ" panose="020B0604030504040204" pitchFamily="50" charset="-128"/>
              </a:rPr>
              <a:t>by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an IAM </a:t>
            </a:r>
            <a:r>
              <a:rPr lang="ja-JP" altLang="en-US" dirty="0">
                <a:latin typeface="メイリオ" panose="020B0604030504040204" pitchFamily="50" charset="-128"/>
                <a:ea typeface="メイリオ" panose="020B0604030504040204" pitchFamily="50" charset="-128"/>
              </a:rPr>
              <a:t>role.</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100219893"/>
      </p:ext>
    </p:extLst>
  </p:cSld>
  <p:clrMapOvr>
    <a:masterClrMapping/>
  </p:clrMapOvr>
  <mc:AlternateContent xmlns:mc="http://schemas.openxmlformats.org/markup-compatibility/2006" xmlns:p14="http://schemas.microsoft.com/office/powerpoint/2010/main">
    <mc:Choice Requires="p14">
      <p:transition spd="slow" p14:dur="2000" advTm="16055"/>
    </mc:Choice>
    <mc:Fallback xmlns="">
      <p:transition spd="slow" advTm="1605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kern="0" dirty="0">
                <a:latin typeface="メイリオ" panose="020B0604030504040204" pitchFamily="50" charset="-128"/>
                <a:ea typeface="メイリオ" panose="020B0604030504040204" pitchFamily="50" charset="-128"/>
              </a:rPr>
              <a:t>EFS </a:t>
            </a:r>
            <a:r>
              <a:rPr lang="ja-JP" altLang="en-US" sz="3200" kern="0" dirty="0">
                <a:latin typeface="メイリオ" panose="020B0604030504040204" pitchFamily="50" charset="-128"/>
                <a:ea typeface="メイリオ" panose="020B0604030504040204" pitchFamily="50" charset="-128"/>
              </a:rPr>
              <a:t>(</a:t>
            </a:r>
            <a:r>
              <a:rPr lang="en-US" altLang="ja-JP" sz="3200" kern="0" dirty="0">
                <a:latin typeface="メイリオ" panose="020B0604030504040204" pitchFamily="50" charset="-128"/>
                <a:ea typeface="メイリオ" panose="020B0604030504040204" pitchFamily="50" charset="-128"/>
              </a:rPr>
              <a:t>Elastic File System</a:t>
            </a:r>
            <a:r>
              <a:rPr lang="ja-JP" altLang="en-US" sz="3200" kern="0" dirty="0">
                <a:latin typeface="メイリオ" panose="020B0604030504040204" pitchFamily="50" charset="-128"/>
                <a:ea typeface="メイリオ" panose="020B0604030504040204" pitchFamily="50" charset="-128"/>
              </a:rPr>
              <a:t>)</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EFS is a</a:t>
            </a:r>
            <a:r>
              <a:rPr lang="ja-JP" altLang="en-US" sz="2400" dirty="0">
                <a:solidFill>
                  <a:srgbClr val="002060"/>
                </a:solidFill>
                <a:latin typeface="メイリオ" panose="020B0604030504040204" pitchFamily="50" charset="-128"/>
                <a:ea typeface="メイリオ" panose="020B0604030504040204" pitchFamily="50" charset="-128"/>
              </a:rPr>
              <a:t> simple, scalable and flexible file storage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3D98A8FE-E0E9-4698-B961-033D7D5B5833}"/>
              </a:ext>
            </a:extLst>
          </p:cNvPr>
          <p:cNvSpPr txBox="1">
            <a:spLocks/>
          </p:cNvSpPr>
          <p:nvPr/>
        </p:nvSpPr>
        <p:spPr bwMode="auto">
          <a:xfrm>
            <a:off x="3440832" y="200809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Fully Managed Services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Accessible via the </a:t>
            </a:r>
            <a:r>
              <a:rPr lang="ja-JP" altLang="en-US" i="0" dirty="0">
                <a:effectLst/>
                <a:latin typeface="メイリオ" panose="020B0604030504040204" pitchFamily="50" charset="-128"/>
                <a:ea typeface="メイリオ" panose="020B0604030504040204" pitchFamily="50" charset="-128"/>
              </a:rPr>
              <a:t>Network File System version </a:t>
            </a:r>
            <a:r>
              <a:rPr lang="en-US" altLang="ja-JP" i="0" dirty="0">
                <a:effectLst/>
                <a:latin typeface="メイリオ" panose="020B0604030504040204" pitchFamily="50" charset="-128"/>
                <a:ea typeface="メイリオ" panose="020B0604030504040204" pitchFamily="50" charset="-128"/>
              </a:rPr>
              <a:t>4 (NFS v4) </a:t>
            </a:r>
            <a:r>
              <a:rPr lang="ja-JP" altLang="en-US" i="0" dirty="0">
                <a:effectLst/>
                <a:latin typeface="メイリオ" panose="020B0604030504040204" pitchFamily="50" charset="-128"/>
                <a:ea typeface="メイリオ" panose="020B0604030504040204" pitchFamily="50" charset="-128"/>
              </a:rPr>
              <a:t>protocol, with associated </a:t>
            </a:r>
            <a:r>
              <a:rPr lang="ja-JP" altLang="en-US" dirty="0">
                <a:latin typeface="メイリオ" panose="020B0604030504040204" pitchFamily="50" charset="-128"/>
                <a:ea typeface="メイリオ" panose="020B0604030504040204" pitchFamily="50" charset="-128"/>
              </a:rPr>
              <a:t>tools and standard </a:t>
            </a:r>
            <a:r>
              <a:rPr lang="en-US" altLang="ja-JP" dirty="0">
                <a:latin typeface="メイリオ" panose="020B0604030504040204" pitchFamily="50" charset="-128"/>
                <a:ea typeface="メイリオ" panose="020B0604030504040204" pitchFamily="50" charset="-128"/>
              </a:rPr>
              <a:t>protocols/APIs </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POSIX </a:t>
            </a:r>
            <a:r>
              <a:rPr lang="ja-JP" altLang="en-US" dirty="0">
                <a:latin typeface="メイリオ" panose="020B0604030504040204" pitchFamily="50" charset="-128"/>
                <a:ea typeface="メイリオ" panose="020B0604030504040204" pitchFamily="50" charset="-128"/>
              </a:rPr>
              <a:t>compliant)</a:t>
            </a:r>
            <a:endParaRPr lang="en-US" altLang="ja-JP" dirty="0">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587D9E5F-3F19-4A4F-AD27-915724AA4F5E}"/>
              </a:ext>
            </a:extLst>
          </p:cNvPr>
          <p:cNvSpPr txBox="1">
            <a:spLocks/>
          </p:cNvSpPr>
          <p:nvPr/>
        </p:nvSpPr>
        <p:spPr bwMode="auto">
          <a:xfrm>
            <a:off x="848544" y="200809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Simple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F8F96AFA-18A3-471C-ABF9-55F640DFFCE1}"/>
              </a:ext>
            </a:extLst>
          </p:cNvPr>
          <p:cNvSpPr txBox="1">
            <a:spLocks/>
          </p:cNvSpPr>
          <p:nvPr/>
        </p:nvSpPr>
        <p:spPr bwMode="auto">
          <a:xfrm>
            <a:off x="3440832" y="3297321"/>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Scalable data storage up to petabytes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Throughput/IOPS </a:t>
            </a:r>
            <a:r>
              <a:rPr lang="ja-JP" altLang="en-US" dirty="0">
                <a:latin typeface="メイリオ" panose="020B0604030504040204" pitchFamily="50" charset="-128"/>
                <a:ea typeface="メイリオ" panose="020B0604030504040204" pitchFamily="50" charset="-128"/>
              </a:rPr>
              <a:t>performance automatically scales and maintains low latency</a:t>
            </a:r>
            <a:endParaRPr lang="en-US" altLang="ja-JP"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1F7DADAB-D1A2-4DFC-BA80-10EC85B57D20}"/>
              </a:ext>
            </a:extLst>
          </p:cNvPr>
          <p:cNvSpPr txBox="1">
            <a:spLocks/>
          </p:cNvSpPr>
          <p:nvPr/>
        </p:nvSpPr>
        <p:spPr bwMode="auto">
          <a:xfrm>
            <a:off x="848544" y="3297321"/>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Scalable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73852B5F-62F3-4DB5-B332-BE2476EBC390}"/>
              </a:ext>
            </a:extLst>
          </p:cNvPr>
          <p:cNvSpPr txBox="1">
            <a:spLocks/>
          </p:cNvSpPr>
          <p:nvPr/>
        </p:nvSpPr>
        <p:spPr bwMode="auto">
          <a:xfrm>
            <a:off x="3440832" y="458615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Automatic expansion </a:t>
            </a:r>
            <a:r>
              <a:rPr lang="en-US" altLang="ja-JP" dirty="0">
                <a:latin typeface="メイリオ" panose="020B0604030504040204" pitchFamily="50" charset="-128"/>
                <a:ea typeface="メイリオ" panose="020B0604030504040204" pitchFamily="50" charset="-128"/>
              </a:rPr>
              <a:t>as the files increase </a:t>
            </a:r>
            <a:r>
              <a:rPr lang="ja-JP" altLang="en-US" dirty="0">
                <a:latin typeface="メイリオ" panose="020B0604030504040204" pitchFamily="50" charset="-128"/>
                <a:ea typeface="メイリオ" panose="020B0604030504040204" pitchFamily="50" charset="-128"/>
              </a:rPr>
              <a:t>and contraction as the files decrease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No need to set the capacity in advance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Pay-as-you-go billing</a:t>
            </a:r>
            <a:endParaRPr lang="en-US" altLang="ja-JP"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C747E159-3D5A-42A8-86CD-5147B7BCE5CF}"/>
              </a:ext>
            </a:extLst>
          </p:cNvPr>
          <p:cNvSpPr txBox="1">
            <a:spLocks/>
          </p:cNvSpPr>
          <p:nvPr/>
        </p:nvSpPr>
        <p:spPr bwMode="auto">
          <a:xfrm>
            <a:off x="848544" y="458615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Flexibility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36364139"/>
      </p:ext>
    </p:extLst>
  </p:cSld>
  <p:clrMapOvr>
    <a:masterClrMapping/>
  </p:clrMapOvr>
  <mc:AlternateContent xmlns:mc="http://schemas.openxmlformats.org/markup-compatibility/2006" xmlns:p14="http://schemas.microsoft.com/office/powerpoint/2010/main">
    <mc:Choice Requires="p14">
      <p:transition spd="slow" p14:dur="2000" advTm="57349"/>
    </mc:Choice>
    <mc:Fallback xmlns="">
      <p:transition spd="slow" advTm="57349"/>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kern="0" dirty="0">
                <a:latin typeface="メイリオ" panose="020B0604030504040204" pitchFamily="50" charset="-128"/>
                <a:ea typeface="メイリオ" panose="020B0604030504040204" pitchFamily="50" charset="-128"/>
              </a:rPr>
              <a:t>Basic Performance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EFS has the ability to enable thousands of simultaneous accesses.</a:t>
            </a:r>
          </a:p>
        </p:txBody>
      </p:sp>
      <p:sp>
        <p:nvSpPr>
          <p:cNvPr id="5" name="コンテンツ プレースホルダー 2">
            <a:extLst>
              <a:ext uri="{FF2B5EF4-FFF2-40B4-BE49-F238E27FC236}">
                <a16:creationId xmlns:a16="http://schemas.microsoft.com/office/drawing/2014/main" id="{44BB83FF-8AFE-44D2-846A-39F6F66CC4CA}"/>
              </a:ext>
            </a:extLst>
          </p:cNvPr>
          <p:cNvSpPr txBox="1">
            <a:spLocks/>
          </p:cNvSpPr>
          <p:nvPr/>
        </p:nvSpPr>
        <p:spPr bwMode="auto">
          <a:xfrm>
            <a:off x="560512" y="2559880"/>
            <a:ext cx="4248472" cy="3456384"/>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b="0" i="0" dirty="0">
                <a:solidFill>
                  <a:srgbClr val="16191F"/>
                </a:solidFill>
                <a:effectLst/>
                <a:latin typeface="メイリオ" panose="020B0604030504040204" pitchFamily="50" charset="-128"/>
                <a:ea typeface="メイリオ" panose="020B0604030504040204" pitchFamily="50" charset="-128"/>
              </a:rPr>
              <a:t>Throughput </a:t>
            </a:r>
            <a:r>
              <a:rPr lang="en-US" altLang="ja-JP" b="0" i="0" dirty="0">
                <a:solidFill>
                  <a:srgbClr val="16191F"/>
                </a:solidFill>
                <a:effectLst/>
                <a:latin typeface="メイリオ" panose="020B0604030504040204" pitchFamily="50" charset="-128"/>
                <a:ea typeface="メイリオ" panose="020B0604030504040204" pitchFamily="50" charset="-128"/>
              </a:rPr>
              <a:t>100 </a:t>
            </a:r>
            <a:r>
              <a:rPr lang="ja-JP" altLang="en-US" b="0" i="0" dirty="0">
                <a:solidFill>
                  <a:srgbClr val="16191F"/>
                </a:solidFill>
                <a:effectLst/>
                <a:latin typeface="メイリオ" panose="020B0604030504040204" pitchFamily="50" charset="-128"/>
                <a:ea typeface="メイリオ" panose="020B0604030504040204" pitchFamily="50" charset="-128"/>
              </a:rPr>
              <a:t>MiB/s</a:t>
            </a:r>
            <a:br>
              <a:rPr lang="en-US" altLang="ja-JP" b="0" i="0" dirty="0">
                <a:solidFill>
                  <a:srgbClr val="16191F"/>
                </a:solidFill>
                <a:effectLst/>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(Bursting)</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latin typeface="メイリオ" panose="020B0604030504040204" pitchFamily="50" charset="-128"/>
                <a:ea typeface="メイリオ" panose="020B0604030504040204" pitchFamily="50" charset="-128"/>
              </a:rPr>
              <a:t>File name </a:t>
            </a:r>
            <a:r>
              <a:rPr lang="en-US" altLang="ja-JP" kern="0" dirty="0">
                <a:latin typeface="メイリオ" panose="020B0604030504040204" pitchFamily="50" charset="-128"/>
                <a:ea typeface="メイリオ" panose="020B0604030504040204" pitchFamily="50" charset="-128"/>
              </a:rPr>
              <a:t>255 </a:t>
            </a:r>
            <a:r>
              <a:rPr lang="ja-JP" altLang="en-US" kern="0" dirty="0">
                <a:latin typeface="メイリオ" panose="020B0604030504040204" pitchFamily="50" charset="-128"/>
                <a:ea typeface="メイリオ" panose="020B0604030504040204" pitchFamily="50" charset="-128"/>
              </a:rPr>
              <a:t>bytes</a:t>
            </a:r>
            <a:endParaRPr lang="en-US" altLang="ja-JP" kern="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kern="0" dirty="0">
                <a:latin typeface="メイリオ" panose="020B0604030504040204" pitchFamily="50" charset="-128"/>
                <a:ea typeface="メイリオ" panose="020B0604030504040204" pitchFamily="50" charset="-128"/>
              </a:rPr>
              <a:t>Maximum capacity of </a:t>
            </a:r>
            <a:r>
              <a:rPr lang="en-US" altLang="ja-JP" kern="0" dirty="0">
                <a:latin typeface="メイリオ" panose="020B0604030504040204" pitchFamily="50" charset="-128"/>
                <a:ea typeface="メイリオ" panose="020B0604030504040204" pitchFamily="50" charset="-128"/>
              </a:rPr>
              <a:t>1 </a:t>
            </a:r>
            <a:r>
              <a:rPr lang="ja-JP" altLang="en-US" kern="0" dirty="0">
                <a:latin typeface="メイリオ" panose="020B0604030504040204" pitchFamily="50" charset="-128"/>
                <a:ea typeface="メイリオ" panose="020B0604030504040204" pitchFamily="50" charset="-128"/>
              </a:rPr>
              <a:t>file </a:t>
            </a:r>
            <a:r>
              <a:rPr lang="en-US" altLang="ja-JP" kern="0" dirty="0">
                <a:latin typeface="メイリオ" panose="020B0604030504040204" pitchFamily="50" charset="-128"/>
                <a:ea typeface="メイリオ" panose="020B0604030504040204" pitchFamily="50" charset="-128"/>
              </a:rPr>
              <a:t>48TB</a:t>
            </a:r>
          </a:p>
          <a:p>
            <a:pPr marL="285750" indent="-285750">
              <a:buFont typeface="Wingdings" panose="05000000000000000000" pitchFamily="2" charset="2"/>
              <a:buChar char="p"/>
            </a:pPr>
            <a:r>
              <a:rPr lang="ja-JP" altLang="en-US" kern="0" dirty="0">
                <a:latin typeface="メイリオ" panose="020B0604030504040204" pitchFamily="50" charset="-128"/>
                <a:ea typeface="メイリオ" panose="020B0604030504040204" pitchFamily="50" charset="-128"/>
              </a:rPr>
              <a:t>Up to </a:t>
            </a:r>
            <a:r>
              <a:rPr lang="en-US" altLang="ja-JP" kern="0" dirty="0">
                <a:latin typeface="メイリオ" panose="020B0604030504040204" pitchFamily="50" charset="-128"/>
                <a:ea typeface="メイリオ" panose="020B0604030504040204" pitchFamily="50" charset="-128"/>
              </a:rPr>
              <a:t>128 </a:t>
            </a:r>
            <a:r>
              <a:rPr lang="ja-JP" altLang="en-US" kern="0" dirty="0">
                <a:latin typeface="メイリオ" panose="020B0604030504040204" pitchFamily="50" charset="-128"/>
                <a:ea typeface="メイリオ" panose="020B0604030504040204" pitchFamily="50" charset="-128"/>
              </a:rPr>
              <a:t>users per instance can be opened simultaneously</a:t>
            </a:r>
            <a:endParaRPr lang="en-US" altLang="ja-JP" kern="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POSIX </a:t>
            </a:r>
            <a:r>
              <a:rPr lang="ja-JP" altLang="en-US" dirty="0">
                <a:latin typeface="メイリオ" panose="020B0604030504040204" pitchFamily="50" charset="-128"/>
                <a:ea typeface="メイリオ" panose="020B0604030504040204" pitchFamily="50" charset="-128"/>
              </a:rPr>
              <a:t>compliance</a:t>
            </a:r>
            <a:endParaRPr lang="en-US" altLang="ja-JP" kern="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Thousands of simultaneous accesses are possible</a:t>
            </a:r>
            <a:endParaRPr lang="en-US" altLang="ja-JP"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B9CCEE64-B5FF-4F27-9195-B985A69EC0DE}"/>
              </a:ext>
            </a:extLst>
          </p:cNvPr>
          <p:cNvSpPr txBox="1">
            <a:spLocks/>
          </p:cNvSpPr>
          <p:nvPr/>
        </p:nvSpPr>
        <p:spPr bwMode="auto">
          <a:xfrm>
            <a:off x="560512" y="1700808"/>
            <a:ext cx="424847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Basic Performance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A9530F71-21A5-4841-90FD-9234B54B9F36}"/>
              </a:ext>
            </a:extLst>
          </p:cNvPr>
          <p:cNvSpPr txBox="1">
            <a:spLocks/>
          </p:cNvSpPr>
          <p:nvPr/>
        </p:nvSpPr>
        <p:spPr bwMode="auto">
          <a:xfrm>
            <a:off x="4880992" y="2559880"/>
            <a:ext cx="4248472" cy="3456384"/>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Number of file systems per account: </a:t>
            </a:r>
            <a:r>
              <a:rPr lang="en-US" altLang="ja-JP" dirty="0">
                <a:latin typeface="メイリオ" panose="020B0604030504040204" pitchFamily="50" charset="-128"/>
                <a:ea typeface="メイリオ" panose="020B0604030504040204" pitchFamily="50" charset="-128"/>
              </a:rPr>
              <a:t>1000</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Mount targets per file system per </a:t>
            </a:r>
            <a:r>
              <a:rPr lang="en-US" altLang="ja-JP" dirty="0">
                <a:latin typeface="メイリオ" panose="020B0604030504040204" pitchFamily="50" charset="-128"/>
                <a:ea typeface="メイリオ" panose="020B0604030504040204" pitchFamily="50" charset="-128"/>
              </a:rPr>
              <a:t>AZ</a:t>
            </a:r>
            <a:r>
              <a:rPr lang="ja-JP" altLang="en-US" dirty="0">
                <a:latin typeface="メイリオ" panose="020B0604030504040204" pitchFamily="50" charset="-128"/>
                <a:ea typeface="メイリオ" panose="020B0604030504040204" pitchFamily="50" charset="-128"/>
              </a:rPr>
              <a:t>: 1</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Tags per file system: </a:t>
            </a:r>
            <a:r>
              <a:rPr lang="en-US" altLang="ja-JP" dirty="0">
                <a:latin typeface="メイリオ" panose="020B0604030504040204" pitchFamily="50" charset="-128"/>
                <a:ea typeface="メイリオ" panose="020B0604030504040204" pitchFamily="50" charset="-128"/>
              </a:rPr>
              <a:t>50</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Security groups per mount target: 5</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Number of </a:t>
            </a:r>
            <a:r>
              <a:rPr lang="en-US" altLang="ja-JP" dirty="0">
                <a:latin typeface="メイリオ" panose="020B0604030504040204" pitchFamily="50" charset="-128"/>
                <a:ea typeface="メイリオ" panose="020B0604030504040204" pitchFamily="50" charset="-128"/>
              </a:rPr>
              <a:t>VPCs </a:t>
            </a:r>
            <a:r>
              <a:rPr lang="ja-JP" altLang="en-US" dirty="0">
                <a:latin typeface="メイリオ" panose="020B0604030504040204" pitchFamily="50" charset="-128"/>
                <a:ea typeface="メイリオ" panose="020B0604030504040204" pitchFamily="50" charset="-128"/>
              </a:rPr>
              <a:t>per file system: 1</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Number of mounting targets for each </a:t>
            </a:r>
            <a:r>
              <a:rPr lang="en-US" altLang="ja-JP" dirty="0">
                <a:latin typeface="メイリオ" panose="020B0604030504040204" pitchFamily="50" charset="-128"/>
                <a:ea typeface="メイリオ" panose="020B0604030504040204" pitchFamily="50" charset="-128"/>
              </a:rPr>
              <a:t>VPC</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400</a:t>
            </a:r>
          </a:p>
        </p:txBody>
      </p:sp>
      <p:sp>
        <p:nvSpPr>
          <p:cNvPr id="8" name="コンテンツ プレースホルダー 2">
            <a:extLst>
              <a:ext uri="{FF2B5EF4-FFF2-40B4-BE49-F238E27FC236}">
                <a16:creationId xmlns:a16="http://schemas.microsoft.com/office/drawing/2014/main" id="{277399E7-20B5-4B2C-AA56-7FEE06A05191}"/>
              </a:ext>
            </a:extLst>
          </p:cNvPr>
          <p:cNvSpPr txBox="1">
            <a:spLocks/>
          </p:cNvSpPr>
          <p:nvPr/>
        </p:nvSpPr>
        <p:spPr bwMode="auto">
          <a:xfrm>
            <a:off x="4880992" y="1700808"/>
            <a:ext cx="424847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Limitations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77800688"/>
      </p:ext>
    </p:extLst>
  </p:cSld>
  <p:clrMapOvr>
    <a:masterClrMapping/>
  </p:clrMapOvr>
  <mc:AlternateContent xmlns:mc="http://schemas.openxmlformats.org/markup-compatibility/2006" xmlns:p14="http://schemas.microsoft.com/office/powerpoint/2010/main">
    <mc:Choice Requires="p14">
      <p:transition spd="slow" p14:dur="2000" advTm="124645"/>
    </mc:Choice>
    <mc:Fallback xmlns="">
      <p:transition spd="slow" advTm="124645"/>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kern="0" dirty="0">
                <a:latin typeface="メイリオ" panose="020B0604030504040204" pitchFamily="50" charset="-128"/>
                <a:ea typeface="メイリオ" panose="020B0604030504040204" pitchFamily="50" charset="-128"/>
              </a:rPr>
              <a:t>Use case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Use </a:t>
            </a:r>
            <a:r>
              <a:rPr lang="en-US" altLang="ja-JP" sz="2400" dirty="0">
                <a:solidFill>
                  <a:srgbClr val="002060"/>
                </a:solidFill>
                <a:latin typeface="メイリオ" panose="020B0604030504040204" pitchFamily="50" charset="-128"/>
                <a:ea typeface="メイリオ" panose="020B0604030504040204" pitchFamily="50" charset="-128"/>
              </a:rPr>
              <a:t>EFS </a:t>
            </a:r>
            <a:r>
              <a:rPr lang="ja-JP" altLang="en-US" sz="2400" dirty="0">
                <a:solidFill>
                  <a:srgbClr val="002060"/>
                </a:solidFill>
                <a:latin typeface="メイリオ" panose="020B0604030504040204" pitchFamily="50" charset="-128"/>
                <a:ea typeface="メイリオ" panose="020B0604030504040204" pitchFamily="50" charset="-128"/>
              </a:rPr>
              <a:t>when sharing data with multiple </a:t>
            </a:r>
            <a:r>
              <a:rPr lang="en-US" altLang="ja-JP" sz="2400" dirty="0">
                <a:solidFill>
                  <a:srgbClr val="002060"/>
                </a:solidFill>
                <a:latin typeface="メイリオ" panose="020B0604030504040204" pitchFamily="50" charset="-128"/>
                <a:ea typeface="メイリオ" panose="020B0604030504040204" pitchFamily="50" charset="-128"/>
              </a:rPr>
              <a:t>EC2 </a:t>
            </a:r>
            <a:r>
              <a:rPr lang="ja-JP" altLang="en-US" sz="2400" dirty="0">
                <a:solidFill>
                  <a:srgbClr val="002060"/>
                </a:solidFill>
                <a:latin typeface="メイリオ" panose="020B0604030504040204" pitchFamily="50" charset="-128"/>
                <a:ea typeface="メイリオ" panose="020B0604030504040204" pitchFamily="50" charset="-128"/>
              </a:rPr>
              <a:t>instances.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C141A434-3C39-4BC7-B77B-FAA3EEA8FCCB}"/>
              </a:ext>
            </a:extLst>
          </p:cNvPr>
          <p:cNvSpPr txBox="1">
            <a:spLocks/>
          </p:cNvSpPr>
          <p:nvPr/>
        </p:nvSpPr>
        <p:spPr bwMode="auto">
          <a:xfrm>
            <a:off x="704528" y="2559880"/>
            <a:ext cx="4248472" cy="3456384"/>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Simultaneous access configuration from multiple instances that cannot be configured with </a:t>
            </a:r>
            <a:r>
              <a:rPr lang="en-US" altLang="ja-JP" sz="1800" dirty="0">
                <a:latin typeface="メイリオ" panose="020B0604030504040204" pitchFamily="50" charset="-128"/>
                <a:ea typeface="メイリオ" panose="020B0604030504040204" pitchFamily="50" charset="-128"/>
              </a:rPr>
              <a:t>EBS </a:t>
            </a:r>
            <a:r>
              <a:rPr lang="ja-JP" altLang="en-US" sz="1800" dirty="0">
                <a:latin typeface="メイリオ" panose="020B0604030504040204" pitchFamily="50" charset="-128"/>
                <a:ea typeface="メイリオ" panose="020B0604030504040204" pitchFamily="50" charset="-128"/>
              </a:rPr>
              <a:t>(</a:t>
            </a:r>
            <a:r>
              <a:rPr lang="en-US" altLang="ja-JP" sz="1800" dirty="0">
                <a:latin typeface="メイリオ" panose="020B0604030504040204" pitchFamily="50" charset="-128"/>
                <a:ea typeface="メイリオ" panose="020B0604030504040204" pitchFamily="50" charset="-128"/>
              </a:rPr>
              <a:t>Except for IOPS</a:t>
            </a:r>
            <a:r>
              <a:rPr lang="ja-JP" altLang="en-US" sz="1800" dirty="0">
                <a:latin typeface="メイリオ" panose="020B0604030504040204" pitchFamily="50" charset="-128"/>
                <a:ea typeface="メイリオ" panose="020B0604030504040204" pitchFamily="50" charset="-128"/>
              </a:rPr>
              <a:t>)</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Need to add data in seconds</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Need to o</a:t>
            </a:r>
            <a:r>
              <a:rPr lang="ja-JP" altLang="en-US" sz="1800" dirty="0">
                <a:latin typeface="メイリオ" panose="020B0604030504040204" pitchFamily="50" charset="-128"/>
                <a:ea typeface="メイリオ" panose="020B0604030504040204" pitchFamily="50" charset="-128"/>
              </a:rPr>
              <a:t>perate in a fully managed and simplified manner</a:t>
            </a:r>
            <a:endParaRPr lang="en-US" altLang="ja-JP" sz="1800"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E5CEA718-D84A-4E26-B358-184605A684EA}"/>
              </a:ext>
            </a:extLst>
          </p:cNvPr>
          <p:cNvSpPr txBox="1">
            <a:spLocks/>
          </p:cNvSpPr>
          <p:nvPr/>
        </p:nvSpPr>
        <p:spPr bwMode="auto">
          <a:xfrm>
            <a:off x="704528" y="1700808"/>
            <a:ext cx="424847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Usage Policy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E698B6B7-9E88-4B99-BC34-6CA6B553C6BD}"/>
              </a:ext>
            </a:extLst>
          </p:cNvPr>
          <p:cNvSpPr txBox="1">
            <a:spLocks/>
          </p:cNvSpPr>
          <p:nvPr/>
        </p:nvSpPr>
        <p:spPr bwMode="auto">
          <a:xfrm>
            <a:off x="5025008" y="2559880"/>
            <a:ext cx="4248472" cy="3456384"/>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Use EFS for the application's shared directory.</a:t>
            </a:r>
          </a:p>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Use EFS for shared data access storage in distributed parallel processing environments such as big data</a:t>
            </a:r>
          </a:p>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Use EFS for content sharing repositories</a:t>
            </a:r>
          </a:p>
        </p:txBody>
      </p:sp>
      <p:sp>
        <p:nvSpPr>
          <p:cNvPr id="14" name="コンテンツ プレースホルダー 2">
            <a:extLst>
              <a:ext uri="{FF2B5EF4-FFF2-40B4-BE49-F238E27FC236}">
                <a16:creationId xmlns:a16="http://schemas.microsoft.com/office/drawing/2014/main" id="{0718C189-318C-439E-8CB1-FC96DE989652}"/>
              </a:ext>
            </a:extLst>
          </p:cNvPr>
          <p:cNvSpPr txBox="1">
            <a:spLocks/>
          </p:cNvSpPr>
          <p:nvPr/>
        </p:nvSpPr>
        <p:spPr bwMode="auto">
          <a:xfrm>
            <a:off x="5025008" y="1700808"/>
            <a:ext cx="424847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Usage Scene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007429287"/>
      </p:ext>
    </p:extLst>
  </p:cSld>
  <p:clrMapOvr>
    <a:masterClrMapping/>
  </p:clrMapOvr>
  <mc:AlternateContent xmlns:mc="http://schemas.openxmlformats.org/markup-compatibility/2006" xmlns:p14="http://schemas.microsoft.com/office/powerpoint/2010/main">
    <mc:Choice Requires="p14">
      <p:transition spd="slow" p14:dur="2000" advTm="88968"/>
    </mc:Choice>
    <mc:Fallback xmlns="">
      <p:transition spd="slow" advTm="88968"/>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2A3E8750-8739-4297-8E4C-0D7E8E0BB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509" y="1655629"/>
            <a:ext cx="1095547" cy="1055709"/>
          </a:xfrm>
          <a:prstGeom prst="rect">
            <a:avLst/>
          </a:prstGeom>
        </p:spPr>
      </p:pic>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kern="0" dirty="0">
                <a:latin typeface="メイリオ" panose="020B0604030504040204" pitchFamily="50" charset="-128"/>
                <a:ea typeface="メイリオ" panose="020B0604030504040204" pitchFamily="50" charset="-128"/>
              </a:rPr>
              <a:t>EFS </a:t>
            </a:r>
            <a:r>
              <a:rPr lang="ja-JP" altLang="en-US" sz="3000" kern="0" dirty="0">
                <a:latin typeface="メイリオ" panose="020B0604030504040204" pitchFamily="50" charset="-128"/>
                <a:ea typeface="メイリオ" panose="020B0604030504040204" pitchFamily="50" charset="-128"/>
              </a:rPr>
              <a:t>data storage</a:t>
            </a:r>
            <a:endParaRPr lang="en-US" altLang="ja-JP" sz="3200" kern="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EFS </a:t>
            </a:r>
            <a:r>
              <a:rPr lang="ja-JP" altLang="en-US" sz="2400" dirty="0">
                <a:solidFill>
                  <a:srgbClr val="002060"/>
                </a:solidFill>
                <a:latin typeface="メイリオ" panose="020B0604030504040204" pitchFamily="50" charset="-128"/>
                <a:ea typeface="メイリオ" panose="020B0604030504040204" pitchFamily="50" charset="-128"/>
              </a:rPr>
              <a:t>data files are stored distributed across multiple </a:t>
            </a:r>
            <a:r>
              <a:rPr lang="en-US" altLang="ja-JP" sz="2400" dirty="0">
                <a:solidFill>
                  <a:srgbClr val="002060"/>
                </a:solidFill>
                <a:latin typeface="メイリオ" panose="020B0604030504040204" pitchFamily="50" charset="-128"/>
                <a:ea typeface="メイリオ" panose="020B0604030504040204" pitchFamily="50" charset="-128"/>
              </a:rPr>
              <a:t>AZs</a:t>
            </a:r>
          </a:p>
        </p:txBody>
      </p:sp>
      <p:sp>
        <p:nvSpPr>
          <p:cNvPr id="39" name="正方形/長方形 38">
            <a:extLst>
              <a:ext uri="{FF2B5EF4-FFF2-40B4-BE49-F238E27FC236}">
                <a16:creationId xmlns:a16="http://schemas.microsoft.com/office/drawing/2014/main" id="{E3BC6DA3-1758-4E8E-B8D5-6556C3C4685A}"/>
              </a:ext>
            </a:extLst>
          </p:cNvPr>
          <p:cNvSpPr/>
          <p:nvPr/>
        </p:nvSpPr>
        <p:spPr bwMode="auto">
          <a:xfrm>
            <a:off x="3794720" y="3140968"/>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5" name="正方形/長方形 44">
            <a:extLst>
              <a:ext uri="{FF2B5EF4-FFF2-40B4-BE49-F238E27FC236}">
                <a16:creationId xmlns:a16="http://schemas.microsoft.com/office/drawing/2014/main" id="{2E52D31E-EB98-4753-B1ED-867E3C3E3860}"/>
              </a:ext>
            </a:extLst>
          </p:cNvPr>
          <p:cNvSpPr/>
          <p:nvPr/>
        </p:nvSpPr>
        <p:spPr bwMode="auto">
          <a:xfrm>
            <a:off x="1131007" y="3140968"/>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51" name="正方形/長方形 50">
            <a:extLst>
              <a:ext uri="{FF2B5EF4-FFF2-40B4-BE49-F238E27FC236}">
                <a16:creationId xmlns:a16="http://schemas.microsoft.com/office/drawing/2014/main" id="{C619A40F-D942-4DFE-AF52-FBCDBAFAE488}"/>
              </a:ext>
            </a:extLst>
          </p:cNvPr>
          <p:cNvSpPr/>
          <p:nvPr/>
        </p:nvSpPr>
        <p:spPr bwMode="auto">
          <a:xfrm>
            <a:off x="6490434" y="3140968"/>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 name="円柱 2">
            <a:extLst>
              <a:ext uri="{FF2B5EF4-FFF2-40B4-BE49-F238E27FC236}">
                <a16:creationId xmlns:a16="http://schemas.microsoft.com/office/drawing/2014/main" id="{D80C0878-29B7-4B02-9431-01143132A048}"/>
              </a:ext>
            </a:extLst>
          </p:cNvPr>
          <p:cNvSpPr/>
          <p:nvPr/>
        </p:nvSpPr>
        <p:spPr bwMode="auto">
          <a:xfrm>
            <a:off x="1719779" y="4540147"/>
            <a:ext cx="1008112" cy="648072"/>
          </a:xfrm>
          <a:prstGeom prst="can">
            <a:avLst/>
          </a:prstGeom>
          <a:solidFill>
            <a:srgbClr val="E05243"/>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tx1"/>
              </a:solidFill>
              <a:effectLst/>
              <a:latin typeface="ＭＳ Ｐゴシック" pitchFamily="50" charset="-128"/>
              <a:ea typeface="ＭＳ Ｐゴシック" pitchFamily="50" charset="-128"/>
            </a:endParaRPr>
          </a:p>
        </p:txBody>
      </p:sp>
      <p:sp>
        <p:nvSpPr>
          <p:cNvPr id="56" name="円柱 55">
            <a:extLst>
              <a:ext uri="{FF2B5EF4-FFF2-40B4-BE49-F238E27FC236}">
                <a16:creationId xmlns:a16="http://schemas.microsoft.com/office/drawing/2014/main" id="{05C5FBAE-6947-454F-8A86-6348608BF89B}"/>
              </a:ext>
            </a:extLst>
          </p:cNvPr>
          <p:cNvSpPr/>
          <p:nvPr/>
        </p:nvSpPr>
        <p:spPr bwMode="auto">
          <a:xfrm>
            <a:off x="4416385" y="4540147"/>
            <a:ext cx="1008112" cy="648072"/>
          </a:xfrm>
          <a:prstGeom prst="can">
            <a:avLst/>
          </a:prstGeom>
          <a:solidFill>
            <a:srgbClr val="E05243"/>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57" name="円柱 56">
            <a:extLst>
              <a:ext uri="{FF2B5EF4-FFF2-40B4-BE49-F238E27FC236}">
                <a16:creationId xmlns:a16="http://schemas.microsoft.com/office/drawing/2014/main" id="{B7C560CF-024F-4213-8697-C54B09A25E41}"/>
              </a:ext>
            </a:extLst>
          </p:cNvPr>
          <p:cNvSpPr/>
          <p:nvPr/>
        </p:nvSpPr>
        <p:spPr bwMode="auto">
          <a:xfrm>
            <a:off x="7257256" y="4540147"/>
            <a:ext cx="1008112" cy="648072"/>
          </a:xfrm>
          <a:prstGeom prst="can">
            <a:avLst/>
          </a:prstGeom>
          <a:solidFill>
            <a:srgbClr val="E05243"/>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cxnSp>
        <p:nvCxnSpPr>
          <p:cNvPr id="58" name="直線矢印コネクタ 57">
            <a:extLst>
              <a:ext uri="{FF2B5EF4-FFF2-40B4-BE49-F238E27FC236}">
                <a16:creationId xmlns:a16="http://schemas.microsoft.com/office/drawing/2014/main" id="{DAB46978-DADF-4903-9CFC-FD43A2D0D7CF}"/>
              </a:ext>
            </a:extLst>
          </p:cNvPr>
          <p:cNvCxnSpPr>
            <a:cxnSpLocks/>
            <a:endCxn id="3" idx="1"/>
          </p:cNvCxnSpPr>
          <p:nvPr/>
        </p:nvCxnSpPr>
        <p:spPr bwMode="auto">
          <a:xfrm flipH="1">
            <a:off x="2223835" y="2420888"/>
            <a:ext cx="2729166" cy="2119259"/>
          </a:xfrm>
          <a:prstGeom prst="straightConnector1">
            <a:avLst/>
          </a:prstGeom>
          <a:noFill/>
          <a:ln w="28575" cap="flat" cmpd="sng" algn="ctr">
            <a:solidFill>
              <a:schemeClr val="accent6"/>
            </a:solidFill>
            <a:prstDash val="solid"/>
            <a:round/>
            <a:headEnd type="none" w="med" len="med"/>
            <a:tailEnd type="triangle"/>
          </a:ln>
          <a:effectLst/>
        </p:spPr>
      </p:cxnSp>
      <p:cxnSp>
        <p:nvCxnSpPr>
          <p:cNvPr id="59" name="直線矢印コネクタ 58">
            <a:extLst>
              <a:ext uri="{FF2B5EF4-FFF2-40B4-BE49-F238E27FC236}">
                <a16:creationId xmlns:a16="http://schemas.microsoft.com/office/drawing/2014/main" id="{38ABB936-476B-47F9-B330-631322C52BE7}"/>
              </a:ext>
            </a:extLst>
          </p:cNvPr>
          <p:cNvCxnSpPr>
            <a:cxnSpLocks/>
            <a:endCxn id="56" idx="1"/>
          </p:cNvCxnSpPr>
          <p:nvPr/>
        </p:nvCxnSpPr>
        <p:spPr bwMode="auto">
          <a:xfrm flipH="1">
            <a:off x="4920441" y="2420888"/>
            <a:ext cx="16280" cy="2119259"/>
          </a:xfrm>
          <a:prstGeom prst="straightConnector1">
            <a:avLst/>
          </a:prstGeom>
          <a:noFill/>
          <a:ln w="28575" cap="flat" cmpd="sng" algn="ctr">
            <a:solidFill>
              <a:schemeClr val="accent6"/>
            </a:solidFill>
            <a:prstDash val="solid"/>
            <a:round/>
            <a:headEnd type="none" w="med" len="med"/>
            <a:tailEnd type="triangle"/>
          </a:ln>
          <a:effectLst/>
        </p:spPr>
      </p:cxnSp>
      <p:cxnSp>
        <p:nvCxnSpPr>
          <p:cNvPr id="60" name="直線矢印コネクタ 59">
            <a:extLst>
              <a:ext uri="{FF2B5EF4-FFF2-40B4-BE49-F238E27FC236}">
                <a16:creationId xmlns:a16="http://schemas.microsoft.com/office/drawing/2014/main" id="{FD5571E2-A5D1-4035-903B-74FC312BAF0D}"/>
              </a:ext>
            </a:extLst>
          </p:cNvPr>
          <p:cNvCxnSpPr>
            <a:cxnSpLocks/>
          </p:cNvCxnSpPr>
          <p:nvPr/>
        </p:nvCxnSpPr>
        <p:spPr bwMode="auto">
          <a:xfrm>
            <a:off x="4936721" y="2420888"/>
            <a:ext cx="2824591" cy="2119259"/>
          </a:xfrm>
          <a:prstGeom prst="straightConnector1">
            <a:avLst/>
          </a:prstGeom>
          <a:noFill/>
          <a:ln w="2857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194057462"/>
      </p:ext>
    </p:extLst>
  </p:cSld>
  <p:clrMapOvr>
    <a:masterClrMapping/>
  </p:clrMapOvr>
  <mc:AlternateContent xmlns:mc="http://schemas.openxmlformats.org/markup-compatibility/2006" xmlns:p14="http://schemas.microsoft.com/office/powerpoint/2010/main">
    <mc:Choice Requires="p14">
      <p:transition spd="slow" p14:dur="2000" advTm="14620"/>
    </mc:Choice>
    <mc:Fallback xmlns="">
      <p:transition spd="slow" advTm="1462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kern="0" dirty="0">
                <a:latin typeface="メイリオ" panose="020B0604030504040204" pitchFamily="50" charset="-128"/>
                <a:ea typeface="メイリオ" panose="020B0604030504040204" pitchFamily="50" charset="-128"/>
              </a:rPr>
              <a:t>EFS </a:t>
            </a:r>
            <a:r>
              <a:rPr lang="ja-JP" altLang="en-US" sz="3000" kern="0" dirty="0">
                <a:latin typeface="メイリオ" panose="020B0604030504040204" pitchFamily="50" charset="-128"/>
                <a:ea typeface="メイリオ" panose="020B0604030504040204" pitchFamily="50" charset="-128"/>
              </a:rPr>
              <a:t>Settings</a:t>
            </a:r>
            <a:endParaRPr lang="en-US" altLang="ja-JP" sz="3200" kern="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EFS is built using the following procedure.</a:t>
            </a:r>
          </a:p>
        </p:txBody>
      </p:sp>
      <p:sp>
        <p:nvSpPr>
          <p:cNvPr id="14" name="コンテンツ プレースホルダー 2">
            <a:extLst>
              <a:ext uri="{FF2B5EF4-FFF2-40B4-BE49-F238E27FC236}">
                <a16:creationId xmlns:a16="http://schemas.microsoft.com/office/drawing/2014/main" id="{CBCA4176-54AC-4568-A829-D7A318FCA347}"/>
              </a:ext>
            </a:extLst>
          </p:cNvPr>
          <p:cNvSpPr txBox="1">
            <a:spLocks/>
          </p:cNvSpPr>
          <p:nvPr/>
        </p:nvSpPr>
        <p:spPr bwMode="auto">
          <a:xfrm>
            <a:off x="2540083" y="1628800"/>
            <a:ext cx="482453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Create a file system</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5" name="コンテンツ プレースホルダー 2">
            <a:extLst>
              <a:ext uri="{FF2B5EF4-FFF2-40B4-BE49-F238E27FC236}">
                <a16:creationId xmlns:a16="http://schemas.microsoft.com/office/drawing/2014/main" id="{AB01E8C8-3688-4C08-9FF5-3C150434B631}"/>
              </a:ext>
            </a:extLst>
          </p:cNvPr>
          <p:cNvSpPr txBox="1">
            <a:spLocks/>
          </p:cNvSpPr>
          <p:nvPr/>
        </p:nvSpPr>
        <p:spPr bwMode="auto">
          <a:xfrm>
            <a:off x="2540083" y="3645024"/>
            <a:ext cx="482453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Creat</a:t>
            </a:r>
            <a:r>
              <a:rPr lang="en-US" altLang="ja-JP" sz="2000" b="1" kern="0" dirty="0">
                <a:solidFill>
                  <a:schemeClr val="bg1"/>
                </a:solidFill>
                <a:latin typeface="メイリオ" panose="020B0604030504040204" pitchFamily="50" charset="-128"/>
                <a:ea typeface="メイリオ" panose="020B0604030504040204" pitchFamily="50" charset="-128"/>
              </a:rPr>
              <a:t>e</a:t>
            </a:r>
            <a:r>
              <a:rPr lang="ja-JP" altLang="en-US" sz="2000" b="1" kern="0" dirty="0">
                <a:solidFill>
                  <a:schemeClr val="bg1"/>
                </a:solidFill>
                <a:latin typeface="メイリオ" panose="020B0604030504040204" pitchFamily="50" charset="-128"/>
                <a:ea typeface="メイリオ" panose="020B0604030504040204" pitchFamily="50" charset="-128"/>
              </a:rPr>
              <a:t> a mount target for the destination</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6" name="コンテンツ プレースホルダー 2">
            <a:extLst>
              <a:ext uri="{FF2B5EF4-FFF2-40B4-BE49-F238E27FC236}">
                <a16:creationId xmlns:a16="http://schemas.microsoft.com/office/drawing/2014/main" id="{FB727A9F-D4B4-4F1E-912D-7B2CA2E023FA}"/>
              </a:ext>
            </a:extLst>
          </p:cNvPr>
          <p:cNvSpPr txBox="1">
            <a:spLocks/>
          </p:cNvSpPr>
          <p:nvPr/>
        </p:nvSpPr>
        <p:spPr bwMode="auto">
          <a:xfrm>
            <a:off x="2540083" y="4653136"/>
            <a:ext cx="482453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Creat</a:t>
            </a:r>
            <a:r>
              <a:rPr lang="en-US" altLang="ja-JP" sz="2000" b="1" kern="0" dirty="0">
                <a:solidFill>
                  <a:schemeClr val="bg1"/>
                </a:solidFill>
                <a:latin typeface="メイリオ" panose="020B0604030504040204" pitchFamily="50" charset="-128"/>
                <a:ea typeface="メイリオ" panose="020B0604030504040204" pitchFamily="50" charset="-128"/>
              </a:rPr>
              <a:t>e</a:t>
            </a:r>
            <a:r>
              <a:rPr lang="ja-JP" altLang="en-US" sz="2000" b="1" kern="0" dirty="0">
                <a:solidFill>
                  <a:schemeClr val="bg1"/>
                </a:solidFill>
                <a:latin typeface="メイリオ" panose="020B0604030504040204" pitchFamily="50" charset="-128"/>
                <a:ea typeface="メイリオ" panose="020B0604030504040204" pitchFamily="50" charset="-128"/>
              </a:rPr>
              <a:t> security groups</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7" name="コンテンツ プレースホルダー 2">
            <a:extLst>
              <a:ext uri="{FF2B5EF4-FFF2-40B4-BE49-F238E27FC236}">
                <a16:creationId xmlns:a16="http://schemas.microsoft.com/office/drawing/2014/main" id="{4771E149-1EF3-44E6-A3B6-54FB577FC12F}"/>
              </a:ext>
            </a:extLst>
          </p:cNvPr>
          <p:cNvSpPr txBox="1">
            <a:spLocks/>
          </p:cNvSpPr>
          <p:nvPr/>
        </p:nvSpPr>
        <p:spPr bwMode="auto">
          <a:xfrm>
            <a:off x="2536604" y="2636912"/>
            <a:ext cx="4824536" cy="86409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Selec</a:t>
            </a:r>
            <a:r>
              <a:rPr lang="en-US" altLang="ja-JP" sz="2000" b="1" kern="0" dirty="0">
                <a:solidFill>
                  <a:schemeClr val="bg1"/>
                </a:solidFill>
                <a:latin typeface="メイリオ" panose="020B0604030504040204" pitchFamily="50" charset="-128"/>
                <a:ea typeface="メイリオ" panose="020B0604030504040204" pitchFamily="50" charset="-128"/>
              </a:rPr>
              <a:t>t</a:t>
            </a:r>
            <a:r>
              <a:rPr lang="ja-JP" altLang="en-US" sz="2000" b="1" kern="0" dirty="0">
                <a:solidFill>
                  <a:schemeClr val="bg1"/>
                </a:solidFill>
                <a:latin typeface="メイリオ" panose="020B0604030504040204" pitchFamily="50" charset="-128"/>
                <a:ea typeface="メイリオ" panose="020B0604030504040204" pitchFamily="50" charset="-128"/>
              </a:rPr>
              <a:t> the Performance Mode</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8040161"/>
      </p:ext>
    </p:extLst>
  </p:cSld>
  <p:clrMapOvr>
    <a:masterClrMapping/>
  </p:clrMapOvr>
  <mc:AlternateContent xmlns:mc="http://schemas.openxmlformats.org/markup-compatibility/2006" xmlns:p14="http://schemas.microsoft.com/office/powerpoint/2010/main">
    <mc:Choice Requires="p14">
      <p:transition spd="slow" p14:dur="2000" advTm="26417"/>
    </mc:Choice>
    <mc:Fallback xmlns="">
      <p:transition spd="slow" advTm="26417"/>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E62D14FD-51B0-4BA7-97F3-0758146EC16D}"/>
              </a:ext>
            </a:extLst>
          </p:cNvPr>
          <p:cNvSpPr/>
          <p:nvPr/>
        </p:nvSpPr>
        <p:spPr bwMode="auto">
          <a:xfrm>
            <a:off x="2720752" y="2076362"/>
            <a:ext cx="4343445" cy="363142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200" kern="0" dirty="0">
                <a:latin typeface="メイリオ" panose="020B0604030504040204" pitchFamily="50" charset="-128"/>
                <a:ea typeface="メイリオ" panose="020B0604030504040204" pitchFamily="50" charset="-128"/>
              </a:rPr>
              <a:t>File System</a:t>
            </a:r>
            <a:endParaRPr lang="en-US" altLang="ja-JP" sz="3200" kern="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 file system is an EFS management unit and is a storage location for files and directories.</a:t>
            </a:r>
          </a:p>
        </p:txBody>
      </p:sp>
      <p:sp>
        <p:nvSpPr>
          <p:cNvPr id="11" name="コンテンツ プレースホルダー 2">
            <a:extLst>
              <a:ext uri="{FF2B5EF4-FFF2-40B4-BE49-F238E27FC236}">
                <a16:creationId xmlns:a16="http://schemas.microsoft.com/office/drawing/2014/main" id="{D34710DD-1D56-4EB7-97B6-C0FAE89A8BAC}"/>
              </a:ext>
            </a:extLst>
          </p:cNvPr>
          <p:cNvSpPr txBox="1">
            <a:spLocks/>
          </p:cNvSpPr>
          <p:nvPr/>
        </p:nvSpPr>
        <p:spPr bwMode="auto">
          <a:xfrm>
            <a:off x="3391789" y="2467431"/>
            <a:ext cx="1872208" cy="72008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File</a:t>
            </a:r>
            <a:br>
              <a:rPr lang="en-US" altLang="ja-JP" sz="2000" b="1" kern="0" dirty="0">
                <a:solidFill>
                  <a:schemeClr val="bg1"/>
                </a:solidFill>
                <a:latin typeface="メイリオ" panose="020B0604030504040204" pitchFamily="50" charset="-128"/>
                <a:ea typeface="メイリオ" panose="020B0604030504040204" pitchFamily="50" charset="-128"/>
              </a:rPr>
            </a:br>
            <a:r>
              <a:rPr lang="ja-JP" altLang="en-US" sz="2000" b="1" kern="0" dirty="0">
                <a:solidFill>
                  <a:schemeClr val="bg1"/>
                </a:solidFill>
                <a:latin typeface="メイリオ" panose="020B0604030504040204" pitchFamily="50" charset="-128"/>
                <a:ea typeface="メイリオ" panose="020B0604030504040204" pitchFamily="50" charset="-128"/>
              </a:rPr>
              <a:t> System</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85BC867D-649A-41A7-8D87-555A59C991E1}"/>
              </a:ext>
            </a:extLst>
          </p:cNvPr>
          <p:cNvSpPr txBox="1">
            <a:spLocks/>
          </p:cNvSpPr>
          <p:nvPr/>
        </p:nvSpPr>
        <p:spPr bwMode="auto">
          <a:xfrm>
            <a:off x="4651280" y="3403535"/>
            <a:ext cx="1872208" cy="72008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Directory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D0695AE6-722A-463E-A28E-0B44E5D61A59}"/>
              </a:ext>
            </a:extLst>
          </p:cNvPr>
          <p:cNvSpPr txBox="1">
            <a:spLocks/>
          </p:cNvSpPr>
          <p:nvPr/>
        </p:nvSpPr>
        <p:spPr bwMode="auto">
          <a:xfrm>
            <a:off x="4651280" y="4411647"/>
            <a:ext cx="1872208" cy="72008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Directory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cxnSp>
        <p:nvCxnSpPr>
          <p:cNvPr id="18" name="直線矢印コネクタ 17">
            <a:extLst>
              <a:ext uri="{FF2B5EF4-FFF2-40B4-BE49-F238E27FC236}">
                <a16:creationId xmlns:a16="http://schemas.microsoft.com/office/drawing/2014/main" id="{167819A2-9CBD-47F6-8992-F33E0F58D3F6}"/>
              </a:ext>
            </a:extLst>
          </p:cNvPr>
          <p:cNvCxnSpPr>
            <a:cxnSpLocks/>
            <a:stCxn id="11" idx="2"/>
            <a:endCxn id="12" idx="1"/>
          </p:cNvCxnSpPr>
          <p:nvPr/>
        </p:nvCxnSpPr>
        <p:spPr bwMode="auto">
          <a:xfrm rot="16200000" flipH="1">
            <a:off x="4201554" y="3313849"/>
            <a:ext cx="576064" cy="323387"/>
          </a:xfrm>
          <a:prstGeom prst="bentConnector2">
            <a:avLst/>
          </a:prstGeom>
          <a:noFill/>
          <a:ln w="28575" cap="flat" cmpd="sng" algn="ctr">
            <a:solidFill>
              <a:schemeClr val="accent6"/>
            </a:solidFill>
            <a:prstDash val="solid"/>
            <a:round/>
            <a:headEnd type="none" w="med" len="med"/>
            <a:tailEnd type="triangle"/>
          </a:ln>
          <a:effectLst/>
        </p:spPr>
      </p:cxnSp>
      <p:cxnSp>
        <p:nvCxnSpPr>
          <p:cNvPr id="19" name="直線矢印コネクタ 17">
            <a:extLst>
              <a:ext uri="{FF2B5EF4-FFF2-40B4-BE49-F238E27FC236}">
                <a16:creationId xmlns:a16="http://schemas.microsoft.com/office/drawing/2014/main" id="{713445EC-43CB-434C-A092-2A1A86D91F9D}"/>
              </a:ext>
            </a:extLst>
          </p:cNvPr>
          <p:cNvCxnSpPr>
            <a:cxnSpLocks/>
            <a:stCxn id="11" idx="2"/>
            <a:endCxn id="13" idx="1"/>
          </p:cNvCxnSpPr>
          <p:nvPr/>
        </p:nvCxnSpPr>
        <p:spPr bwMode="auto">
          <a:xfrm rot="16200000" flipH="1">
            <a:off x="3697498" y="3817905"/>
            <a:ext cx="1584176" cy="323387"/>
          </a:xfrm>
          <a:prstGeom prst="bentConnector2">
            <a:avLst/>
          </a:prstGeom>
          <a:noFill/>
          <a:ln w="28575" cap="flat" cmpd="sng" algn="ctr">
            <a:solidFill>
              <a:schemeClr val="accent6"/>
            </a:solidFill>
            <a:prstDash val="solid"/>
            <a:round/>
            <a:headEnd type="none" w="med" len="med"/>
            <a:tailEnd type="triangle"/>
          </a:ln>
          <a:effectLst/>
        </p:spPr>
      </p:cxnSp>
    </p:spTree>
    <p:extLst>
      <p:ext uri="{BB962C8B-B14F-4D97-AF65-F5344CB8AC3E}">
        <p14:creationId xmlns:p14="http://schemas.microsoft.com/office/powerpoint/2010/main" val="1349706435"/>
      </p:ext>
    </p:extLst>
  </p:cSld>
  <p:clrMapOvr>
    <a:masterClrMapping/>
  </p:clrMapOvr>
  <mc:AlternateContent xmlns:mc="http://schemas.openxmlformats.org/markup-compatibility/2006" xmlns:p14="http://schemas.microsoft.com/office/powerpoint/2010/main">
    <mc:Choice Requires="p14">
      <p:transition spd="slow" p14:dur="2000" advTm="11455"/>
    </mc:Choice>
    <mc:Fallback xmlns="">
      <p:transition spd="slow" advTm="11455"/>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EFS </a:t>
            </a:r>
            <a:r>
              <a:rPr kumimoji="0" lang="ja-JP" altLang="en-US" sz="3000" dirty="0">
                <a:solidFill>
                  <a:srgbClr val="000000"/>
                </a:solidFill>
                <a:latin typeface="メイリオ" pitchFamily="50" charset="-128"/>
                <a:ea typeface="メイリオ" pitchFamily="50" charset="-128"/>
                <a:cs typeface="メイリオ" pitchFamily="50" charset="-128"/>
              </a:rPr>
              <a:t>Settings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52431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leading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company is 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The application is hosted on multiple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deployed in multiple </a:t>
            </a:r>
            <a:r>
              <a:rPr lang="en-US" altLang="ja-JP" dirty="0">
                <a:latin typeface="メイリオ" panose="020B0604030504040204" pitchFamily="50" charset="-128"/>
                <a:ea typeface="メイリオ" panose="020B0604030504040204" pitchFamily="50" charset="-128"/>
              </a:rPr>
              <a:t>AZs </a:t>
            </a:r>
            <a:r>
              <a:rPr lang="ja-JP" altLang="en-US" dirty="0">
                <a:latin typeface="メイリオ" panose="020B0604030504040204" pitchFamily="50" charset="-128"/>
                <a:ea typeface="メイリオ" panose="020B0604030504040204" pitchFamily="50" charset="-128"/>
              </a:rPr>
              <a:t>and uses </a:t>
            </a:r>
            <a:r>
              <a:rPr lang="en-US" altLang="ja-JP" dirty="0">
                <a:latin typeface="メイリオ" panose="020B0604030504040204" pitchFamily="50" charset="-128"/>
                <a:ea typeface="メイリオ" panose="020B0604030504040204" pitchFamily="50" charset="-128"/>
              </a:rPr>
              <a:t>Amazon EFS to </a:t>
            </a:r>
            <a:r>
              <a:rPr lang="ja-JP" altLang="en-US" dirty="0">
                <a:latin typeface="メイリオ" panose="020B0604030504040204" pitchFamily="50" charset="-128"/>
                <a:ea typeface="メイリオ" panose="020B0604030504040204" pitchFamily="50" charset="-128"/>
              </a:rPr>
              <a:t>configure a user's home directory. It needs to be configured to allow users to store their files in the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file system.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do you set up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to meet this requirement?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Create a subdirectory for each user and grant users read/write/execution permissions. Then mount the subdirectory to the user's home directory.</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Configure a mount target in each </a:t>
            </a:r>
            <a:r>
              <a:rPr lang="en-US" altLang="ja-JP" dirty="0">
                <a:latin typeface="メイリオ" panose="020B0604030504040204" pitchFamily="50" charset="-128"/>
                <a:ea typeface="メイリオ" panose="020B0604030504040204" pitchFamily="50" charset="-128"/>
              </a:rPr>
              <a:t>AZ </a:t>
            </a:r>
            <a:r>
              <a:rPr lang="ja-JP" altLang="en-US" dirty="0">
                <a:latin typeface="メイリオ" panose="020B0604030504040204" pitchFamily="50" charset="-128"/>
                <a:ea typeface="メイリオ" panose="020B0604030504040204" pitchFamily="50" charset="-128"/>
              </a:rPr>
              <a:t>where each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is deployed and set up access to </a:t>
            </a:r>
            <a:r>
              <a:rPr lang="en-US" altLang="ja-JP" dirty="0">
                <a:latin typeface="メイリオ" panose="020B0604030504040204" pitchFamily="50" charset="-128"/>
                <a:ea typeface="メイリオ" panose="020B0604030504040204" pitchFamily="50" charset="-128"/>
              </a:rPr>
              <a:t>EFS.</a:t>
            </a: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Configure a mount target in the region where each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is deployed and set up access to </a:t>
            </a:r>
            <a:r>
              <a:rPr lang="en-US" altLang="ja-JP" dirty="0">
                <a:latin typeface="メイリオ" panose="020B0604030504040204" pitchFamily="50" charset="-128"/>
                <a:ea typeface="メイリオ" panose="020B0604030504040204" pitchFamily="50" charset="-128"/>
              </a:rPr>
              <a:t>EFS</a:t>
            </a: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Configure a mount target on the </a:t>
            </a:r>
            <a:r>
              <a:rPr lang="en-US" altLang="ja-JP" dirty="0">
                <a:latin typeface="メイリオ" panose="020B0604030504040204" pitchFamily="50" charset="-128"/>
                <a:ea typeface="メイリオ" panose="020B0604030504040204" pitchFamily="50" charset="-128"/>
              </a:rPr>
              <a:t>VPC </a:t>
            </a:r>
            <a:r>
              <a:rPr lang="ja-JP" altLang="en-US" dirty="0">
                <a:latin typeface="メイリオ" panose="020B0604030504040204" pitchFamily="50" charset="-128"/>
                <a:ea typeface="メイリオ" panose="020B0604030504040204" pitchFamily="50" charset="-128"/>
              </a:rPr>
              <a:t>where each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is deployed and set up access to </a:t>
            </a:r>
            <a:r>
              <a:rPr lang="en-US" altLang="ja-JP" dirty="0">
                <a:latin typeface="メイリオ" panose="020B0604030504040204" pitchFamily="50" charset="-128"/>
                <a:ea typeface="メイリオ" panose="020B0604030504040204" pitchFamily="50" charset="-128"/>
              </a:rPr>
              <a:t>EFS.</a:t>
            </a:r>
          </a:p>
          <a:p>
            <a:pPr marL="342900" indent="-342900">
              <a:buAutoNum type="arabicParenR"/>
            </a:pPr>
            <a:r>
              <a:rPr lang="ja-JP" altLang="en-US" dirty="0">
                <a:latin typeface="メイリオ" panose="020B0604030504040204" pitchFamily="50" charset="-128"/>
                <a:ea typeface="メイリオ" panose="020B0604030504040204" pitchFamily="50" charset="-128"/>
              </a:rPr>
              <a:t>Create a separate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file system for each user and grant each user read/write/execution rights to the root directory. Then mount the file system in the user's home directory.</a:t>
            </a:r>
          </a:p>
        </p:txBody>
      </p:sp>
    </p:spTree>
    <p:extLst>
      <p:ext uri="{BB962C8B-B14F-4D97-AF65-F5344CB8AC3E}">
        <p14:creationId xmlns:p14="http://schemas.microsoft.com/office/powerpoint/2010/main" val="2821361516"/>
      </p:ext>
    </p:extLst>
  </p:cSld>
  <p:clrMapOvr>
    <a:masterClrMapping/>
  </p:clrMapOvr>
  <mc:AlternateContent xmlns:mc="http://schemas.openxmlformats.org/markup-compatibility/2006" xmlns:p14="http://schemas.microsoft.com/office/powerpoint/2010/main">
    <mc:Choice Requires="p14">
      <p:transition spd="slow" p14:dur="2000" advTm="15925"/>
    </mc:Choice>
    <mc:Fallback xmlns="">
      <p:transition spd="slow" advTm="15925"/>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kern="0" dirty="0">
                <a:latin typeface="メイリオ" panose="020B0604030504040204" pitchFamily="50" charset="-128"/>
                <a:ea typeface="メイリオ" panose="020B0604030504040204" pitchFamily="50" charset="-128"/>
              </a:rPr>
              <a:t>Mount Target</a:t>
            </a:r>
            <a:endParaRPr lang="en-US" altLang="ja-JP" sz="3000" kern="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To access EFS, it is necessary to set the mount target to which the EC2 instance is connected to.</a:t>
            </a:r>
          </a:p>
        </p:txBody>
      </p:sp>
      <p:sp>
        <p:nvSpPr>
          <p:cNvPr id="15" name="コンテンツ プレースホルダー 2">
            <a:extLst>
              <a:ext uri="{FF2B5EF4-FFF2-40B4-BE49-F238E27FC236}">
                <a16:creationId xmlns:a16="http://schemas.microsoft.com/office/drawing/2014/main" id="{7B08F546-F3E2-4EA2-A9DB-EA5FB376B9B2}"/>
              </a:ext>
            </a:extLst>
          </p:cNvPr>
          <p:cNvSpPr txBox="1">
            <a:spLocks/>
          </p:cNvSpPr>
          <p:nvPr/>
        </p:nvSpPr>
        <p:spPr bwMode="auto">
          <a:xfrm>
            <a:off x="2072680" y="2209888"/>
            <a:ext cx="5616624" cy="30193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sz="1800" dirty="0">
                <a:latin typeface="メイリオ" panose="020B0604030504040204" pitchFamily="50" charset="-128"/>
                <a:ea typeface="メイリオ" panose="020B0604030504040204" pitchFamily="50" charset="-128"/>
              </a:rPr>
              <a:t>Connection destination in the </a:t>
            </a:r>
            <a:r>
              <a:rPr lang="en-US" altLang="ja-JP" sz="1800" dirty="0">
                <a:latin typeface="メイリオ" panose="020B0604030504040204" pitchFamily="50" charset="-128"/>
                <a:ea typeface="メイリオ" panose="020B0604030504040204" pitchFamily="50" charset="-128"/>
              </a:rPr>
              <a:t>AZ </a:t>
            </a:r>
            <a:r>
              <a:rPr lang="ja-JP" altLang="en-US" sz="1800" dirty="0">
                <a:latin typeface="メイリオ" panose="020B0604030504040204" pitchFamily="50" charset="-128"/>
                <a:ea typeface="メイリオ" panose="020B0604030504040204" pitchFamily="50" charset="-128"/>
              </a:rPr>
              <a:t>in </a:t>
            </a:r>
            <a:r>
              <a:rPr lang="en-US" altLang="ja-JP" sz="1800" dirty="0">
                <a:latin typeface="メイリオ" panose="020B0604030504040204" pitchFamily="50" charset="-128"/>
                <a:ea typeface="メイリオ" panose="020B0604030504040204" pitchFamily="50" charset="-128"/>
              </a:rPr>
              <a:t>VPC</a:t>
            </a:r>
          </a:p>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EC2 </a:t>
            </a:r>
            <a:r>
              <a:rPr lang="ja-JP" altLang="en-US" sz="1800" dirty="0">
                <a:latin typeface="メイリオ" panose="020B0604030504040204" pitchFamily="50" charset="-128"/>
                <a:ea typeface="メイリオ" panose="020B0604030504040204" pitchFamily="50" charset="-128"/>
              </a:rPr>
              <a:t>instances connect from a mount target that is in the same </a:t>
            </a:r>
            <a:r>
              <a:rPr lang="en-US" altLang="ja-JP" sz="1800" dirty="0">
                <a:latin typeface="メイリオ" panose="020B0604030504040204" pitchFamily="50" charset="-128"/>
                <a:ea typeface="メイリオ" panose="020B0604030504040204" pitchFamily="50" charset="-128"/>
              </a:rPr>
              <a:t>AZ</a:t>
            </a:r>
          </a:p>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It has</a:t>
            </a:r>
            <a:r>
              <a:rPr lang="ja-JP" altLang="en-US" sz="1800" dirty="0">
                <a:latin typeface="メイリオ" panose="020B0604030504040204" pitchFamily="50" charset="-128"/>
                <a:ea typeface="メイリオ" panose="020B0604030504040204" pitchFamily="50" charset="-128"/>
              </a:rPr>
              <a:t> a fixed </a:t>
            </a:r>
            <a:r>
              <a:rPr lang="en-US" altLang="ja-JP" sz="1800" dirty="0">
                <a:latin typeface="メイリオ" panose="020B0604030504040204" pitchFamily="50" charset="-128"/>
                <a:ea typeface="メイリオ" panose="020B0604030504040204" pitchFamily="50" charset="-128"/>
              </a:rPr>
              <a:t>DNS </a:t>
            </a:r>
            <a:r>
              <a:rPr lang="ja-JP" altLang="en-US" sz="1800" dirty="0">
                <a:latin typeface="メイリオ" panose="020B0604030504040204" pitchFamily="50" charset="-128"/>
                <a:ea typeface="メイリオ" panose="020B0604030504040204" pitchFamily="50" charset="-128"/>
              </a:rPr>
              <a:t>name and </a:t>
            </a:r>
            <a:r>
              <a:rPr lang="en-US" altLang="ja-JP" sz="1800" dirty="0">
                <a:latin typeface="メイリオ" panose="020B0604030504040204" pitchFamily="50" charset="-128"/>
                <a:ea typeface="メイリオ" panose="020B0604030504040204" pitchFamily="50" charset="-128"/>
              </a:rPr>
              <a:t>IP </a:t>
            </a:r>
            <a:r>
              <a:rPr lang="ja-JP" altLang="en-US" sz="1800" dirty="0">
                <a:latin typeface="メイリオ" panose="020B0604030504040204" pitchFamily="50" charset="-128"/>
                <a:ea typeface="メイリオ" panose="020B0604030504040204" pitchFamily="50" charset="-128"/>
              </a:rPr>
              <a:t>address</a:t>
            </a:r>
            <a:endParaRPr lang="en-US" altLang="ja-JP" sz="18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sz="1800" dirty="0">
                <a:latin typeface="メイリオ" panose="020B0604030504040204" pitchFamily="50" charset="-128"/>
                <a:ea typeface="メイリオ" panose="020B0604030504040204" pitchFamily="50" charset="-128"/>
              </a:rPr>
              <a:t>An IP address is automatically assigned by mounting using the DNS name of the file system.</a:t>
            </a:r>
          </a:p>
        </p:txBody>
      </p:sp>
    </p:spTree>
    <p:extLst>
      <p:ext uri="{BB962C8B-B14F-4D97-AF65-F5344CB8AC3E}">
        <p14:creationId xmlns:p14="http://schemas.microsoft.com/office/powerpoint/2010/main" val="1393192665"/>
      </p:ext>
    </p:extLst>
  </p:cSld>
  <p:clrMapOvr>
    <a:masterClrMapping/>
  </p:clrMapOvr>
  <mc:AlternateContent xmlns:mc="http://schemas.openxmlformats.org/markup-compatibility/2006" xmlns:p14="http://schemas.microsoft.com/office/powerpoint/2010/main">
    <mc:Choice Requires="p14">
      <p:transition spd="slow" p14:dur="2000" advTm="70492"/>
    </mc:Choice>
    <mc:Fallback xmlns="">
      <p:transition spd="slow" advTm="70492"/>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2A3E8750-8739-4297-8E4C-0D7E8E0BB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884" y="5252281"/>
            <a:ext cx="1095547" cy="1055709"/>
          </a:xfrm>
          <a:prstGeom prst="rect">
            <a:avLst/>
          </a:prstGeom>
        </p:spPr>
      </p:pic>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3128084" y="1718638"/>
            <a:ext cx="3649832" cy="338437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3794720" y="2200155"/>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kern="0" dirty="0">
                <a:latin typeface="メイリオ" panose="020B0604030504040204" pitchFamily="50" charset="-128"/>
                <a:ea typeface="メイリオ" panose="020B0604030504040204" pitchFamily="50" charset="-128"/>
              </a:rPr>
              <a:t>Mount Target</a:t>
            </a:r>
            <a:endParaRPr lang="en-US" altLang="ja-JP" sz="3000" kern="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Through the mount target, EC2 instances can access EFS outside the AZ.</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582" y="1367509"/>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D3058E46-0F30-460D-9020-BC9155898E4F}"/>
              </a:ext>
            </a:extLst>
          </p:cNvPr>
          <p:cNvSpPr txBox="1">
            <a:spLocks/>
          </p:cNvSpPr>
          <p:nvPr/>
        </p:nvSpPr>
        <p:spPr bwMode="auto">
          <a:xfrm>
            <a:off x="4367196" y="4022598"/>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Mount Target</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18" name="図 17" descr="音楽 が含まれている画像&#10;&#10;自動的に生成された説明">
            <a:extLst>
              <a:ext uri="{FF2B5EF4-FFF2-40B4-BE49-F238E27FC236}">
                <a16:creationId xmlns:a16="http://schemas.microsoft.com/office/drawing/2014/main" id="{25D92C15-09D7-40D9-84D2-E5BBBA4F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683" y="2981777"/>
            <a:ext cx="571869" cy="681077"/>
          </a:xfrm>
          <a:prstGeom prst="rect">
            <a:avLst/>
          </a:prstGeom>
        </p:spPr>
      </p:pic>
      <p:sp>
        <p:nvSpPr>
          <p:cNvPr id="19" name="テキスト ボックス 18">
            <a:extLst>
              <a:ext uri="{FF2B5EF4-FFF2-40B4-BE49-F238E27FC236}">
                <a16:creationId xmlns:a16="http://schemas.microsoft.com/office/drawing/2014/main" id="{0EEBA4AE-6D57-408B-81BD-0DDF0DC26965}"/>
              </a:ext>
            </a:extLst>
          </p:cNvPr>
          <p:cNvSpPr txBox="1"/>
          <p:nvPr/>
        </p:nvSpPr>
        <p:spPr>
          <a:xfrm>
            <a:off x="4712874" y="3282454"/>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4" name="直線矢印コネクタ 3">
            <a:extLst>
              <a:ext uri="{FF2B5EF4-FFF2-40B4-BE49-F238E27FC236}">
                <a16:creationId xmlns:a16="http://schemas.microsoft.com/office/drawing/2014/main" id="{4EB844BD-0AAD-4F3D-A6E1-C4F4646270A5}"/>
              </a:ext>
            </a:extLst>
          </p:cNvPr>
          <p:cNvCxnSpPr>
            <a:cxnSpLocks/>
            <a:stCxn id="16" idx="2"/>
          </p:cNvCxnSpPr>
          <p:nvPr/>
        </p:nvCxnSpPr>
        <p:spPr bwMode="auto">
          <a:xfrm flipH="1">
            <a:off x="4974531" y="4571061"/>
            <a:ext cx="326" cy="803908"/>
          </a:xfrm>
          <a:prstGeom prst="straightConnector1">
            <a:avLst/>
          </a:prstGeom>
          <a:noFill/>
          <a:ln w="28575" cap="flat" cmpd="sng" algn="ctr">
            <a:solidFill>
              <a:schemeClr val="accent6"/>
            </a:solidFill>
            <a:prstDash val="solid"/>
            <a:round/>
            <a:headEnd type="none" w="med" len="med"/>
            <a:tailEnd type="triangle"/>
          </a:ln>
          <a:effectLst/>
        </p:spPr>
      </p:cxnSp>
      <p:cxnSp>
        <p:nvCxnSpPr>
          <p:cNvPr id="32" name="直線矢印コネクタ 31">
            <a:extLst>
              <a:ext uri="{FF2B5EF4-FFF2-40B4-BE49-F238E27FC236}">
                <a16:creationId xmlns:a16="http://schemas.microsoft.com/office/drawing/2014/main" id="{54F6764D-1E3E-4BF4-B594-550EDCF1930B}"/>
              </a:ext>
            </a:extLst>
          </p:cNvPr>
          <p:cNvCxnSpPr>
            <a:cxnSpLocks/>
            <a:stCxn id="18" idx="2"/>
            <a:endCxn id="16" idx="0"/>
          </p:cNvCxnSpPr>
          <p:nvPr/>
        </p:nvCxnSpPr>
        <p:spPr bwMode="auto">
          <a:xfrm flipH="1">
            <a:off x="4974857" y="3662854"/>
            <a:ext cx="761" cy="359744"/>
          </a:xfrm>
          <a:prstGeom prst="straightConnector1">
            <a:avLst/>
          </a:prstGeom>
          <a:noFill/>
          <a:ln w="28575" cap="flat" cmpd="sng" algn="ctr">
            <a:solidFill>
              <a:schemeClr val="accent6"/>
            </a:solidFill>
            <a:prstDash val="solid"/>
            <a:round/>
            <a:headEnd type="none" w="med" len="med"/>
            <a:tailEnd type="triangle"/>
          </a:ln>
          <a:effectLst/>
        </p:spPr>
      </p:cxnSp>
      <p:sp>
        <p:nvSpPr>
          <p:cNvPr id="15" name="吹き出し: 四角形 14">
            <a:extLst>
              <a:ext uri="{FF2B5EF4-FFF2-40B4-BE49-F238E27FC236}">
                <a16:creationId xmlns:a16="http://schemas.microsoft.com/office/drawing/2014/main" id="{208FA2F2-B461-4670-BC3B-DEA7A8983A5D}"/>
              </a:ext>
            </a:extLst>
          </p:cNvPr>
          <p:cNvSpPr/>
          <p:nvPr/>
        </p:nvSpPr>
        <p:spPr bwMode="auto">
          <a:xfrm>
            <a:off x="6204744" y="3960572"/>
            <a:ext cx="2852711" cy="903799"/>
          </a:xfrm>
          <a:prstGeom prst="wedgeRectCallout">
            <a:avLst>
              <a:gd name="adj1" fmla="val -74246"/>
              <a:gd name="adj2" fmla="val -17111"/>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r>
              <a:rPr lang="en-US" altLang="ja-JP" dirty="0">
                <a:solidFill>
                  <a:schemeClr val="bg1"/>
                </a:solidFill>
                <a:latin typeface="メイリオ" panose="020B0604030504040204" pitchFamily="50" charset="-128"/>
                <a:ea typeface="メイリオ" panose="020B0604030504040204" pitchFamily="50" charset="-128"/>
              </a:rPr>
              <a:t>Mount target has NFSv4 endpoint, IP address, DNS name</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22980458"/>
      </p:ext>
    </p:extLst>
  </p:cSld>
  <p:clrMapOvr>
    <a:masterClrMapping/>
  </p:clrMapOvr>
  <mc:AlternateContent xmlns:mc="http://schemas.openxmlformats.org/markup-compatibility/2006" xmlns:p14="http://schemas.microsoft.com/office/powerpoint/2010/main">
    <mc:Choice Requires="p14">
      <p:transition spd="slow" p14:dur="2000" advTm="12525"/>
    </mc:Choice>
    <mc:Fallback xmlns="">
      <p:transition spd="slow" advTm="12525"/>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EFS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770537"/>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Large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companies are building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on </a:t>
            </a:r>
            <a:r>
              <a:rPr lang="en-US" altLang="ja-JP" dirty="0">
                <a:latin typeface="メイリオ" panose="020B0604030504040204" pitchFamily="50" charset="-128"/>
                <a:ea typeface="メイリオ" panose="020B0604030504040204" pitchFamily="50" charset="-128"/>
              </a:rPr>
              <a:t>AWS. It </a:t>
            </a:r>
            <a:r>
              <a:rPr lang="ja-JP" altLang="en-US" dirty="0">
                <a:latin typeface="メイリオ" panose="020B0604030504040204" pitchFamily="50" charset="-128"/>
                <a:ea typeface="メイリオ" panose="020B0604030504040204" pitchFamily="50" charset="-128"/>
              </a:rPr>
              <a:t>requires the use of multiple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to share data. This application needs to be resilient in case of a failure.</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do you configure the solution to meet these requirements?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Configure an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group across multiple </a:t>
            </a:r>
            <a:r>
              <a:rPr lang="en-US" altLang="ja-JP" dirty="0">
                <a:latin typeface="メイリオ" panose="020B0604030504040204" pitchFamily="50" charset="-128"/>
                <a:ea typeface="メイリオ" panose="020B0604030504040204" pitchFamily="50" charset="-128"/>
              </a:rPr>
              <a:t>AZs </a:t>
            </a:r>
            <a:r>
              <a:rPr lang="ja-JP" altLang="en-US" dirty="0">
                <a:latin typeface="メイリオ" panose="020B0604030504040204" pitchFamily="50" charset="-128"/>
                <a:ea typeface="メイリオ" panose="020B0604030504040204" pitchFamily="50" charset="-128"/>
              </a:rPr>
              <a:t>by setting up an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target group for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Store the data in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and mount the target on each instance.</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Configure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target groups for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Store the data in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and mount the target on each instance.</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Configure an </a:t>
            </a:r>
            <a:r>
              <a:rPr lang="en-US" altLang="ja-JP" dirty="0">
                <a:latin typeface="メイリオ" panose="020B0604030504040204" pitchFamily="50" charset="-128"/>
                <a:ea typeface="メイリオ" panose="020B0604030504040204" pitchFamily="50" charset="-128"/>
              </a:rPr>
              <a:t>Auto Scaling </a:t>
            </a:r>
            <a:r>
              <a:rPr lang="ja-JP" altLang="en-US" dirty="0">
                <a:latin typeface="メイリオ" panose="020B0604030504040204" pitchFamily="50" charset="-128"/>
                <a:ea typeface="メイリオ" panose="020B0604030504040204" pitchFamily="50" charset="-128"/>
              </a:rPr>
              <a:t>group across multiple </a:t>
            </a:r>
            <a:r>
              <a:rPr lang="en-US" altLang="ja-JP" dirty="0">
                <a:latin typeface="メイリオ" panose="020B0604030504040204" pitchFamily="50" charset="-128"/>
                <a:ea typeface="メイリオ" panose="020B0604030504040204" pitchFamily="50" charset="-128"/>
              </a:rPr>
              <a:t>AZs </a:t>
            </a:r>
            <a:r>
              <a:rPr lang="ja-JP" altLang="en-US" dirty="0">
                <a:latin typeface="メイリオ" panose="020B0604030504040204" pitchFamily="50" charset="-128"/>
                <a:ea typeface="メイリオ" panose="020B0604030504040204" pitchFamily="50" charset="-128"/>
              </a:rPr>
              <a:t>by setting up an </a:t>
            </a:r>
            <a:r>
              <a:rPr lang="en-US" altLang="ja-JP" dirty="0">
                <a:latin typeface="メイリオ" panose="020B0604030504040204" pitchFamily="50" charset="-128"/>
                <a:ea typeface="メイリオ" panose="020B0604030504040204" pitchFamily="50" charset="-128"/>
              </a:rPr>
              <a:t>ELB </a:t>
            </a:r>
            <a:r>
              <a:rPr lang="ja-JP" altLang="en-US" dirty="0">
                <a:latin typeface="メイリオ" panose="020B0604030504040204" pitchFamily="50" charset="-128"/>
                <a:ea typeface="メイリオ" panose="020B0604030504040204" pitchFamily="50" charset="-128"/>
              </a:rPr>
              <a:t>target group for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Store the data in the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and mount the target on each instance.</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Configure target groups of </a:t>
            </a:r>
            <a:r>
              <a:rPr lang="en-US" altLang="ja-JP" dirty="0">
                <a:latin typeface="メイリオ" panose="020B0604030504040204" pitchFamily="50" charset="-128"/>
                <a:ea typeface="メイリオ" panose="020B0604030504040204" pitchFamily="50" charset="-128"/>
              </a:rPr>
              <a:t>ELBs </a:t>
            </a:r>
            <a:r>
              <a:rPr lang="ja-JP" altLang="en-US" dirty="0">
                <a:latin typeface="メイリオ" panose="020B0604030504040204" pitchFamily="50" charset="-128"/>
                <a:ea typeface="メイリオ" panose="020B0604030504040204" pitchFamily="50" charset="-128"/>
              </a:rPr>
              <a:t>for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Store the data in the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and mount the target on each instance.</a:t>
            </a:r>
          </a:p>
          <a:p>
            <a:pPr marL="342900" indent="-342900">
              <a:buFontTx/>
              <a:buAutoNum type="arabicParenR"/>
            </a:pPr>
            <a:endParaRPr lang="ja-JP" altLang="en-US" dirty="0">
              <a:latin typeface="メイリオ" panose="020B0604030504040204" pitchFamily="50" charset="-128"/>
              <a:ea typeface="メイリオ" panose="020B0604030504040204" pitchFamily="50" charset="-128"/>
            </a:endParaRPr>
          </a:p>
          <a:p>
            <a:pPr marL="342900" indent="-342900">
              <a:buFontTx/>
              <a:buAutoNum type="arabicParenR"/>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508395772"/>
      </p:ext>
    </p:extLst>
  </p:cSld>
  <p:clrMapOvr>
    <a:masterClrMapping/>
  </p:clrMapOvr>
  <mc:AlternateContent xmlns:mc="http://schemas.openxmlformats.org/markup-compatibility/2006" xmlns:p14="http://schemas.microsoft.com/office/powerpoint/2010/main">
    <mc:Choice Requires="p14">
      <p:transition spd="slow" p14:dur="2000" advTm="6145"/>
    </mc:Choice>
    <mc:Fallback xmlns="">
      <p:transition spd="slow" advTm="614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四角形: 角を丸くする 34">
            <a:extLst>
              <a:ext uri="{FF2B5EF4-FFF2-40B4-BE49-F238E27FC236}">
                <a16:creationId xmlns:a16="http://schemas.microsoft.com/office/drawing/2014/main" id="{6C96522D-6C8E-4263-BF4F-3C23A9DF8906}"/>
              </a:ext>
            </a:extLst>
          </p:cNvPr>
          <p:cNvSpPr/>
          <p:nvPr/>
        </p:nvSpPr>
        <p:spPr bwMode="auto">
          <a:xfrm>
            <a:off x="1136576" y="2060848"/>
            <a:ext cx="7632848" cy="381642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6" name="正方形/長方形 35">
            <a:extLst>
              <a:ext uri="{FF2B5EF4-FFF2-40B4-BE49-F238E27FC236}">
                <a16:creationId xmlns:a16="http://schemas.microsoft.com/office/drawing/2014/main" id="{8A8223C5-7020-40CF-8093-3254B0969E3F}"/>
              </a:ext>
            </a:extLst>
          </p:cNvPr>
          <p:cNvSpPr/>
          <p:nvPr/>
        </p:nvSpPr>
        <p:spPr bwMode="auto">
          <a:xfrm>
            <a:off x="4969670" y="2458205"/>
            <a:ext cx="3326185" cy="3275051"/>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1" dirty="0">
                <a:solidFill>
                  <a:schemeClr val="bg1"/>
                </a:solidFill>
                <a:latin typeface="メイリオ" panose="020B0604030504040204" pitchFamily="50" charset="-128"/>
                <a:ea typeface="メイリオ" panose="020B0604030504040204" pitchFamily="50" charset="-128"/>
              </a:rPr>
              <a:t>AZ</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7" name="正方形/長方形 36">
            <a:extLst>
              <a:ext uri="{FF2B5EF4-FFF2-40B4-BE49-F238E27FC236}">
                <a16:creationId xmlns:a16="http://schemas.microsoft.com/office/drawing/2014/main" id="{2C604DA9-247B-4BFD-BE7E-F90833B2CDF2}"/>
              </a:ext>
            </a:extLst>
          </p:cNvPr>
          <p:cNvSpPr/>
          <p:nvPr/>
        </p:nvSpPr>
        <p:spPr bwMode="auto">
          <a:xfrm>
            <a:off x="1522118" y="2458205"/>
            <a:ext cx="3326185" cy="3275051"/>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1" dirty="0">
                <a:solidFill>
                  <a:schemeClr val="bg1"/>
                </a:solidFill>
                <a:latin typeface="メイリオ" panose="020B0604030504040204" pitchFamily="50" charset="-128"/>
                <a:ea typeface="メイリオ" panose="020B0604030504040204" pitchFamily="50" charset="-128"/>
              </a:rPr>
              <a:t>AZ</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8" name="四角形: 角を丸くする 37">
            <a:extLst>
              <a:ext uri="{FF2B5EF4-FFF2-40B4-BE49-F238E27FC236}">
                <a16:creationId xmlns:a16="http://schemas.microsoft.com/office/drawing/2014/main" id="{5861433C-597D-4D0E-A78C-4A998601003C}"/>
              </a:ext>
            </a:extLst>
          </p:cNvPr>
          <p:cNvSpPr/>
          <p:nvPr/>
        </p:nvSpPr>
        <p:spPr bwMode="auto">
          <a:xfrm>
            <a:off x="1856656" y="2708920"/>
            <a:ext cx="2664296" cy="266429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dirty="0">
                <a:solidFill>
                  <a:srgbClr val="FF0000"/>
                </a:solidFill>
                <a:latin typeface="メイリオ" panose="020B0604030504040204" pitchFamily="50" charset="-128"/>
                <a:ea typeface="メイリオ" panose="020B0604030504040204" pitchFamily="50" charset="-128"/>
              </a:rPr>
              <a:t>.5</a:t>
            </a: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0/24</a:t>
            </a:r>
            <a:endParaRPr kumimoji="1" lang="ja-JP" altLang="en-US"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9" name="四角形: 角を丸くする 38">
            <a:extLst>
              <a:ext uri="{FF2B5EF4-FFF2-40B4-BE49-F238E27FC236}">
                <a16:creationId xmlns:a16="http://schemas.microsoft.com/office/drawing/2014/main" id="{BF8AE8B4-7482-49FF-980B-9E223C543C51}"/>
              </a:ext>
            </a:extLst>
          </p:cNvPr>
          <p:cNvSpPr/>
          <p:nvPr/>
        </p:nvSpPr>
        <p:spPr bwMode="auto">
          <a:xfrm>
            <a:off x="5313040" y="2708920"/>
            <a:ext cx="2664296" cy="266429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dirty="0">
                <a:solidFill>
                  <a:srgbClr val="FF0000"/>
                </a:solidFill>
                <a:latin typeface="メイリオ" panose="020B0604030504040204" pitchFamily="50" charset="-128"/>
                <a:ea typeface="メイリオ" panose="020B0604030504040204" pitchFamily="50" charset="-128"/>
              </a:rPr>
              <a:t>.10</a:t>
            </a: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Security Group</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Security Groups control </a:t>
            </a:r>
            <a:r>
              <a:rPr lang="ja-JP" altLang="en-US" sz="2400" dirty="0">
                <a:solidFill>
                  <a:srgbClr val="002060"/>
                </a:solidFill>
                <a:latin typeface="メイリオ" panose="020B0604030504040204" pitchFamily="50" charset="-128"/>
                <a:ea typeface="メイリオ" panose="020B0604030504040204" pitchFamily="50" charset="-128"/>
              </a:rPr>
              <a:t>traffic</a:t>
            </a:r>
            <a:r>
              <a:rPr lang="en-US" altLang="ja-JP" sz="2400" dirty="0">
                <a:solidFill>
                  <a:srgbClr val="002060"/>
                </a:solidFill>
                <a:latin typeface="メイリオ" panose="020B0604030504040204" pitchFamily="50" charset="-128"/>
                <a:ea typeface="メイリオ" panose="020B0604030504040204" pitchFamily="50" charset="-128"/>
              </a:rPr>
              <a:t> to EC2 </a:t>
            </a:r>
            <a:r>
              <a:rPr lang="ja-JP" altLang="en-US" sz="2400" dirty="0">
                <a:solidFill>
                  <a:srgbClr val="002060"/>
                </a:solidFill>
                <a:latin typeface="メイリオ" panose="020B0604030504040204" pitchFamily="50" charset="-128"/>
                <a:ea typeface="メイリオ" panose="020B0604030504040204" pitchFamily="50" charset="-128"/>
              </a:rPr>
              <a:t>instances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7" name="Picture 2" descr="ãVPC ã¢ã¤ã³ã³ãã®ç»åæ¤ç´¢çµæ">
            <a:extLst>
              <a:ext uri="{FF2B5EF4-FFF2-40B4-BE49-F238E27FC236}">
                <a16:creationId xmlns:a16="http://schemas.microsoft.com/office/drawing/2014/main" id="{923D5C0E-3303-4A93-87D0-E649A1C87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616" y="1556792"/>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descr="音楽 が含まれている画像&#10;&#10;自動的に生成された説明">
            <a:extLst>
              <a:ext uri="{FF2B5EF4-FFF2-40B4-BE49-F238E27FC236}">
                <a16:creationId xmlns:a16="http://schemas.microsoft.com/office/drawing/2014/main" id="{1F56CCCA-72CF-4895-BA1F-D7C78709D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5771" y="3522494"/>
            <a:ext cx="877069" cy="1052482"/>
          </a:xfrm>
          <a:prstGeom prst="rect">
            <a:avLst/>
          </a:prstGeom>
        </p:spPr>
      </p:pic>
      <p:pic>
        <p:nvPicPr>
          <p:cNvPr id="13" name="図 12" descr="音楽 が含まれている画像&#10;&#10;自動的に生成された説明">
            <a:extLst>
              <a:ext uri="{FF2B5EF4-FFF2-40B4-BE49-F238E27FC236}">
                <a16:creationId xmlns:a16="http://schemas.microsoft.com/office/drawing/2014/main" id="{959D68DE-96EC-4D99-8485-E73F851E7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820" y="3522494"/>
            <a:ext cx="877069" cy="1052482"/>
          </a:xfrm>
          <a:prstGeom prst="rect">
            <a:avLst/>
          </a:prstGeom>
        </p:spPr>
      </p:pic>
      <p:sp>
        <p:nvSpPr>
          <p:cNvPr id="15" name="コンテンツ プレースホルダー 2">
            <a:extLst>
              <a:ext uri="{FF2B5EF4-FFF2-40B4-BE49-F238E27FC236}">
                <a16:creationId xmlns:a16="http://schemas.microsoft.com/office/drawing/2014/main" id="{6EC786C5-6D5B-45F7-B796-156753C37A7E}"/>
              </a:ext>
            </a:extLst>
          </p:cNvPr>
          <p:cNvSpPr txBox="1">
            <a:spLocks/>
          </p:cNvSpPr>
          <p:nvPr/>
        </p:nvSpPr>
        <p:spPr>
          <a:xfrm>
            <a:off x="2305732" y="2045578"/>
            <a:ext cx="2268901"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rPr>
              <a:t>10.0.0.0/16</a:t>
            </a:r>
          </a:p>
        </p:txBody>
      </p:sp>
      <p:sp>
        <p:nvSpPr>
          <p:cNvPr id="3" name="四角形: 角を丸くする 2">
            <a:extLst>
              <a:ext uri="{FF2B5EF4-FFF2-40B4-BE49-F238E27FC236}">
                <a16:creationId xmlns:a16="http://schemas.microsoft.com/office/drawing/2014/main" id="{E26B7D37-C619-4D91-9185-153132BEB067}"/>
              </a:ext>
            </a:extLst>
          </p:cNvPr>
          <p:cNvSpPr/>
          <p:nvPr/>
        </p:nvSpPr>
        <p:spPr bwMode="auto">
          <a:xfrm>
            <a:off x="3952554" y="3291413"/>
            <a:ext cx="577402" cy="1346666"/>
          </a:xfrm>
          <a:prstGeom prst="roundRect">
            <a:avLst/>
          </a:prstGeom>
          <a:solidFill>
            <a:schemeClr val="accent2"/>
          </a:solidFill>
          <a:ln w="12700" cap="flat" cmpd="sng" algn="ctr">
            <a:noFill/>
            <a:prstDash val="solid"/>
            <a:round/>
            <a:headEnd type="none" w="med" len="med"/>
            <a:tailEnd type="none" w="med" len="med"/>
          </a:ln>
          <a:effectLst/>
        </p:spPr>
        <p:txBody>
          <a:bodyPr vert="eaVert"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Security</a:t>
            </a:r>
            <a:endParaRPr lang="en-US" altLang="ja-JP" sz="1200" b="1" dirty="0">
              <a:solidFill>
                <a:schemeClr val="bg1"/>
              </a:solidFill>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Group</a:t>
            </a:r>
            <a:endParaRPr lang="en-US" altLang="ja-JP" sz="1200" b="1" dirty="0">
              <a:solidFill>
                <a:schemeClr val="bg1"/>
              </a:solidFill>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CDC9C374-5929-4753-9EAA-8AB60AA33F3C}"/>
              </a:ext>
            </a:extLst>
          </p:cNvPr>
          <p:cNvSpPr/>
          <p:nvPr/>
        </p:nvSpPr>
        <p:spPr bwMode="auto">
          <a:xfrm>
            <a:off x="5263374" y="3291413"/>
            <a:ext cx="577402" cy="1346666"/>
          </a:xfrm>
          <a:prstGeom prst="roundRect">
            <a:avLst/>
          </a:prstGeom>
          <a:solidFill>
            <a:schemeClr val="accent2"/>
          </a:solidFill>
          <a:ln w="12700" cap="flat" cmpd="sng" algn="ctr">
            <a:noFill/>
            <a:prstDash val="solid"/>
            <a:round/>
            <a:headEnd type="none" w="med" len="med"/>
            <a:tailEnd type="none" w="med" len="med"/>
          </a:ln>
          <a:effectLst/>
        </p:spPr>
        <p:txBody>
          <a:bodyPr vert="eaVert"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Security</a:t>
            </a:r>
            <a:endParaRPr lang="en-US" altLang="ja-JP" sz="1200" b="1" dirty="0">
              <a:solidFill>
                <a:schemeClr val="bg1"/>
              </a:solidFill>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b="1" dirty="0">
                <a:solidFill>
                  <a:schemeClr val="bg1"/>
                </a:solidFill>
                <a:latin typeface="メイリオ" panose="020B0604030504040204" pitchFamily="50" charset="-128"/>
                <a:ea typeface="メイリオ" panose="020B0604030504040204" pitchFamily="50" charset="-128"/>
              </a:rPr>
              <a:t>Group</a:t>
            </a:r>
            <a:endParaRPr lang="en-US" altLang="ja-JP" sz="1200" b="1" dirty="0">
              <a:solidFill>
                <a:schemeClr val="bg1"/>
              </a:solidFill>
              <a:latin typeface="メイリオ" panose="020B0604030504040204" pitchFamily="50" charset="-128"/>
              <a:ea typeface="メイリオ" panose="020B0604030504040204" pitchFamily="50" charset="-128"/>
            </a:endParaRPr>
          </a:p>
        </p:txBody>
      </p:sp>
      <p:pic>
        <p:nvPicPr>
          <p:cNvPr id="17" name="図 16">
            <a:extLst>
              <a:ext uri="{FF2B5EF4-FFF2-40B4-BE49-F238E27FC236}">
                <a16:creationId xmlns:a16="http://schemas.microsoft.com/office/drawing/2014/main" id="{74167165-9FF3-43E2-A51E-FD9AF080E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2960" y="1839080"/>
            <a:ext cx="590550" cy="619125"/>
          </a:xfrm>
          <a:prstGeom prst="rect">
            <a:avLst/>
          </a:prstGeom>
        </p:spPr>
      </p:pic>
      <p:cxnSp>
        <p:nvCxnSpPr>
          <p:cNvPr id="4" name="コネクタ: カギ線 3">
            <a:extLst>
              <a:ext uri="{FF2B5EF4-FFF2-40B4-BE49-F238E27FC236}">
                <a16:creationId xmlns:a16="http://schemas.microsoft.com/office/drawing/2014/main" id="{B7B3C703-EFA7-47B7-9701-C8A0E5C5EC3A}"/>
              </a:ext>
            </a:extLst>
          </p:cNvPr>
          <p:cNvCxnSpPr>
            <a:cxnSpLocks/>
            <a:stCxn id="17" idx="1"/>
            <a:endCxn id="3" idx="0"/>
          </p:cNvCxnSpPr>
          <p:nvPr/>
        </p:nvCxnSpPr>
        <p:spPr bwMode="auto">
          <a:xfrm rot="10800000" flipV="1">
            <a:off x="4241256" y="2148643"/>
            <a:ext cx="351705" cy="1142770"/>
          </a:xfrm>
          <a:prstGeom prst="bentConnector2">
            <a:avLst/>
          </a:prstGeom>
          <a:noFill/>
          <a:ln w="31750" cap="flat" cmpd="sng" algn="ctr">
            <a:solidFill>
              <a:srgbClr val="FF0000"/>
            </a:solidFill>
            <a:prstDash val="solid"/>
            <a:round/>
            <a:headEnd type="none" w="med" len="med"/>
            <a:tailEnd type="triangle"/>
          </a:ln>
          <a:effectLst/>
        </p:spPr>
      </p:cxnSp>
      <p:cxnSp>
        <p:nvCxnSpPr>
          <p:cNvPr id="21" name="コネクタ: カギ線 20">
            <a:extLst>
              <a:ext uri="{FF2B5EF4-FFF2-40B4-BE49-F238E27FC236}">
                <a16:creationId xmlns:a16="http://schemas.microsoft.com/office/drawing/2014/main" id="{7E707F90-574B-4F83-9E31-64DD26F56D04}"/>
              </a:ext>
            </a:extLst>
          </p:cNvPr>
          <p:cNvCxnSpPr>
            <a:cxnSpLocks/>
            <a:stCxn id="17" idx="3"/>
            <a:endCxn id="16" idx="0"/>
          </p:cNvCxnSpPr>
          <p:nvPr/>
        </p:nvCxnSpPr>
        <p:spPr bwMode="auto">
          <a:xfrm>
            <a:off x="5183510" y="2148643"/>
            <a:ext cx="368565" cy="1142770"/>
          </a:xfrm>
          <a:prstGeom prst="bentConnector2">
            <a:avLst/>
          </a:prstGeom>
          <a:noFill/>
          <a:ln w="31750" cap="flat" cmpd="sng" algn="ctr">
            <a:solidFill>
              <a:srgbClr val="FF0000"/>
            </a:solidFill>
            <a:prstDash val="solid"/>
            <a:round/>
            <a:headEnd type="none" w="med" len="med"/>
            <a:tailEnd type="triangle"/>
          </a:ln>
          <a:effectLst/>
        </p:spPr>
      </p:cxnSp>
      <p:cxnSp>
        <p:nvCxnSpPr>
          <p:cNvPr id="24" name="コネクタ: カギ線 23">
            <a:extLst>
              <a:ext uri="{FF2B5EF4-FFF2-40B4-BE49-F238E27FC236}">
                <a16:creationId xmlns:a16="http://schemas.microsoft.com/office/drawing/2014/main" id="{FF0044B1-7AEC-4D5D-B39C-7B3F123D1A9A}"/>
              </a:ext>
            </a:extLst>
          </p:cNvPr>
          <p:cNvCxnSpPr>
            <a:cxnSpLocks/>
            <a:stCxn id="3" idx="1"/>
            <a:endCxn id="9" idx="3"/>
          </p:cNvCxnSpPr>
          <p:nvPr/>
        </p:nvCxnSpPr>
        <p:spPr bwMode="auto">
          <a:xfrm flipH="1">
            <a:off x="3512840" y="3964746"/>
            <a:ext cx="439714" cy="83989"/>
          </a:xfrm>
          <a:prstGeom prst="straightConnector1">
            <a:avLst/>
          </a:prstGeom>
          <a:noFill/>
          <a:ln w="31750" cap="flat" cmpd="sng" algn="ctr">
            <a:solidFill>
              <a:srgbClr val="FF0000"/>
            </a:solidFill>
            <a:prstDash val="solid"/>
            <a:round/>
            <a:headEnd type="none" w="med" len="med"/>
            <a:tailEnd type="triangle"/>
          </a:ln>
          <a:effectLst/>
        </p:spPr>
      </p:cxnSp>
      <p:cxnSp>
        <p:nvCxnSpPr>
          <p:cNvPr id="29" name="コネクタ: カギ線 23">
            <a:extLst>
              <a:ext uri="{FF2B5EF4-FFF2-40B4-BE49-F238E27FC236}">
                <a16:creationId xmlns:a16="http://schemas.microsoft.com/office/drawing/2014/main" id="{82691938-D63C-4689-8645-DE45CA48E174}"/>
              </a:ext>
            </a:extLst>
          </p:cNvPr>
          <p:cNvCxnSpPr>
            <a:cxnSpLocks/>
            <a:stCxn id="16" idx="3"/>
            <a:endCxn id="13" idx="1"/>
          </p:cNvCxnSpPr>
          <p:nvPr/>
        </p:nvCxnSpPr>
        <p:spPr bwMode="auto">
          <a:xfrm>
            <a:off x="5840776" y="3964746"/>
            <a:ext cx="396044" cy="83989"/>
          </a:xfrm>
          <a:prstGeom prst="straightConnector1">
            <a:avLst/>
          </a:prstGeom>
          <a:noFill/>
          <a:ln w="31750" cap="flat" cmpd="sng" algn="ctr">
            <a:solidFill>
              <a:srgbClr val="FF0000"/>
            </a:solidFill>
            <a:prstDash val="solid"/>
            <a:round/>
            <a:headEnd type="none" w="med" len="med"/>
            <a:tailEnd type="triangle"/>
          </a:ln>
          <a:effectLst/>
        </p:spPr>
      </p:cxnSp>
      <p:sp>
        <p:nvSpPr>
          <p:cNvPr id="33" name="正方形/長方形 32">
            <a:extLst>
              <a:ext uri="{FF2B5EF4-FFF2-40B4-BE49-F238E27FC236}">
                <a16:creationId xmlns:a16="http://schemas.microsoft.com/office/drawing/2014/main" id="{D9D664C0-C606-4B1B-BFD2-07F361D0E9F4}"/>
              </a:ext>
            </a:extLst>
          </p:cNvPr>
          <p:cNvSpPr/>
          <p:nvPr/>
        </p:nvSpPr>
        <p:spPr bwMode="auto">
          <a:xfrm>
            <a:off x="5192035" y="1587052"/>
            <a:ext cx="720080" cy="50405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rPr>
              <a:t>Route table</a:t>
            </a:r>
          </a:p>
        </p:txBody>
      </p:sp>
      <p:pic>
        <p:nvPicPr>
          <p:cNvPr id="22" name="図 21">
            <a:extLst>
              <a:ext uri="{FF2B5EF4-FFF2-40B4-BE49-F238E27FC236}">
                <a16:creationId xmlns:a16="http://schemas.microsoft.com/office/drawing/2014/main" id="{A7290C32-8D9D-4F7C-8CF9-7F95D01CAF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9277" y="5090928"/>
            <a:ext cx="590550" cy="609600"/>
          </a:xfrm>
          <a:prstGeom prst="rect">
            <a:avLst/>
          </a:prstGeom>
        </p:spPr>
      </p:pic>
      <p:cxnSp>
        <p:nvCxnSpPr>
          <p:cNvPr id="23" name="コネクタ: カギ線 23">
            <a:extLst>
              <a:ext uri="{FF2B5EF4-FFF2-40B4-BE49-F238E27FC236}">
                <a16:creationId xmlns:a16="http://schemas.microsoft.com/office/drawing/2014/main" id="{6DC8D925-F3B7-44B8-9672-A6EC8F90CEC5}"/>
              </a:ext>
            </a:extLst>
          </p:cNvPr>
          <p:cNvCxnSpPr>
            <a:cxnSpLocks/>
            <a:stCxn id="13" idx="2"/>
            <a:endCxn id="22" idx="3"/>
          </p:cNvCxnSpPr>
          <p:nvPr/>
        </p:nvCxnSpPr>
        <p:spPr bwMode="auto">
          <a:xfrm flipH="1">
            <a:off x="3429827" y="4574976"/>
            <a:ext cx="3245528" cy="820752"/>
          </a:xfrm>
          <a:prstGeom prst="straightConnector1">
            <a:avLst/>
          </a:prstGeom>
          <a:noFill/>
          <a:ln w="31750" cap="flat" cmpd="sng" algn="ctr">
            <a:solidFill>
              <a:srgbClr val="FF0000"/>
            </a:solidFill>
            <a:prstDash val="solid"/>
            <a:round/>
            <a:headEnd type="none" w="med" len="med"/>
            <a:tailEnd type="triangle"/>
          </a:ln>
          <a:effectLst/>
        </p:spPr>
      </p:cxnSp>
      <p:cxnSp>
        <p:nvCxnSpPr>
          <p:cNvPr id="28" name="コネクタ: カギ線 23">
            <a:extLst>
              <a:ext uri="{FF2B5EF4-FFF2-40B4-BE49-F238E27FC236}">
                <a16:creationId xmlns:a16="http://schemas.microsoft.com/office/drawing/2014/main" id="{B9A4B6B5-360B-4871-9829-D50FC6E63A99}"/>
              </a:ext>
            </a:extLst>
          </p:cNvPr>
          <p:cNvCxnSpPr>
            <a:cxnSpLocks/>
            <a:stCxn id="22" idx="0"/>
          </p:cNvCxnSpPr>
          <p:nvPr/>
        </p:nvCxnSpPr>
        <p:spPr bwMode="auto">
          <a:xfrm flipV="1">
            <a:off x="3134552" y="4459478"/>
            <a:ext cx="0" cy="631450"/>
          </a:xfrm>
          <a:prstGeom prst="straightConnector1">
            <a:avLst/>
          </a:prstGeom>
          <a:noFill/>
          <a:ln w="31750" cap="flat" cmpd="sng" algn="ctr">
            <a:solidFill>
              <a:srgbClr val="FF0000"/>
            </a:solidFill>
            <a:prstDash val="solid"/>
            <a:round/>
            <a:headEnd type="none" w="med" len="med"/>
            <a:tailEnd type="triangle"/>
          </a:ln>
          <a:effectLst/>
        </p:spPr>
      </p:cxnSp>
      <p:sp>
        <p:nvSpPr>
          <p:cNvPr id="32" name="テキスト ボックス 31">
            <a:extLst>
              <a:ext uri="{FF2B5EF4-FFF2-40B4-BE49-F238E27FC236}">
                <a16:creationId xmlns:a16="http://schemas.microsoft.com/office/drawing/2014/main" id="{C60D0086-D271-43C1-95FA-7AE3B88AEC01}"/>
              </a:ext>
            </a:extLst>
          </p:cNvPr>
          <p:cNvSpPr txBox="1"/>
          <p:nvPr/>
        </p:nvSpPr>
        <p:spPr>
          <a:xfrm>
            <a:off x="6019624" y="4530606"/>
            <a:ext cx="1297150"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EC2 </a:t>
            </a:r>
          </a:p>
          <a:p>
            <a:pPr algn="ctr"/>
            <a:r>
              <a:rPr kumimoji="1" lang="en-US" altLang="ja-JP" dirty="0">
                <a:latin typeface="メイリオ" panose="020B0604030504040204" pitchFamily="50" charset="-128"/>
                <a:ea typeface="メイリオ" panose="020B0604030504040204" pitchFamily="50" charset="-128"/>
              </a:rPr>
              <a:t>DB </a:t>
            </a:r>
            <a:r>
              <a:rPr kumimoji="1" lang="ja-JP" altLang="en-US" dirty="0">
                <a:latin typeface="メイリオ" panose="020B0604030504040204" pitchFamily="50" charset="-128"/>
                <a:ea typeface="メイリオ" panose="020B0604030504040204" pitchFamily="50" charset="-128"/>
              </a:rPr>
              <a:t>Server</a:t>
            </a:r>
            <a:endParaRPr lang="en-US" altLang="ja-JP"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A8951C81-5F62-4A29-97A6-B45D4CEA3A52}"/>
              </a:ext>
            </a:extLst>
          </p:cNvPr>
          <p:cNvSpPr txBox="1"/>
          <p:nvPr/>
        </p:nvSpPr>
        <p:spPr>
          <a:xfrm>
            <a:off x="2329609" y="4530606"/>
            <a:ext cx="1475084"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EC2</a:t>
            </a:r>
          </a:p>
          <a:p>
            <a:pPr algn="ct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2925704"/>
      </p:ext>
    </p:extLst>
  </p:cSld>
  <p:clrMapOvr>
    <a:masterClrMapping/>
  </p:clrMapOvr>
  <mc:AlternateContent xmlns:mc="http://schemas.openxmlformats.org/markup-compatibility/2006" xmlns:p14="http://schemas.microsoft.com/office/powerpoint/2010/main">
    <mc:Choice Requires="p14">
      <p:transition spd="slow" p14:dur="2000" advTm="14102"/>
    </mc:Choice>
    <mc:Fallback xmlns="">
      <p:transition spd="slow" advTm="14102"/>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2A3E8750-8739-4297-8E4C-0D7E8E0BB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884" y="5252281"/>
            <a:ext cx="1095547" cy="1055709"/>
          </a:xfrm>
          <a:prstGeom prst="rect">
            <a:avLst/>
          </a:prstGeom>
        </p:spPr>
      </p:pic>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776536" y="1718638"/>
            <a:ext cx="8568952" cy="338437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3794720" y="2200155"/>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EFS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en-US" altLang="ja-JP" sz="3000" kern="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EFS can be accessed from multiple EC instances in multiple AZs</a:t>
            </a: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52" y="1367509"/>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D3058E46-0F30-460D-9020-BC9155898E4F}"/>
              </a:ext>
            </a:extLst>
          </p:cNvPr>
          <p:cNvSpPr txBox="1">
            <a:spLocks/>
          </p:cNvSpPr>
          <p:nvPr/>
        </p:nvSpPr>
        <p:spPr bwMode="auto">
          <a:xfrm>
            <a:off x="4367196" y="4022598"/>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Mount Target</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18" name="図 17" descr="音楽 が含まれている画像&#10;&#10;自動的に生成された説明">
            <a:extLst>
              <a:ext uri="{FF2B5EF4-FFF2-40B4-BE49-F238E27FC236}">
                <a16:creationId xmlns:a16="http://schemas.microsoft.com/office/drawing/2014/main" id="{25D92C15-09D7-40D9-84D2-E5BBBA4F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9683" y="2981777"/>
            <a:ext cx="571869" cy="681077"/>
          </a:xfrm>
          <a:prstGeom prst="rect">
            <a:avLst/>
          </a:prstGeom>
        </p:spPr>
      </p:pic>
      <p:sp>
        <p:nvSpPr>
          <p:cNvPr id="19" name="テキスト ボックス 18">
            <a:extLst>
              <a:ext uri="{FF2B5EF4-FFF2-40B4-BE49-F238E27FC236}">
                <a16:creationId xmlns:a16="http://schemas.microsoft.com/office/drawing/2014/main" id="{0EEBA4AE-6D57-408B-81BD-0DDF0DC26965}"/>
              </a:ext>
            </a:extLst>
          </p:cNvPr>
          <p:cNvSpPr txBox="1"/>
          <p:nvPr/>
        </p:nvSpPr>
        <p:spPr>
          <a:xfrm>
            <a:off x="4712874" y="3282454"/>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4" name="直線矢印コネクタ 3">
            <a:extLst>
              <a:ext uri="{FF2B5EF4-FFF2-40B4-BE49-F238E27FC236}">
                <a16:creationId xmlns:a16="http://schemas.microsoft.com/office/drawing/2014/main" id="{4EB844BD-0AAD-4F3D-A6E1-C4F4646270A5}"/>
              </a:ext>
            </a:extLst>
          </p:cNvPr>
          <p:cNvCxnSpPr>
            <a:cxnSpLocks/>
            <a:stCxn id="16" idx="2"/>
          </p:cNvCxnSpPr>
          <p:nvPr/>
        </p:nvCxnSpPr>
        <p:spPr bwMode="auto">
          <a:xfrm flipH="1">
            <a:off x="4974531" y="4571061"/>
            <a:ext cx="326" cy="803908"/>
          </a:xfrm>
          <a:prstGeom prst="straightConnector1">
            <a:avLst/>
          </a:prstGeom>
          <a:noFill/>
          <a:ln w="28575" cap="flat" cmpd="sng" algn="ctr">
            <a:solidFill>
              <a:schemeClr val="accent6"/>
            </a:solidFill>
            <a:prstDash val="solid"/>
            <a:round/>
            <a:headEnd type="none" w="med" len="med"/>
            <a:tailEnd type="triangle"/>
          </a:ln>
          <a:effectLst/>
        </p:spPr>
      </p:cxnSp>
      <p:cxnSp>
        <p:nvCxnSpPr>
          <p:cNvPr id="32" name="直線矢印コネクタ 31">
            <a:extLst>
              <a:ext uri="{FF2B5EF4-FFF2-40B4-BE49-F238E27FC236}">
                <a16:creationId xmlns:a16="http://schemas.microsoft.com/office/drawing/2014/main" id="{54F6764D-1E3E-4BF4-B594-550EDCF1930B}"/>
              </a:ext>
            </a:extLst>
          </p:cNvPr>
          <p:cNvCxnSpPr>
            <a:cxnSpLocks/>
            <a:stCxn id="18" idx="2"/>
            <a:endCxn id="16" idx="0"/>
          </p:cNvCxnSpPr>
          <p:nvPr/>
        </p:nvCxnSpPr>
        <p:spPr bwMode="auto">
          <a:xfrm flipH="1">
            <a:off x="4974857" y="3662854"/>
            <a:ext cx="761" cy="359744"/>
          </a:xfrm>
          <a:prstGeom prst="straightConnector1">
            <a:avLst/>
          </a:prstGeom>
          <a:noFill/>
          <a:ln w="28575" cap="flat" cmpd="sng" algn="ctr">
            <a:solidFill>
              <a:schemeClr val="accent6"/>
            </a:solidFill>
            <a:prstDash val="solid"/>
            <a:round/>
            <a:headEnd type="none" w="med" len="med"/>
            <a:tailEnd type="triangle"/>
          </a:ln>
          <a:effectLst/>
        </p:spPr>
      </p:cxnSp>
      <p:sp>
        <p:nvSpPr>
          <p:cNvPr id="23" name="正方形/長方形 22">
            <a:extLst>
              <a:ext uri="{FF2B5EF4-FFF2-40B4-BE49-F238E27FC236}">
                <a16:creationId xmlns:a16="http://schemas.microsoft.com/office/drawing/2014/main" id="{DE8DD38B-C448-45EE-B458-8CB0814E7207}"/>
              </a:ext>
            </a:extLst>
          </p:cNvPr>
          <p:cNvSpPr/>
          <p:nvPr/>
        </p:nvSpPr>
        <p:spPr bwMode="auto">
          <a:xfrm>
            <a:off x="1131007" y="2200155"/>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4" name="コンテンツ プレースホルダー 2">
            <a:extLst>
              <a:ext uri="{FF2B5EF4-FFF2-40B4-BE49-F238E27FC236}">
                <a16:creationId xmlns:a16="http://schemas.microsoft.com/office/drawing/2014/main" id="{7928B6D1-BB13-48D3-A39A-AE8FB2E43FB5}"/>
              </a:ext>
            </a:extLst>
          </p:cNvPr>
          <p:cNvSpPr txBox="1">
            <a:spLocks/>
          </p:cNvSpPr>
          <p:nvPr/>
        </p:nvSpPr>
        <p:spPr bwMode="auto">
          <a:xfrm>
            <a:off x="1703483" y="4022598"/>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Mount Target</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25" name="図 24" descr="音楽 が含まれている画像&#10;&#10;自動的に生成された説明">
            <a:extLst>
              <a:ext uri="{FF2B5EF4-FFF2-40B4-BE49-F238E27FC236}">
                <a16:creationId xmlns:a16="http://schemas.microsoft.com/office/drawing/2014/main" id="{815D88DF-30B5-43D3-98ED-B075F750D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5970" y="2981777"/>
            <a:ext cx="571869" cy="681077"/>
          </a:xfrm>
          <a:prstGeom prst="rect">
            <a:avLst/>
          </a:prstGeom>
        </p:spPr>
      </p:pic>
      <p:sp>
        <p:nvSpPr>
          <p:cNvPr id="26" name="テキスト ボックス 25">
            <a:extLst>
              <a:ext uri="{FF2B5EF4-FFF2-40B4-BE49-F238E27FC236}">
                <a16:creationId xmlns:a16="http://schemas.microsoft.com/office/drawing/2014/main" id="{BC7474A5-DC0C-405C-9B4D-8FA078BA6038}"/>
              </a:ext>
            </a:extLst>
          </p:cNvPr>
          <p:cNvSpPr txBox="1"/>
          <p:nvPr/>
        </p:nvSpPr>
        <p:spPr>
          <a:xfrm>
            <a:off x="2049161" y="3282454"/>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28" name="直線矢印コネクタ 27">
            <a:extLst>
              <a:ext uri="{FF2B5EF4-FFF2-40B4-BE49-F238E27FC236}">
                <a16:creationId xmlns:a16="http://schemas.microsoft.com/office/drawing/2014/main" id="{E93CA8A3-7E54-4905-920D-CC55D1D68178}"/>
              </a:ext>
            </a:extLst>
          </p:cNvPr>
          <p:cNvCxnSpPr>
            <a:cxnSpLocks/>
            <a:stCxn id="25" idx="2"/>
            <a:endCxn id="24" idx="0"/>
          </p:cNvCxnSpPr>
          <p:nvPr/>
        </p:nvCxnSpPr>
        <p:spPr bwMode="auto">
          <a:xfrm flipH="1">
            <a:off x="2311144" y="3662854"/>
            <a:ext cx="761" cy="359744"/>
          </a:xfrm>
          <a:prstGeom prst="straightConnector1">
            <a:avLst/>
          </a:prstGeom>
          <a:noFill/>
          <a:ln w="28575" cap="flat" cmpd="sng" algn="ctr">
            <a:solidFill>
              <a:schemeClr val="accent6"/>
            </a:solidFill>
            <a:prstDash val="solid"/>
            <a:round/>
            <a:headEnd type="none" w="med" len="med"/>
            <a:tailEnd type="triangle"/>
          </a:ln>
          <a:effectLst/>
        </p:spPr>
      </p:cxnSp>
      <p:sp>
        <p:nvSpPr>
          <p:cNvPr id="29" name="正方形/長方形 28">
            <a:extLst>
              <a:ext uri="{FF2B5EF4-FFF2-40B4-BE49-F238E27FC236}">
                <a16:creationId xmlns:a16="http://schemas.microsoft.com/office/drawing/2014/main" id="{C6397C56-54F8-49BC-B710-1250AF374E48}"/>
              </a:ext>
            </a:extLst>
          </p:cNvPr>
          <p:cNvSpPr/>
          <p:nvPr/>
        </p:nvSpPr>
        <p:spPr bwMode="auto">
          <a:xfrm>
            <a:off x="6490434" y="2200155"/>
            <a:ext cx="2324305" cy="2798359"/>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0" name="コンテンツ プレースホルダー 2">
            <a:extLst>
              <a:ext uri="{FF2B5EF4-FFF2-40B4-BE49-F238E27FC236}">
                <a16:creationId xmlns:a16="http://schemas.microsoft.com/office/drawing/2014/main" id="{C35D902E-9A3C-4997-834D-AF31324AABB4}"/>
              </a:ext>
            </a:extLst>
          </p:cNvPr>
          <p:cNvSpPr txBox="1">
            <a:spLocks/>
          </p:cNvSpPr>
          <p:nvPr/>
        </p:nvSpPr>
        <p:spPr bwMode="auto">
          <a:xfrm>
            <a:off x="7062910" y="4022598"/>
            <a:ext cx="1215322" cy="54846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b="1" kern="0" dirty="0">
                <a:solidFill>
                  <a:schemeClr val="bg1"/>
                </a:solidFill>
                <a:latin typeface="メイリオ" panose="020B0604030504040204" pitchFamily="50" charset="-128"/>
                <a:ea typeface="メイリオ" panose="020B0604030504040204" pitchFamily="50" charset="-128"/>
              </a:rPr>
              <a:t>Mount Target</a:t>
            </a:r>
            <a:endParaRPr lang="en-US" altLang="ja-JP" b="1" kern="0" dirty="0">
              <a:solidFill>
                <a:schemeClr val="bg1"/>
              </a:solidFill>
              <a:latin typeface="メイリオ" panose="020B0604030504040204" pitchFamily="50" charset="-128"/>
              <a:ea typeface="メイリオ" panose="020B0604030504040204" pitchFamily="50" charset="-128"/>
            </a:endParaRPr>
          </a:p>
        </p:txBody>
      </p:sp>
      <p:pic>
        <p:nvPicPr>
          <p:cNvPr id="31" name="図 30" descr="音楽 が含まれている画像&#10;&#10;自動的に生成された説明">
            <a:extLst>
              <a:ext uri="{FF2B5EF4-FFF2-40B4-BE49-F238E27FC236}">
                <a16:creationId xmlns:a16="http://schemas.microsoft.com/office/drawing/2014/main" id="{EFAD6773-51FE-48D9-A9FE-74C64E9C0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5397" y="2981777"/>
            <a:ext cx="571869" cy="681077"/>
          </a:xfrm>
          <a:prstGeom prst="rect">
            <a:avLst/>
          </a:prstGeom>
        </p:spPr>
      </p:pic>
      <p:sp>
        <p:nvSpPr>
          <p:cNvPr id="33" name="テキスト ボックス 32">
            <a:extLst>
              <a:ext uri="{FF2B5EF4-FFF2-40B4-BE49-F238E27FC236}">
                <a16:creationId xmlns:a16="http://schemas.microsoft.com/office/drawing/2014/main" id="{390DED48-9A00-4AAB-ABA1-370F14BC6385}"/>
              </a:ext>
            </a:extLst>
          </p:cNvPr>
          <p:cNvSpPr txBox="1"/>
          <p:nvPr/>
        </p:nvSpPr>
        <p:spPr>
          <a:xfrm>
            <a:off x="7408588" y="3282454"/>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34" name="直線矢印コネクタ 33">
            <a:extLst>
              <a:ext uri="{FF2B5EF4-FFF2-40B4-BE49-F238E27FC236}">
                <a16:creationId xmlns:a16="http://schemas.microsoft.com/office/drawing/2014/main" id="{1BF966C3-3D55-48F2-9561-7D229ADF37AD}"/>
              </a:ext>
            </a:extLst>
          </p:cNvPr>
          <p:cNvCxnSpPr>
            <a:cxnSpLocks/>
            <a:stCxn id="31" idx="2"/>
            <a:endCxn id="30" idx="0"/>
          </p:cNvCxnSpPr>
          <p:nvPr/>
        </p:nvCxnSpPr>
        <p:spPr bwMode="auto">
          <a:xfrm flipH="1">
            <a:off x="7670571" y="3662854"/>
            <a:ext cx="761" cy="359744"/>
          </a:xfrm>
          <a:prstGeom prst="straightConnector1">
            <a:avLst/>
          </a:prstGeom>
          <a:noFill/>
          <a:ln w="28575" cap="flat" cmpd="sng" algn="ctr">
            <a:solidFill>
              <a:schemeClr val="accent6"/>
            </a:solidFill>
            <a:prstDash val="solid"/>
            <a:round/>
            <a:headEnd type="none" w="med" len="med"/>
            <a:tailEnd type="triangle"/>
          </a:ln>
          <a:effectLst/>
        </p:spPr>
      </p:cxnSp>
      <p:cxnSp>
        <p:nvCxnSpPr>
          <p:cNvPr id="35" name="直線矢印コネクタ 34">
            <a:extLst>
              <a:ext uri="{FF2B5EF4-FFF2-40B4-BE49-F238E27FC236}">
                <a16:creationId xmlns:a16="http://schemas.microsoft.com/office/drawing/2014/main" id="{77BCC131-26DA-4B15-8FE6-28FACE6190D0}"/>
              </a:ext>
            </a:extLst>
          </p:cNvPr>
          <p:cNvCxnSpPr>
            <a:cxnSpLocks/>
            <a:stCxn id="24" idx="2"/>
          </p:cNvCxnSpPr>
          <p:nvPr/>
        </p:nvCxnSpPr>
        <p:spPr bwMode="auto">
          <a:xfrm>
            <a:off x="2311144" y="4571061"/>
            <a:ext cx="2518839" cy="975916"/>
          </a:xfrm>
          <a:prstGeom prst="straightConnector1">
            <a:avLst/>
          </a:prstGeom>
          <a:noFill/>
          <a:ln w="28575" cap="flat" cmpd="sng" algn="ctr">
            <a:solidFill>
              <a:schemeClr val="accent6"/>
            </a:solidFill>
            <a:prstDash val="solid"/>
            <a:round/>
            <a:headEnd type="none" w="med" len="med"/>
            <a:tailEnd type="triangle"/>
          </a:ln>
          <a:effectLst/>
        </p:spPr>
      </p:cxnSp>
      <p:cxnSp>
        <p:nvCxnSpPr>
          <p:cNvPr id="36" name="直線矢印コネクタ 35">
            <a:extLst>
              <a:ext uri="{FF2B5EF4-FFF2-40B4-BE49-F238E27FC236}">
                <a16:creationId xmlns:a16="http://schemas.microsoft.com/office/drawing/2014/main" id="{40686C2D-9424-4FA3-8660-3C7EC925623F}"/>
              </a:ext>
            </a:extLst>
          </p:cNvPr>
          <p:cNvCxnSpPr>
            <a:cxnSpLocks/>
            <a:stCxn id="30" idx="2"/>
          </p:cNvCxnSpPr>
          <p:nvPr/>
        </p:nvCxnSpPr>
        <p:spPr bwMode="auto">
          <a:xfrm flipH="1">
            <a:off x="5169391" y="4571061"/>
            <a:ext cx="2501180" cy="975916"/>
          </a:xfrm>
          <a:prstGeom prst="straightConnector1">
            <a:avLst/>
          </a:prstGeom>
          <a:noFill/>
          <a:ln w="28575" cap="flat" cmpd="sng" algn="ctr">
            <a:solidFill>
              <a:schemeClr val="accent6"/>
            </a:solidFill>
            <a:prstDash val="solid"/>
            <a:round/>
            <a:headEnd type="none" w="med" len="med"/>
            <a:tailEnd type="triangle"/>
          </a:ln>
          <a:effectLst/>
        </p:spPr>
      </p:cxnSp>
      <p:sp>
        <p:nvSpPr>
          <p:cNvPr id="37" name="吹き出し: 四角形 36">
            <a:extLst>
              <a:ext uri="{FF2B5EF4-FFF2-40B4-BE49-F238E27FC236}">
                <a16:creationId xmlns:a16="http://schemas.microsoft.com/office/drawing/2014/main" id="{25D2329A-6494-487E-9186-7FAD40E05F24}"/>
              </a:ext>
            </a:extLst>
          </p:cNvPr>
          <p:cNvSpPr/>
          <p:nvPr/>
        </p:nvSpPr>
        <p:spPr bwMode="auto">
          <a:xfrm>
            <a:off x="5882960" y="5299191"/>
            <a:ext cx="2736304" cy="1094313"/>
          </a:xfrm>
          <a:prstGeom prst="wedgeRectCallout">
            <a:avLst>
              <a:gd name="adj1" fmla="val -74246"/>
              <a:gd name="adj2" fmla="val -17111"/>
            </a:avLst>
          </a:prstGeom>
          <a:solidFill>
            <a:schemeClr val="accent2"/>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r>
              <a:rPr lang="en-US" altLang="ja-JP" dirty="0">
                <a:solidFill>
                  <a:schemeClr val="bg1"/>
                </a:solidFill>
                <a:latin typeface="メイリオ" panose="020B0604030504040204" pitchFamily="50" charset="-128"/>
                <a:ea typeface="メイリオ" panose="020B0604030504040204" pitchFamily="50" charset="-128"/>
              </a:rPr>
              <a:t>EFS is not charged for data access, but it is charged based on the amount of data.</a:t>
            </a:r>
            <a:endParaRPr kumimoji="1" lang="ja-JP" altLang="en-US" sz="1600"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53845898"/>
      </p:ext>
    </p:extLst>
  </p:cSld>
  <p:clrMapOvr>
    <a:masterClrMapping/>
  </p:clrMapOvr>
  <mc:AlternateContent xmlns:mc="http://schemas.openxmlformats.org/markup-compatibility/2006" xmlns:p14="http://schemas.microsoft.com/office/powerpoint/2010/main">
    <mc:Choice Requires="p14">
      <p:transition spd="slow" p14:dur="2000" advTm="14062"/>
    </mc:Choice>
    <mc:Fallback xmlns="">
      <p:transition spd="slow" advTm="14062"/>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EFS </a:t>
            </a:r>
            <a:r>
              <a:rPr kumimoji="0" lang="ja-JP" altLang="en-US" sz="3000" dirty="0">
                <a:solidFill>
                  <a:srgbClr val="000000"/>
                </a:solidFill>
                <a:latin typeface="メイリオ" panose="020B0604030504040204" pitchFamily="50" charset="-128"/>
                <a:ea typeface="メイリオ" panose="020B0604030504040204" pitchFamily="50" charset="-128"/>
                <a:cs typeface="メイリオ" pitchFamily="50" charset="-128"/>
              </a:rPr>
              <a:t>performance mode</a:t>
            </a:r>
            <a:endParaRPr kumimoji="0" lang="en-US" altLang="ja-JP" sz="3000" dirty="0">
              <a:solidFill>
                <a:srgbClr val="000000"/>
              </a:solidFill>
              <a:latin typeface="メイリオ" pitchFamily="50" charset="-128"/>
              <a:ea typeface="メイリオ" pitchFamily="50" charset="-128"/>
              <a:cs typeface="メイリオ"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877985"/>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Data analytics companies are using </a:t>
            </a:r>
            <a:r>
              <a:rPr lang="en-US" altLang="ja-JP" dirty="0">
                <a:latin typeface="メイリオ" panose="020B0604030504040204" pitchFamily="50" charset="-128"/>
                <a:ea typeface="メイリオ" panose="020B0604030504040204" pitchFamily="50" charset="-128"/>
              </a:rPr>
              <a:t>AWS to </a:t>
            </a:r>
            <a:r>
              <a:rPr lang="ja-JP" altLang="en-US" dirty="0">
                <a:latin typeface="メイリオ" panose="020B0604030504040204" pitchFamily="50" charset="-128"/>
                <a:ea typeface="メイリオ" panose="020B0604030504040204" pitchFamily="50" charset="-128"/>
              </a:rPr>
              <a:t>implement big data analytics workloads. Large amounts of data processing are required using a fleet of thousands of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across multiple </a:t>
            </a:r>
            <a:r>
              <a:rPr lang="en-US" altLang="ja-JP" dirty="0">
                <a:latin typeface="メイリオ" panose="020B0604030504040204" pitchFamily="50" charset="-128"/>
                <a:ea typeface="メイリオ" panose="020B0604030504040204" pitchFamily="50" charset="-128"/>
              </a:rPr>
              <a:t>AZs. The </a:t>
            </a:r>
            <a:r>
              <a:rPr lang="ja-JP" altLang="en-US" dirty="0">
                <a:latin typeface="メイリオ" panose="020B0604030504040204" pitchFamily="50" charset="-128"/>
                <a:ea typeface="メイリオ" panose="020B0604030504040204" pitchFamily="50" charset="-128"/>
              </a:rPr>
              <a:t>data utilizes a shared storage layer that can be mounted and accessed by all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simultaneously.</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storage if you want to maximize throughput performance.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Provisioning </a:t>
            </a:r>
            <a:r>
              <a:rPr lang="en-US" altLang="ja-JP" dirty="0">
                <a:latin typeface="メイリオ" panose="020B0604030504040204" pitchFamily="50" charset="-128"/>
                <a:ea typeface="メイリオ" panose="020B0604030504040204" pitchFamily="50" charset="-128"/>
              </a:rPr>
              <a:t>IOPS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Amazon S3</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Max I / O mode EFS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General Purpose mode EFS</a:t>
            </a:r>
            <a:endParaRPr lang="ja-JP" altLang="en-US"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04258719"/>
      </p:ext>
    </p:extLst>
  </p:cSld>
  <p:clrMapOvr>
    <a:masterClrMapping/>
  </p:clrMapOvr>
  <mc:AlternateContent xmlns:mc="http://schemas.openxmlformats.org/markup-compatibility/2006" xmlns:p14="http://schemas.microsoft.com/office/powerpoint/2010/main">
    <mc:Choice Requires="p14">
      <p:transition spd="slow" p14:dur="2000" advTm="5804"/>
    </mc:Choice>
    <mc:Fallback xmlns="">
      <p:transition spd="slow" advTm="5804"/>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EFS </a:t>
            </a:r>
            <a:r>
              <a:rPr kumimoji="0" lang="ja-JP" altLang="en-US" sz="3000" dirty="0">
                <a:solidFill>
                  <a:srgbClr val="000000"/>
                </a:solidFill>
                <a:latin typeface="メイリオ" panose="020B0604030504040204" pitchFamily="50" charset="-128"/>
                <a:ea typeface="メイリオ" panose="020B0604030504040204" pitchFamily="50" charset="-128"/>
                <a:cs typeface="メイリオ" pitchFamily="50" charset="-128"/>
              </a:rPr>
              <a:t>Performance Mode</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Choose from general purpose mode and maximum </a:t>
            </a:r>
            <a:r>
              <a:rPr lang="en-US" altLang="ja-JP" sz="2400" dirty="0">
                <a:solidFill>
                  <a:srgbClr val="002060"/>
                </a:solidFill>
                <a:latin typeface="メイリオ" panose="020B0604030504040204" pitchFamily="50" charset="-128"/>
                <a:ea typeface="メイリオ" panose="020B0604030504040204" pitchFamily="50" charset="-128"/>
              </a:rPr>
              <a:t>I/O </a:t>
            </a:r>
            <a:r>
              <a:rPr lang="ja-JP" altLang="en-US" sz="2400" dirty="0">
                <a:solidFill>
                  <a:srgbClr val="002060"/>
                </a:solidFill>
                <a:latin typeface="メイリオ" panose="020B0604030504040204" pitchFamily="50" charset="-128"/>
                <a:ea typeface="メイリオ" panose="020B0604030504040204" pitchFamily="50" charset="-128"/>
              </a:rPr>
              <a:t>mode. Basic General Purpose Mode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6A6153EE-C0F1-491A-8717-6BB5032A6FB1}"/>
              </a:ext>
            </a:extLst>
          </p:cNvPr>
          <p:cNvSpPr txBox="1">
            <a:spLocks/>
          </p:cNvSpPr>
          <p:nvPr/>
        </p:nvSpPr>
        <p:spPr bwMode="auto">
          <a:xfrm>
            <a:off x="3450896" y="2132856"/>
            <a:ext cx="5616624" cy="1538347"/>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Mode for general use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default </a:t>
            </a:r>
            <a:r>
              <a:rPr lang="en-US" altLang="ja-JP" dirty="0">
                <a:latin typeface="メイリオ" panose="020B0604030504040204" pitchFamily="50" charset="-128"/>
                <a:ea typeface="メイリオ" panose="020B0604030504040204" pitchFamily="50" charset="-128"/>
              </a:rPr>
              <a:t>mode is</a:t>
            </a:r>
            <a:r>
              <a:rPr lang="ja-JP" altLang="en-US" dirty="0">
                <a:latin typeface="メイリオ" panose="020B0604030504040204" pitchFamily="50" charset="-128"/>
                <a:ea typeface="メイリオ" panose="020B0604030504040204" pitchFamily="50" charset="-128"/>
              </a:rPr>
              <a:t> the general-purpose mode, and the recommended</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Lowest latency</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Limit the file system operations to </a:t>
            </a:r>
            <a:r>
              <a:rPr lang="en-US" altLang="ja-JP" dirty="0">
                <a:latin typeface="メイリオ" panose="020B0604030504040204" pitchFamily="50" charset="-128"/>
                <a:ea typeface="メイリオ" panose="020B0604030504040204" pitchFamily="50" charset="-128"/>
              </a:rPr>
              <a:t>7000 </a:t>
            </a:r>
            <a:r>
              <a:rPr lang="ja-JP" altLang="en-US" dirty="0">
                <a:latin typeface="メイリオ" panose="020B0604030504040204" pitchFamily="50" charset="-128"/>
                <a:ea typeface="メイリオ" panose="020B0604030504040204" pitchFamily="50" charset="-128"/>
              </a:rPr>
              <a:t>per second</a:t>
            </a:r>
            <a:endParaRPr lang="en-US" altLang="ja-JP"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2674BBDD-523D-4162-A0AB-F0FF03177874}"/>
              </a:ext>
            </a:extLst>
          </p:cNvPr>
          <p:cNvSpPr txBox="1">
            <a:spLocks/>
          </p:cNvSpPr>
          <p:nvPr/>
        </p:nvSpPr>
        <p:spPr bwMode="auto">
          <a:xfrm>
            <a:off x="858608" y="2132856"/>
            <a:ext cx="2592288" cy="153834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General Purpose mode</a:t>
            </a:r>
          </a:p>
        </p:txBody>
      </p:sp>
      <p:sp>
        <p:nvSpPr>
          <p:cNvPr id="7" name="コンテンツ プレースホルダー 2">
            <a:extLst>
              <a:ext uri="{FF2B5EF4-FFF2-40B4-BE49-F238E27FC236}">
                <a16:creationId xmlns:a16="http://schemas.microsoft.com/office/drawing/2014/main" id="{BC49B63B-C0C9-481C-B403-8763A2005C32}"/>
              </a:ext>
            </a:extLst>
          </p:cNvPr>
          <p:cNvSpPr txBox="1">
            <a:spLocks/>
          </p:cNvSpPr>
          <p:nvPr/>
        </p:nvSpPr>
        <p:spPr bwMode="auto">
          <a:xfrm>
            <a:off x="3450896" y="3782126"/>
            <a:ext cx="5616624" cy="1538347"/>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Used for large builds that require simultaneous access from dozens to thousands of clients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Scaling to prioritize total throughput</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Latency is somewhat longer </a:t>
            </a:r>
            <a:r>
              <a:rPr lang="en-US" altLang="ja-JP" dirty="0">
                <a:latin typeface="メイリオ" panose="020B0604030504040204" pitchFamily="50" charset="-128"/>
                <a:ea typeface="メイリオ" panose="020B0604030504040204" pitchFamily="50" charset="-128"/>
              </a:rPr>
              <a:t>than General Purpose mode</a:t>
            </a:r>
          </a:p>
        </p:txBody>
      </p:sp>
      <p:sp>
        <p:nvSpPr>
          <p:cNvPr id="8" name="コンテンツ プレースホルダー 2">
            <a:extLst>
              <a:ext uri="{FF2B5EF4-FFF2-40B4-BE49-F238E27FC236}">
                <a16:creationId xmlns:a16="http://schemas.microsoft.com/office/drawing/2014/main" id="{A888D09F-71DE-4764-A261-4FC5DAD6D0E6}"/>
              </a:ext>
            </a:extLst>
          </p:cNvPr>
          <p:cNvSpPr txBox="1">
            <a:spLocks/>
          </p:cNvSpPr>
          <p:nvPr/>
        </p:nvSpPr>
        <p:spPr bwMode="auto">
          <a:xfrm>
            <a:off x="858608" y="3782126"/>
            <a:ext cx="2592288" cy="153834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MAX I / O performance mode</a:t>
            </a:r>
          </a:p>
        </p:txBody>
      </p:sp>
    </p:spTree>
    <p:extLst>
      <p:ext uri="{BB962C8B-B14F-4D97-AF65-F5344CB8AC3E}">
        <p14:creationId xmlns:p14="http://schemas.microsoft.com/office/powerpoint/2010/main" val="4020318419"/>
      </p:ext>
    </p:extLst>
  </p:cSld>
  <p:clrMapOvr>
    <a:masterClrMapping/>
  </p:clrMapOvr>
  <mc:AlternateContent xmlns:mc="http://schemas.openxmlformats.org/markup-compatibility/2006" xmlns:p14="http://schemas.microsoft.com/office/powerpoint/2010/main">
    <mc:Choice Requires="p14">
      <p:transition spd="slow" p14:dur="2000" advTm="85615"/>
    </mc:Choice>
    <mc:Fallback xmlns="">
      <p:transition spd="slow" advTm="85615"/>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EFS </a:t>
            </a:r>
            <a:r>
              <a:rPr lang="ja-JP" altLang="en-US" sz="3000" kern="0" dirty="0">
                <a:latin typeface="メイリオ" panose="020B0604030504040204" pitchFamily="50" charset="-128"/>
                <a:ea typeface="メイリオ" panose="020B0604030504040204" pitchFamily="50" charset="-128"/>
              </a:rPr>
              <a:t>Client</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You uses</a:t>
            </a:r>
            <a:r>
              <a:rPr lang="ja-JP" altLang="en-US" sz="2400" dirty="0">
                <a:solidFill>
                  <a:srgbClr val="002060"/>
                </a:solidFill>
                <a:latin typeface="メイリオ" panose="020B0604030504040204" pitchFamily="50" charset="-128"/>
                <a:ea typeface="メイリオ" panose="020B0604030504040204" pitchFamily="50" charset="-128"/>
              </a:rPr>
              <a:t> dedicated client software when operating from an </a:t>
            </a:r>
            <a:r>
              <a:rPr lang="en-US" altLang="ja-JP" sz="2400" dirty="0">
                <a:solidFill>
                  <a:srgbClr val="002060"/>
                </a:solidFill>
                <a:latin typeface="メイリオ" panose="020B0604030504040204" pitchFamily="50" charset="-128"/>
                <a:ea typeface="メイリオ" panose="020B0604030504040204" pitchFamily="50" charset="-128"/>
              </a:rPr>
              <a:t>EC2 </a:t>
            </a:r>
            <a:r>
              <a:rPr lang="ja-JP" altLang="en-US" sz="2400" dirty="0">
                <a:solidFill>
                  <a:srgbClr val="002060"/>
                </a:solidFill>
                <a:latin typeface="メイリオ" panose="020B0604030504040204" pitchFamily="50" charset="-128"/>
                <a:ea typeface="メイリオ" panose="020B0604030504040204" pitchFamily="50" charset="-128"/>
              </a:rPr>
              <a:t>instance of </a:t>
            </a:r>
            <a:r>
              <a:rPr lang="en-US" altLang="ja-JP" sz="2400" dirty="0">
                <a:solidFill>
                  <a:srgbClr val="002060"/>
                </a:solidFill>
                <a:latin typeface="メイリオ" panose="020B0604030504040204" pitchFamily="50" charset="-128"/>
                <a:ea typeface="メイリオ" panose="020B0604030504040204" pitchFamily="50" charset="-128"/>
              </a:rPr>
              <a:t>EFS</a:t>
            </a:r>
          </a:p>
        </p:txBody>
      </p:sp>
      <p:sp>
        <p:nvSpPr>
          <p:cNvPr id="5" name="コンテンツ プレースホルダー 2">
            <a:extLst>
              <a:ext uri="{FF2B5EF4-FFF2-40B4-BE49-F238E27FC236}">
                <a16:creationId xmlns:a16="http://schemas.microsoft.com/office/drawing/2014/main" id="{95A59386-B05F-4A4D-88A1-C1F53106783F}"/>
              </a:ext>
            </a:extLst>
          </p:cNvPr>
          <p:cNvSpPr txBox="1">
            <a:spLocks/>
          </p:cNvSpPr>
          <p:nvPr/>
        </p:nvSpPr>
        <p:spPr bwMode="auto">
          <a:xfrm>
            <a:off x="2072680" y="2492896"/>
            <a:ext cx="5688632" cy="122413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lnSpc>
                <a:spcPct val="150000"/>
              </a:lnSpc>
            </a:pPr>
            <a:r>
              <a:rPr lang="en-US" altLang="ja-JP" sz="2000" b="1" dirty="0">
                <a:solidFill>
                  <a:schemeClr val="bg1"/>
                </a:solidFill>
                <a:latin typeface="メイリオ" panose="020B0604030504040204" pitchFamily="50" charset="-128"/>
                <a:ea typeface="メイリオ" panose="020B0604030504040204" pitchFamily="50" charset="-128"/>
              </a:rPr>
              <a:t>Amazon-</a:t>
            </a:r>
            <a:r>
              <a:rPr lang="en-US" altLang="ja-JP" sz="2000" b="1" dirty="0" err="1">
                <a:solidFill>
                  <a:schemeClr val="bg1"/>
                </a:solidFill>
                <a:latin typeface="メイリオ" panose="020B0604030504040204" pitchFamily="50" charset="-128"/>
                <a:ea typeface="メイリオ" panose="020B0604030504040204" pitchFamily="50" charset="-128"/>
              </a:rPr>
              <a:t>efs</a:t>
            </a:r>
            <a:r>
              <a:rPr lang="en-US" altLang="ja-JP" sz="2000" b="1" dirty="0">
                <a:solidFill>
                  <a:schemeClr val="bg1"/>
                </a:solidFill>
                <a:latin typeface="メイリオ" panose="020B0604030504040204" pitchFamily="50" charset="-128"/>
                <a:ea typeface="メイリオ" panose="020B0604030504040204" pitchFamily="50" charset="-128"/>
              </a:rPr>
              <a:t>-utils</a:t>
            </a:r>
            <a:br>
              <a:rPr lang="en-US" altLang="ja-JP" sz="2000" b="1" dirty="0">
                <a:solidFill>
                  <a:schemeClr val="bg1"/>
                </a:solidFill>
                <a:latin typeface="メイリオ" panose="020B0604030504040204" pitchFamily="50" charset="-128"/>
                <a:ea typeface="メイリオ" panose="020B0604030504040204" pitchFamily="50" charset="-128"/>
              </a:rPr>
            </a:br>
            <a:r>
              <a:rPr lang="ja-JP" altLang="en-US" sz="2000" b="1" dirty="0">
                <a:solidFill>
                  <a:schemeClr val="bg1"/>
                </a:solidFill>
                <a:latin typeface="メイリオ" panose="020B0604030504040204" pitchFamily="50" charset="-128"/>
                <a:ea typeface="メイリオ" panose="020B0604030504040204" pitchFamily="50" charset="-128"/>
              </a:rPr>
              <a:t> </a:t>
            </a:r>
            <a:r>
              <a:rPr lang="en-US" altLang="ja-JP" sz="2000" b="1" dirty="0">
                <a:solidFill>
                  <a:schemeClr val="bg1"/>
                </a:solidFill>
                <a:latin typeface="メイリオ" panose="020B0604030504040204" pitchFamily="50" charset="-128"/>
                <a:ea typeface="メイリオ" panose="020B0604030504040204" pitchFamily="50" charset="-128"/>
              </a:rPr>
              <a:t>EFS </a:t>
            </a:r>
            <a:r>
              <a:rPr lang="ja-JP" altLang="en-US" sz="2000" b="1" dirty="0">
                <a:solidFill>
                  <a:schemeClr val="bg1"/>
                </a:solidFill>
                <a:latin typeface="メイリオ" panose="020B0604030504040204" pitchFamily="50" charset="-128"/>
                <a:ea typeface="メイリオ" panose="020B0604030504040204" pitchFamily="50" charset="-128"/>
              </a:rPr>
              <a:t>Mount Helpers</a:t>
            </a:r>
            <a:endParaRPr lang="en-US" altLang="ja-JP" sz="2000" b="1" dirty="0">
              <a:solidFill>
                <a:schemeClr val="bg1"/>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914875BB-F464-4539-9449-0E4686FF9B0F}"/>
              </a:ext>
            </a:extLst>
          </p:cNvPr>
          <p:cNvSpPr txBox="1">
            <a:spLocks/>
          </p:cNvSpPr>
          <p:nvPr/>
        </p:nvSpPr>
        <p:spPr bwMode="auto">
          <a:xfrm>
            <a:off x="2072680" y="3795976"/>
            <a:ext cx="5688632" cy="122413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lnSpc>
                <a:spcPct val="150000"/>
              </a:lnSpc>
            </a:pPr>
            <a:r>
              <a:rPr lang="en-US" altLang="ja-JP" sz="2000" b="1" dirty="0">
                <a:solidFill>
                  <a:schemeClr val="bg1"/>
                </a:solidFill>
                <a:latin typeface="メイリオ" panose="020B0604030504040204" pitchFamily="50" charset="-128"/>
                <a:ea typeface="メイリオ" panose="020B0604030504040204" pitchFamily="50" charset="-128"/>
              </a:rPr>
              <a:t>Linux NFSv4 </a:t>
            </a:r>
            <a:r>
              <a:rPr lang="ja-JP" altLang="en-US" sz="2000" b="1" dirty="0">
                <a:solidFill>
                  <a:schemeClr val="bg1"/>
                </a:solidFill>
                <a:latin typeface="メイリオ" panose="020B0604030504040204" pitchFamily="50" charset="-128"/>
                <a:ea typeface="メイリオ" panose="020B0604030504040204" pitchFamily="50" charset="-128"/>
              </a:rPr>
              <a:t>Client</a:t>
            </a:r>
            <a:endParaRPr lang="en-US" altLang="ja-JP" sz="2000" b="1"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08935007"/>
      </p:ext>
    </p:extLst>
  </p:cSld>
  <p:clrMapOvr>
    <a:masterClrMapping/>
  </p:clrMapOvr>
  <mc:AlternateContent xmlns:mc="http://schemas.openxmlformats.org/markup-compatibility/2006" xmlns:p14="http://schemas.microsoft.com/office/powerpoint/2010/main">
    <mc:Choice Requires="p14">
      <p:transition spd="slow" p14:dur="2000" advTm="26946"/>
    </mc:Choice>
    <mc:Fallback xmlns="">
      <p:transition spd="slow" advTm="2694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kern="0" dirty="0">
                <a:latin typeface="メイリオ" panose="020B0604030504040204" pitchFamily="50" charset="-128"/>
                <a:ea typeface="メイリオ" panose="020B0604030504040204" pitchFamily="50" charset="-128"/>
              </a:rPr>
              <a:t>Provisioned throughput</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Depending on the use case, provisioned throughput is also available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4BB83FF-8AFE-44D2-846A-39F6F66CC4CA}"/>
              </a:ext>
            </a:extLst>
          </p:cNvPr>
          <p:cNvSpPr txBox="1">
            <a:spLocks/>
          </p:cNvSpPr>
          <p:nvPr/>
        </p:nvSpPr>
        <p:spPr bwMode="auto">
          <a:xfrm>
            <a:off x="704528" y="2559880"/>
            <a:ext cx="4248472" cy="3456384"/>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 method to perform a burst of credits at peak times to improve temporary performance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Limited to maximum throughput and burst times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Increased throughput performance requires increased storage capacity</a:t>
            </a:r>
            <a:endParaRPr lang="en-US" altLang="ja-JP"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B9CCEE64-B5FF-4F27-9195-B985A69EC0DE}"/>
              </a:ext>
            </a:extLst>
          </p:cNvPr>
          <p:cNvSpPr txBox="1">
            <a:spLocks/>
          </p:cNvSpPr>
          <p:nvPr/>
        </p:nvSpPr>
        <p:spPr bwMode="auto">
          <a:xfrm>
            <a:off x="704528" y="1700808"/>
            <a:ext cx="424847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Burst Throughput</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A9530F71-21A5-4841-90FD-9234B54B9F36}"/>
              </a:ext>
            </a:extLst>
          </p:cNvPr>
          <p:cNvSpPr txBox="1">
            <a:spLocks/>
          </p:cNvSpPr>
          <p:nvPr/>
        </p:nvSpPr>
        <p:spPr bwMode="auto">
          <a:xfrm>
            <a:off x="5025008" y="2559880"/>
            <a:ext cx="4248472" cy="3456384"/>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Consistent pre-set throughput method</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Controlled by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AWS CLI </a:t>
            </a:r>
            <a:r>
              <a:rPr lang="ja-JP" altLang="en-US" dirty="0">
                <a:latin typeface="メイリオ" panose="020B0604030504040204" pitchFamily="50" charset="-128"/>
                <a:ea typeface="メイリオ" panose="020B0604030504040204" pitchFamily="50" charset="-128"/>
              </a:rPr>
              <a:t>/ Management Console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Can reduce throughput performance only </a:t>
            </a:r>
            <a:r>
              <a:rPr lang="en-US" altLang="ja-JP" dirty="0">
                <a:latin typeface="メイリオ" panose="020B0604030504040204" pitchFamily="50" charset="-128"/>
                <a:ea typeface="メイリオ" panose="020B0604030504040204" pitchFamily="50" charset="-128"/>
              </a:rPr>
              <a:t>once a </a:t>
            </a:r>
            <a:r>
              <a:rPr lang="ja-JP" altLang="en-US" dirty="0">
                <a:latin typeface="メイリオ" panose="020B0604030504040204" pitchFamily="50" charset="-128"/>
                <a:ea typeface="メイリオ" panose="020B0604030504040204" pitchFamily="50" charset="-128"/>
              </a:rPr>
              <a:t>day</a:t>
            </a:r>
            <a:endParaRPr lang="en-US" altLang="ja-JP" dirty="0">
              <a:latin typeface="メイリオ" panose="020B0604030504040204" pitchFamily="50" charset="-128"/>
              <a:ea typeface="メイリオ" panose="020B0604030504040204" pitchFamily="50" charset="-128"/>
            </a:endParaRPr>
          </a:p>
        </p:txBody>
      </p:sp>
      <p:sp>
        <p:nvSpPr>
          <p:cNvPr id="8" name="コンテンツ プレースホルダー 2">
            <a:extLst>
              <a:ext uri="{FF2B5EF4-FFF2-40B4-BE49-F238E27FC236}">
                <a16:creationId xmlns:a16="http://schemas.microsoft.com/office/drawing/2014/main" id="{277399E7-20B5-4B2C-AA56-7FEE06A05191}"/>
              </a:ext>
            </a:extLst>
          </p:cNvPr>
          <p:cNvSpPr txBox="1">
            <a:spLocks/>
          </p:cNvSpPr>
          <p:nvPr/>
        </p:nvSpPr>
        <p:spPr bwMode="auto">
          <a:xfrm>
            <a:off x="5025008" y="1700808"/>
            <a:ext cx="424847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Provision</a:t>
            </a:r>
            <a:br>
              <a:rPr lang="en-US" altLang="ja-JP" sz="2000" b="1" kern="0" dirty="0">
                <a:solidFill>
                  <a:schemeClr val="bg1"/>
                </a:solidFill>
                <a:latin typeface="メイリオ" panose="020B0604030504040204" pitchFamily="50" charset="-128"/>
                <a:ea typeface="メイリオ" panose="020B0604030504040204" pitchFamily="50" charset="-128"/>
              </a:rPr>
            </a:br>
            <a:r>
              <a:rPr lang="ja-JP" altLang="en-US" sz="2000" b="1" kern="0" dirty="0">
                <a:solidFill>
                  <a:schemeClr val="bg1"/>
                </a:solidFill>
                <a:latin typeface="メイリオ" panose="020B0604030504040204" pitchFamily="50" charset="-128"/>
                <a:ea typeface="メイリオ" panose="020B0604030504040204" pitchFamily="50" charset="-128"/>
              </a:rPr>
              <a:t> Throughput</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60763285"/>
      </p:ext>
    </p:extLst>
  </p:cSld>
  <p:clrMapOvr>
    <a:masterClrMapping/>
  </p:clrMapOvr>
  <mc:AlternateContent xmlns:mc="http://schemas.openxmlformats.org/markup-compatibility/2006" xmlns:p14="http://schemas.microsoft.com/office/powerpoint/2010/main">
    <mc:Choice Requires="p14">
      <p:transition spd="slow" p14:dur="2000" advTm="65494"/>
    </mc:Choice>
    <mc:Fallback xmlns="">
      <p:transition spd="slow" advTm="65494"/>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The use of </a:t>
            </a:r>
            <a:r>
              <a:rPr kumimoji="0" lang="en-US" altLang="ja-JP" sz="3000" dirty="0">
                <a:solidFill>
                  <a:srgbClr val="000000"/>
                </a:solidFill>
                <a:latin typeface="メイリオ" pitchFamily="50" charset="-128"/>
                <a:ea typeface="メイリオ" pitchFamily="50" charset="-128"/>
                <a:cs typeface="メイリオ" pitchFamily="50" charset="-128"/>
              </a:rPr>
              <a:t>EFS IA</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848544"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large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company is building a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The application has multiple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deployed in multiple </a:t>
            </a:r>
            <a:r>
              <a:rPr lang="en-US" altLang="ja-JP" dirty="0">
                <a:latin typeface="メイリオ" panose="020B0604030504040204" pitchFamily="50" charset="-128"/>
                <a:ea typeface="メイリオ" panose="020B0604030504040204" pitchFamily="50" charset="-128"/>
              </a:rPr>
              <a:t>AZs that </a:t>
            </a:r>
            <a:r>
              <a:rPr lang="ja-JP" altLang="en-US" dirty="0">
                <a:latin typeface="メイリオ" panose="020B0604030504040204" pitchFamily="50" charset="-128"/>
                <a:ea typeface="メイリオ" panose="020B0604030504040204" pitchFamily="50" charset="-128"/>
              </a:rPr>
              <a:t>store data in shared storage. This data is a file that is used for internal directory management and is only controlled by the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instances. The files are expected to be used frequently at first, but then accessed less frequently.</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What is the most cost-effective solution?</a:t>
            </a:r>
            <a:endParaRPr lang="en-US" altLang="ja-JP" dirty="0">
              <a:latin typeface="メイリオ" panose="020B0604030504040204" pitchFamily="50" charset="-128"/>
              <a:ea typeface="メイリオ" panose="020B0604030504040204" pitchFamily="50" charset="-128"/>
            </a:endParaRPr>
          </a:p>
          <a:p>
            <a:pPr>
              <a:lnSpc>
                <a:spcPct val="150000"/>
              </a:lnSpc>
            </a:pP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a:t>
            </a:r>
            <a:r>
              <a:rPr lang="en-US" altLang="ja-JP" dirty="0">
                <a:latin typeface="メイリオ" panose="020B0604030504040204" pitchFamily="50" charset="-128"/>
                <a:ea typeface="メイリオ" panose="020B0604030504040204" pitchFamily="50" charset="-128"/>
              </a:rPr>
              <a:t>se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life cycle management.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a:t>
            </a:r>
            <a:r>
              <a:rPr lang="en-US" altLang="ja-JP" dirty="0">
                <a:latin typeface="メイリオ" panose="020B0604030504040204" pitchFamily="50" charset="-128"/>
                <a:ea typeface="メイリオ" panose="020B0604030504040204" pitchFamily="50" charset="-128"/>
              </a:rPr>
              <a:t>se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storage optimization.</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a:t>
            </a:r>
            <a:r>
              <a:rPr lang="en-US" altLang="ja-JP" dirty="0">
                <a:latin typeface="メイリオ" panose="020B0604030504040204" pitchFamily="50" charset="-128"/>
                <a:ea typeface="メイリオ" panose="020B0604030504040204" pitchFamily="50" charset="-128"/>
              </a:rPr>
              <a:t>se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S3 </a:t>
            </a:r>
            <a:r>
              <a:rPr lang="ja-JP" altLang="en-US" dirty="0">
                <a:latin typeface="メイリオ" panose="020B0604030504040204" pitchFamily="50" charset="-128"/>
                <a:ea typeface="メイリオ" panose="020B0604030504040204" pitchFamily="50" charset="-128"/>
              </a:rPr>
              <a:t>life cycle management.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a:t>
            </a:r>
            <a:r>
              <a:rPr lang="en-US" altLang="ja-JP" dirty="0">
                <a:latin typeface="メイリオ" panose="020B0604030504040204" pitchFamily="50" charset="-128"/>
                <a:ea typeface="メイリオ" panose="020B0604030504040204" pitchFamily="50" charset="-128"/>
              </a:rPr>
              <a:t>se</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EBS </a:t>
            </a:r>
            <a:r>
              <a:rPr lang="ja-JP" altLang="en-US" dirty="0">
                <a:latin typeface="メイリオ" panose="020B0604030504040204" pitchFamily="50" charset="-128"/>
                <a:ea typeface="メイリオ" panose="020B0604030504040204" pitchFamily="50" charset="-128"/>
              </a:rPr>
              <a:t>Life Cycle Management.</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7703746"/>
      </p:ext>
    </p:extLst>
  </p:cSld>
  <p:clrMapOvr>
    <a:masterClrMapping/>
  </p:clrMapOvr>
  <mc:AlternateContent xmlns:mc="http://schemas.openxmlformats.org/markup-compatibility/2006" xmlns:p14="http://schemas.microsoft.com/office/powerpoint/2010/main">
    <mc:Choice Requires="p14">
      <p:transition spd="slow" p14:dur="2000" advTm="14627"/>
    </mc:Choice>
    <mc:Fallback xmlns="">
      <p:transition spd="slow" advTm="14627"/>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The use of </a:t>
            </a:r>
            <a:r>
              <a:rPr kumimoji="0" lang="en-US" altLang="ja-JP" sz="3000" dirty="0">
                <a:solidFill>
                  <a:srgbClr val="000000"/>
                </a:solidFill>
                <a:latin typeface="メイリオ" pitchFamily="50" charset="-128"/>
                <a:ea typeface="メイリオ" pitchFamily="50" charset="-128"/>
                <a:cs typeface="メイリオ" pitchFamily="50" charset="-128"/>
              </a:rPr>
              <a:t>EFS IA</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Cost savings by storing infrequently accessed data in </a:t>
            </a:r>
            <a:r>
              <a:rPr lang="en-US" altLang="ja-JP" sz="2400" dirty="0">
                <a:solidFill>
                  <a:srgbClr val="002060"/>
                </a:solidFill>
                <a:latin typeface="メイリオ" panose="020B0604030504040204" pitchFamily="50" charset="-128"/>
                <a:ea typeface="メイリオ" panose="020B0604030504040204" pitchFamily="50" charset="-128"/>
              </a:rPr>
              <a:t>IA </a:t>
            </a:r>
            <a:r>
              <a:rPr lang="ja-JP" altLang="en-US" sz="2400" dirty="0">
                <a:solidFill>
                  <a:srgbClr val="002060"/>
                </a:solidFill>
                <a:latin typeface="メイリオ" panose="020B0604030504040204" pitchFamily="50" charset="-128"/>
                <a:ea typeface="メイリオ" panose="020B0604030504040204" pitchFamily="50" charset="-128"/>
              </a:rPr>
              <a:t>storage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pic>
        <p:nvPicPr>
          <p:cNvPr id="2050" name="Picture 2" descr="Amazon EFS Infrequent Access - Amazon Web Services">
            <a:extLst>
              <a:ext uri="{FF2B5EF4-FFF2-40B4-BE49-F238E27FC236}">
                <a16:creationId xmlns:a16="http://schemas.microsoft.com/office/drawing/2014/main" id="{A3D278D6-BB3D-4C1C-8709-06E3C976F4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2485" y="1503632"/>
            <a:ext cx="7341030" cy="2654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35A638-038A-48E0-B38D-A4FD3F6BB89F}"/>
              </a:ext>
            </a:extLst>
          </p:cNvPr>
          <p:cNvSpPr txBox="1"/>
          <p:nvPr/>
        </p:nvSpPr>
        <p:spPr>
          <a:xfrm>
            <a:off x="1496616" y="6084585"/>
            <a:ext cx="4952526" cy="215444"/>
          </a:xfrm>
          <a:prstGeom prst="rect">
            <a:avLst/>
          </a:prstGeom>
          <a:noFill/>
        </p:spPr>
        <p:txBody>
          <a:bodyPr wrap="square">
            <a:spAutoFit/>
          </a:bodyPr>
          <a:lstStyle/>
          <a:p>
            <a:r>
              <a:rPr lang="en-US" altLang="ja-JP" sz="800" dirty="0"/>
              <a:t>Reference: </a:t>
            </a:r>
            <a:r>
              <a:rPr lang="ja-JP" altLang="en-US" sz="800" dirty="0"/>
              <a:t>https://aws.amazon.com/jp/efs/features/infrequent-access/</a:t>
            </a:r>
          </a:p>
        </p:txBody>
      </p:sp>
      <p:sp>
        <p:nvSpPr>
          <p:cNvPr id="8" name="TextBox 7">
            <a:extLst>
              <a:ext uri="{FF2B5EF4-FFF2-40B4-BE49-F238E27FC236}">
                <a16:creationId xmlns:a16="http://schemas.microsoft.com/office/drawing/2014/main" id="{E02B487B-EDB6-40D1-8630-4CCC4EF2B944}"/>
              </a:ext>
            </a:extLst>
          </p:cNvPr>
          <p:cNvSpPr txBox="1"/>
          <p:nvPr/>
        </p:nvSpPr>
        <p:spPr>
          <a:xfrm>
            <a:off x="1647996" y="4311944"/>
            <a:ext cx="6608710" cy="1569660"/>
          </a:xfrm>
          <a:prstGeom prst="rect">
            <a:avLst/>
          </a:prstGeom>
          <a:noFill/>
        </p:spPr>
        <p:txBody>
          <a:bodyPr wrap="square">
            <a:spAutoFit/>
          </a:bodyPr>
          <a:lstStyle/>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Enable </a:t>
            </a:r>
            <a:r>
              <a:rPr lang="en-US" altLang="ja-JP" dirty="0">
                <a:latin typeface="メイリオ" panose="020B0604030504040204" pitchFamily="50" charset="-128"/>
                <a:ea typeface="メイリオ" panose="020B0604030504040204" pitchFamily="50" charset="-128"/>
              </a:rPr>
              <a:t>EFS </a:t>
            </a:r>
            <a:r>
              <a:rPr lang="ja-JP" altLang="en-US" dirty="0">
                <a:latin typeface="メイリオ" panose="020B0604030504040204" pitchFamily="50" charset="-128"/>
                <a:ea typeface="メイリオ" panose="020B0604030504040204" pitchFamily="50" charset="-128"/>
              </a:rPr>
              <a:t>lifecycle management of the file system by selecting the lifecycle policy that matches your needs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Amazon EFS Infrequent Access (EFS IA) is a storage class that provides cost-optimized price/performance for files that are not accessed every day</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lang="ja-JP" altLang="en-US" dirty="0">
                <a:latin typeface="メイリオ" panose="020B0604030504040204" pitchFamily="50" charset="-128"/>
                <a:ea typeface="メイリオ" panose="020B0604030504040204" pitchFamily="50" charset="-128"/>
              </a:rPr>
              <a:t>Price up to 92% discount: $0.025 (GB per month)</a:t>
            </a:r>
          </a:p>
        </p:txBody>
      </p:sp>
      <p:pic>
        <p:nvPicPr>
          <p:cNvPr id="7" name="オーディオ 2">
            <a:hlinkClick r:id="" action="ppaction://media"/>
            <a:extLst>
              <a:ext uri="{FF2B5EF4-FFF2-40B4-BE49-F238E27FC236}">
                <a16:creationId xmlns:a16="http://schemas.microsoft.com/office/drawing/2014/main" id="{DC83BF54-8265-40F0-A4C2-3DEF549CDB8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2738" y="6154738"/>
            <a:ext cx="487362" cy="487362"/>
          </a:xfrm>
          <a:prstGeom prst="rect">
            <a:avLst/>
          </a:prstGeom>
        </p:spPr>
      </p:pic>
    </p:spTree>
    <p:extLst>
      <p:ext uri="{BB962C8B-B14F-4D97-AF65-F5344CB8AC3E}">
        <p14:creationId xmlns:p14="http://schemas.microsoft.com/office/powerpoint/2010/main" val="3646554331"/>
      </p:ext>
    </p:extLst>
  </p:cSld>
  <p:clrMapOvr>
    <a:masterClrMapping/>
  </p:clrMapOvr>
  <mc:AlternateContent xmlns:mc="http://schemas.openxmlformats.org/markup-compatibility/2006" xmlns:p14="http://schemas.microsoft.com/office/powerpoint/2010/main">
    <mc:Choice Requires="p14">
      <p:transition spd="slow" p14:dur="2000" advTm="53714"/>
    </mc:Choice>
    <mc:Fallback xmlns="">
      <p:transition spd="slow" advTm="53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Scope of </a:t>
            </a:r>
            <a:r>
              <a:rPr kumimoji="0" lang="en-US" altLang="ja-JP" sz="2600" dirty="0">
                <a:solidFill>
                  <a:srgbClr val="000000"/>
                </a:solidFill>
                <a:latin typeface="メイリオ" pitchFamily="50" charset="-128"/>
                <a:ea typeface="メイリオ" pitchFamily="50" charset="-128"/>
                <a:cs typeface="メイリオ" pitchFamily="50" charset="-128"/>
              </a:rPr>
              <a:t>API Gateway</a:t>
            </a:r>
            <a:endParaRPr kumimoji="0" lang="ja-JP" altLang="en-US" sz="2600" dirty="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529240676"/>
      </p:ext>
    </p:extLst>
  </p:cSld>
  <p:clrMapOvr>
    <a:masterClrMapping/>
  </p:clrMapOvr>
  <mc:AlternateContent xmlns:mc="http://schemas.openxmlformats.org/markup-compatibility/2006" xmlns:p14="http://schemas.microsoft.com/office/powerpoint/2010/main">
    <mc:Choice Requires="p14">
      <p:transition spd="slow" p14:dur="2000" advTm="10374"/>
    </mc:Choice>
    <mc:Fallback xmlns="">
      <p:transition spd="slow" advTm="10374"/>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the </a:t>
            </a:r>
            <a:r>
              <a:rPr kumimoji="0" lang="en-US" altLang="ja-JP" sz="3000" dirty="0">
                <a:solidFill>
                  <a:srgbClr val="000000"/>
                </a:solidFill>
                <a:latin typeface="メイリオ" pitchFamily="50" charset="-128"/>
                <a:ea typeface="メイリオ" pitchFamily="50" charset="-128"/>
                <a:cs typeface="メイリオ" pitchFamily="50" charset="-128"/>
              </a:rPr>
              <a:t>API Gateway?</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 service that can call functions and data of other services by request and response through API</a:t>
            </a:r>
          </a:p>
        </p:txBody>
      </p:sp>
      <p:grpSp>
        <p:nvGrpSpPr>
          <p:cNvPr id="4" name="グループ化 22">
            <a:extLst>
              <a:ext uri="{FF2B5EF4-FFF2-40B4-BE49-F238E27FC236}">
                <a16:creationId xmlns:a16="http://schemas.microsoft.com/office/drawing/2014/main" id="{E84FAA07-0354-434A-A1A3-74A8A2E8A3C3}"/>
              </a:ext>
            </a:extLst>
          </p:cNvPr>
          <p:cNvGrpSpPr/>
          <p:nvPr/>
        </p:nvGrpSpPr>
        <p:grpSpPr>
          <a:xfrm>
            <a:off x="920552" y="3036307"/>
            <a:ext cx="1546108" cy="1152128"/>
            <a:chOff x="8545063" y="1196752"/>
            <a:chExt cx="1569238" cy="1098973"/>
          </a:xfrm>
        </p:grpSpPr>
        <p:grpSp>
          <p:nvGrpSpPr>
            <p:cNvPr id="5" name="グループ化 23">
              <a:extLst>
                <a:ext uri="{FF2B5EF4-FFF2-40B4-BE49-F238E27FC236}">
                  <a16:creationId xmlns:a16="http://schemas.microsoft.com/office/drawing/2014/main" id="{A9BC20C6-735E-494A-B71F-E56486FEE4E9}"/>
                </a:ext>
              </a:extLst>
            </p:cNvPr>
            <p:cNvGrpSpPr/>
            <p:nvPr/>
          </p:nvGrpSpPr>
          <p:grpSpPr>
            <a:xfrm>
              <a:off x="8545063" y="1307656"/>
              <a:ext cx="1368152" cy="988069"/>
              <a:chOff x="4211960" y="2928119"/>
              <a:chExt cx="844550" cy="582612"/>
            </a:xfrm>
            <a:solidFill>
              <a:srgbClr val="00338D"/>
            </a:solidFill>
          </p:grpSpPr>
          <p:sp>
            <p:nvSpPr>
              <p:cNvPr id="9" name="Freeform 141">
                <a:extLst>
                  <a:ext uri="{FF2B5EF4-FFF2-40B4-BE49-F238E27FC236}">
                    <a16:creationId xmlns:a16="http://schemas.microsoft.com/office/drawing/2014/main" id="{C445A7B5-772C-4AF1-8D20-E4FE49917D74}"/>
                  </a:ext>
                </a:extLst>
              </p:cNvPr>
              <p:cNvSpPr>
                <a:spLocks noEditPoints="1"/>
              </p:cNvSpPr>
              <p:nvPr/>
            </p:nvSpPr>
            <p:spPr bwMode="auto">
              <a:xfrm>
                <a:off x="4305623" y="2928119"/>
                <a:ext cx="657225" cy="417512"/>
              </a:xfrm>
              <a:custGeom>
                <a:avLst/>
                <a:gdLst/>
                <a:ahLst/>
                <a:cxnLst>
                  <a:cxn ang="0">
                    <a:pos x="0" y="111"/>
                  </a:cxn>
                  <a:cxn ang="0">
                    <a:pos x="0" y="0"/>
                  </a:cxn>
                  <a:cxn ang="0">
                    <a:pos x="175" y="0"/>
                  </a:cxn>
                  <a:cxn ang="0">
                    <a:pos x="175" y="111"/>
                  </a:cxn>
                  <a:cxn ang="0">
                    <a:pos x="0" y="111"/>
                  </a:cxn>
                  <a:cxn ang="0">
                    <a:pos x="163" y="11"/>
                  </a:cxn>
                  <a:cxn ang="0">
                    <a:pos x="161" y="11"/>
                  </a:cxn>
                  <a:cxn ang="0">
                    <a:pos x="14" y="11"/>
                  </a:cxn>
                  <a:cxn ang="0">
                    <a:pos x="11" y="14"/>
                  </a:cxn>
                  <a:cxn ang="0">
                    <a:pos x="11" y="97"/>
                  </a:cxn>
                  <a:cxn ang="0">
                    <a:pos x="12" y="99"/>
                  </a:cxn>
                  <a:cxn ang="0">
                    <a:pos x="163" y="99"/>
                  </a:cxn>
                  <a:cxn ang="0">
                    <a:pos x="163" y="11"/>
                  </a:cxn>
                </a:cxnLst>
                <a:rect l="0" t="0" r="r" b="b"/>
                <a:pathLst>
                  <a:path w="175" h="111">
                    <a:moveTo>
                      <a:pt x="0" y="111"/>
                    </a:moveTo>
                    <a:cubicBezTo>
                      <a:pt x="0" y="74"/>
                      <a:pt x="0" y="37"/>
                      <a:pt x="0" y="0"/>
                    </a:cubicBezTo>
                    <a:cubicBezTo>
                      <a:pt x="58" y="0"/>
                      <a:pt x="117" y="0"/>
                      <a:pt x="175" y="0"/>
                    </a:cubicBezTo>
                    <a:cubicBezTo>
                      <a:pt x="175" y="37"/>
                      <a:pt x="175" y="74"/>
                      <a:pt x="175" y="111"/>
                    </a:cubicBezTo>
                    <a:cubicBezTo>
                      <a:pt x="117" y="111"/>
                      <a:pt x="58" y="111"/>
                      <a:pt x="0" y="111"/>
                    </a:cubicBezTo>
                    <a:close/>
                    <a:moveTo>
                      <a:pt x="163" y="11"/>
                    </a:moveTo>
                    <a:cubicBezTo>
                      <a:pt x="162" y="11"/>
                      <a:pt x="162" y="11"/>
                      <a:pt x="161" y="11"/>
                    </a:cubicBezTo>
                    <a:cubicBezTo>
                      <a:pt x="112" y="11"/>
                      <a:pt x="63" y="11"/>
                      <a:pt x="14" y="11"/>
                    </a:cubicBezTo>
                    <a:cubicBezTo>
                      <a:pt x="12" y="11"/>
                      <a:pt x="11" y="12"/>
                      <a:pt x="11" y="14"/>
                    </a:cubicBezTo>
                    <a:cubicBezTo>
                      <a:pt x="11" y="42"/>
                      <a:pt x="11" y="69"/>
                      <a:pt x="11" y="97"/>
                    </a:cubicBezTo>
                    <a:cubicBezTo>
                      <a:pt x="11" y="98"/>
                      <a:pt x="11" y="99"/>
                      <a:pt x="12" y="99"/>
                    </a:cubicBezTo>
                    <a:cubicBezTo>
                      <a:pt x="62" y="99"/>
                      <a:pt x="113" y="99"/>
                      <a:pt x="163" y="99"/>
                    </a:cubicBezTo>
                    <a:cubicBezTo>
                      <a:pt x="163" y="70"/>
                      <a:pt x="163" y="41"/>
                      <a:pt x="163"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10" name="Freeform 142">
                <a:extLst>
                  <a:ext uri="{FF2B5EF4-FFF2-40B4-BE49-F238E27FC236}">
                    <a16:creationId xmlns:a16="http://schemas.microsoft.com/office/drawing/2014/main" id="{87CACC66-3CE1-445A-A8F4-86E0FA681EC3}"/>
                  </a:ext>
                </a:extLst>
              </p:cNvPr>
              <p:cNvSpPr>
                <a:spLocks noEditPoints="1"/>
              </p:cNvSpPr>
              <p:nvPr/>
            </p:nvSpPr>
            <p:spPr bwMode="auto">
              <a:xfrm>
                <a:off x="4211960" y="3378969"/>
                <a:ext cx="844550" cy="131762"/>
              </a:xfrm>
              <a:custGeom>
                <a:avLst/>
                <a:gdLst/>
                <a:ahLst/>
                <a:cxnLst>
                  <a:cxn ang="0">
                    <a:pos x="224" y="35"/>
                  </a:cxn>
                  <a:cxn ang="0">
                    <a:pos x="222" y="35"/>
                  </a:cxn>
                  <a:cxn ang="0">
                    <a:pos x="3" y="35"/>
                  </a:cxn>
                  <a:cxn ang="0">
                    <a:pos x="0" y="33"/>
                  </a:cxn>
                  <a:cxn ang="0">
                    <a:pos x="7" y="17"/>
                  </a:cxn>
                  <a:cxn ang="0">
                    <a:pos x="23" y="1"/>
                  </a:cxn>
                  <a:cxn ang="0">
                    <a:pos x="27" y="0"/>
                  </a:cxn>
                  <a:cxn ang="0">
                    <a:pos x="198" y="0"/>
                  </a:cxn>
                  <a:cxn ang="0">
                    <a:pos x="202" y="1"/>
                  </a:cxn>
                  <a:cxn ang="0">
                    <a:pos x="223" y="22"/>
                  </a:cxn>
                  <a:cxn ang="0">
                    <a:pos x="224" y="25"/>
                  </a:cxn>
                  <a:cxn ang="0">
                    <a:pos x="224" y="35"/>
                  </a:cxn>
                  <a:cxn ang="0">
                    <a:pos x="12" y="23"/>
                  </a:cxn>
                  <a:cxn ang="0">
                    <a:pos x="213" y="23"/>
                  </a:cxn>
                  <a:cxn ang="0">
                    <a:pos x="211" y="21"/>
                  </a:cxn>
                  <a:cxn ang="0">
                    <a:pos x="199" y="9"/>
                  </a:cxn>
                  <a:cxn ang="0">
                    <a:pos x="194" y="7"/>
                  </a:cxn>
                  <a:cxn ang="0">
                    <a:pos x="38" y="7"/>
                  </a:cxn>
                  <a:cxn ang="0">
                    <a:pos x="21" y="14"/>
                  </a:cxn>
                  <a:cxn ang="0">
                    <a:pos x="12" y="23"/>
                  </a:cxn>
                </a:cxnLst>
                <a:rect l="0" t="0" r="r" b="b"/>
                <a:pathLst>
                  <a:path w="225" h="35">
                    <a:moveTo>
                      <a:pt x="224" y="35"/>
                    </a:moveTo>
                    <a:cubicBezTo>
                      <a:pt x="223" y="35"/>
                      <a:pt x="222" y="35"/>
                      <a:pt x="222" y="35"/>
                    </a:cubicBezTo>
                    <a:cubicBezTo>
                      <a:pt x="149" y="35"/>
                      <a:pt x="76" y="35"/>
                      <a:pt x="3" y="35"/>
                    </a:cubicBezTo>
                    <a:cubicBezTo>
                      <a:pt x="1" y="35"/>
                      <a:pt x="1" y="35"/>
                      <a:pt x="0" y="33"/>
                    </a:cubicBezTo>
                    <a:cubicBezTo>
                      <a:pt x="0" y="26"/>
                      <a:pt x="2" y="21"/>
                      <a:pt x="7" y="17"/>
                    </a:cubicBezTo>
                    <a:cubicBezTo>
                      <a:pt x="13" y="12"/>
                      <a:pt x="18" y="6"/>
                      <a:pt x="23" y="1"/>
                    </a:cubicBezTo>
                    <a:cubicBezTo>
                      <a:pt x="24" y="0"/>
                      <a:pt x="25" y="0"/>
                      <a:pt x="27" y="0"/>
                    </a:cubicBezTo>
                    <a:cubicBezTo>
                      <a:pt x="84" y="0"/>
                      <a:pt x="141" y="0"/>
                      <a:pt x="198" y="0"/>
                    </a:cubicBezTo>
                    <a:cubicBezTo>
                      <a:pt x="200" y="0"/>
                      <a:pt x="201" y="0"/>
                      <a:pt x="202" y="1"/>
                    </a:cubicBezTo>
                    <a:cubicBezTo>
                      <a:pt x="209" y="8"/>
                      <a:pt x="216" y="15"/>
                      <a:pt x="223" y="22"/>
                    </a:cubicBezTo>
                    <a:cubicBezTo>
                      <a:pt x="224" y="23"/>
                      <a:pt x="224" y="24"/>
                      <a:pt x="224" y="25"/>
                    </a:cubicBezTo>
                    <a:cubicBezTo>
                      <a:pt x="225" y="29"/>
                      <a:pt x="224" y="32"/>
                      <a:pt x="224" y="35"/>
                    </a:cubicBezTo>
                    <a:close/>
                    <a:moveTo>
                      <a:pt x="12" y="23"/>
                    </a:moveTo>
                    <a:cubicBezTo>
                      <a:pt x="79" y="23"/>
                      <a:pt x="146" y="23"/>
                      <a:pt x="213" y="23"/>
                    </a:cubicBezTo>
                    <a:cubicBezTo>
                      <a:pt x="212" y="22"/>
                      <a:pt x="212" y="22"/>
                      <a:pt x="211" y="21"/>
                    </a:cubicBezTo>
                    <a:cubicBezTo>
                      <a:pt x="207" y="17"/>
                      <a:pt x="203" y="13"/>
                      <a:pt x="199" y="9"/>
                    </a:cubicBezTo>
                    <a:cubicBezTo>
                      <a:pt x="198" y="8"/>
                      <a:pt x="196" y="7"/>
                      <a:pt x="194" y="7"/>
                    </a:cubicBezTo>
                    <a:cubicBezTo>
                      <a:pt x="142" y="7"/>
                      <a:pt x="90" y="8"/>
                      <a:pt x="38" y="7"/>
                    </a:cubicBezTo>
                    <a:cubicBezTo>
                      <a:pt x="31" y="7"/>
                      <a:pt x="25" y="9"/>
                      <a:pt x="21" y="14"/>
                    </a:cubicBezTo>
                    <a:cubicBezTo>
                      <a:pt x="18" y="18"/>
                      <a:pt x="15" y="20"/>
                      <a:pt x="1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dirty="0"/>
              </a:p>
            </p:txBody>
          </p:sp>
        </p:grpSp>
        <p:grpSp>
          <p:nvGrpSpPr>
            <p:cNvPr id="6" name="Group 92">
              <a:extLst>
                <a:ext uri="{FF2B5EF4-FFF2-40B4-BE49-F238E27FC236}">
                  <a16:creationId xmlns:a16="http://schemas.microsoft.com/office/drawing/2014/main" id="{2B948A27-37B7-4CB0-A229-D314921C9F10}"/>
                </a:ext>
              </a:extLst>
            </p:cNvPr>
            <p:cNvGrpSpPr/>
            <p:nvPr/>
          </p:nvGrpSpPr>
          <p:grpSpPr>
            <a:xfrm>
              <a:off x="9076017" y="1196752"/>
              <a:ext cx="1038284" cy="1078132"/>
              <a:chOff x="9365340" y="4452611"/>
              <a:chExt cx="235904" cy="272652"/>
            </a:xfrm>
            <a:solidFill>
              <a:srgbClr val="3366CC"/>
            </a:solidFill>
          </p:grpSpPr>
          <p:sp>
            <p:nvSpPr>
              <p:cNvPr id="7" name="Freeform 120">
                <a:extLst>
                  <a:ext uri="{FF2B5EF4-FFF2-40B4-BE49-F238E27FC236}">
                    <a16:creationId xmlns:a16="http://schemas.microsoft.com/office/drawing/2014/main" id="{E921D63E-82B8-461B-91C1-6AE6A5928CE4}"/>
                  </a:ext>
                </a:extLst>
              </p:cNvPr>
              <p:cNvSpPr>
                <a:spLocks/>
              </p:cNvSpPr>
              <p:nvPr/>
            </p:nvSpPr>
            <p:spPr bwMode="auto">
              <a:xfrm>
                <a:off x="9365340" y="4559301"/>
                <a:ext cx="235904" cy="165962"/>
              </a:xfrm>
              <a:custGeom>
                <a:avLst/>
                <a:gdLst>
                  <a:gd name="T0" fmla="*/ 12 w 398"/>
                  <a:gd name="T1" fmla="*/ 35 h 280"/>
                  <a:gd name="T2" fmla="*/ 9 w 398"/>
                  <a:gd name="T3" fmla="*/ 21 h 280"/>
                  <a:gd name="T4" fmla="*/ 9 w 398"/>
                  <a:gd name="T5" fmla="*/ 22 h 280"/>
                  <a:gd name="T6" fmla="*/ 7 w 398"/>
                  <a:gd name="T7" fmla="*/ 23 h 280"/>
                  <a:gd name="T8" fmla="*/ 6 w 398"/>
                  <a:gd name="T9" fmla="*/ 24 h 280"/>
                  <a:gd name="T10" fmla="*/ 5 w 398"/>
                  <a:gd name="T11" fmla="*/ 24 h 280"/>
                  <a:gd name="T12" fmla="*/ 3 w 398"/>
                  <a:gd name="T13" fmla="*/ 24 h 280"/>
                  <a:gd name="T14" fmla="*/ 2 w 398"/>
                  <a:gd name="T15" fmla="*/ 23 h 280"/>
                  <a:gd name="T16" fmla="*/ 1 w 398"/>
                  <a:gd name="T17" fmla="*/ 22 h 280"/>
                  <a:gd name="T18" fmla="*/ 1 w 398"/>
                  <a:gd name="T19" fmla="*/ 21 h 280"/>
                  <a:gd name="T20" fmla="*/ 1 w 398"/>
                  <a:gd name="T21" fmla="*/ 19 h 280"/>
                  <a:gd name="T22" fmla="*/ 6 w 398"/>
                  <a:gd name="T23" fmla="*/ 6 h 280"/>
                  <a:gd name="T24" fmla="*/ 6 w 398"/>
                  <a:gd name="T25" fmla="*/ 5 h 280"/>
                  <a:gd name="T26" fmla="*/ 10 w 398"/>
                  <a:gd name="T27" fmla="*/ 2 h 280"/>
                  <a:gd name="T28" fmla="*/ 12 w 398"/>
                  <a:gd name="T29" fmla="*/ 1 h 280"/>
                  <a:gd name="T30" fmla="*/ 12 w 398"/>
                  <a:gd name="T31" fmla="*/ 1 h 280"/>
                  <a:gd name="T32" fmla="*/ 15 w 398"/>
                  <a:gd name="T33" fmla="*/ 1 h 280"/>
                  <a:gd name="T34" fmla="*/ 34 w 398"/>
                  <a:gd name="T35" fmla="*/ 0 h 280"/>
                  <a:gd name="T36" fmla="*/ 37 w 398"/>
                  <a:gd name="T37" fmla="*/ 1 h 280"/>
                  <a:gd name="T38" fmla="*/ 39 w 398"/>
                  <a:gd name="T39" fmla="*/ 1 h 280"/>
                  <a:gd name="T40" fmla="*/ 41 w 398"/>
                  <a:gd name="T41" fmla="*/ 2 h 280"/>
                  <a:gd name="T42" fmla="*/ 43 w 398"/>
                  <a:gd name="T43" fmla="*/ 3 h 280"/>
                  <a:gd name="T44" fmla="*/ 44 w 398"/>
                  <a:gd name="T45" fmla="*/ 4 h 280"/>
                  <a:gd name="T46" fmla="*/ 45 w 398"/>
                  <a:gd name="T47" fmla="*/ 6 h 280"/>
                  <a:gd name="T48" fmla="*/ 50 w 398"/>
                  <a:gd name="T49" fmla="*/ 18 h 280"/>
                  <a:gd name="T50" fmla="*/ 50 w 398"/>
                  <a:gd name="T51" fmla="*/ 19 h 280"/>
                  <a:gd name="T52" fmla="*/ 50 w 398"/>
                  <a:gd name="T53" fmla="*/ 20 h 280"/>
                  <a:gd name="T54" fmla="*/ 50 w 398"/>
                  <a:gd name="T55" fmla="*/ 21 h 280"/>
                  <a:gd name="T56" fmla="*/ 49 w 398"/>
                  <a:gd name="T57" fmla="*/ 23 h 280"/>
                  <a:gd name="T58" fmla="*/ 48 w 398"/>
                  <a:gd name="T59" fmla="*/ 23 h 280"/>
                  <a:gd name="T60" fmla="*/ 47 w 398"/>
                  <a:gd name="T61" fmla="*/ 24 h 280"/>
                  <a:gd name="T62" fmla="*/ 46 w 398"/>
                  <a:gd name="T63" fmla="*/ 24 h 280"/>
                  <a:gd name="T64" fmla="*/ 45 w 398"/>
                  <a:gd name="T65" fmla="*/ 24 h 280"/>
                  <a:gd name="T66" fmla="*/ 44 w 398"/>
                  <a:gd name="T67" fmla="*/ 23 h 280"/>
                  <a:gd name="T68" fmla="*/ 43 w 398"/>
                  <a:gd name="T69" fmla="*/ 23 h 280"/>
                  <a:gd name="T70" fmla="*/ 38 w 398"/>
                  <a:gd name="T71" fmla="*/ 14 h 2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98"/>
                  <a:gd name="T109" fmla="*/ 0 h 280"/>
                  <a:gd name="T110" fmla="*/ 398 w 398"/>
                  <a:gd name="T111" fmla="*/ 280 h 2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98" h="280">
                    <a:moveTo>
                      <a:pt x="300" y="280"/>
                    </a:moveTo>
                    <a:lnTo>
                      <a:pt x="96" y="280"/>
                    </a:lnTo>
                    <a:lnTo>
                      <a:pt x="96" y="115"/>
                    </a:lnTo>
                    <a:lnTo>
                      <a:pt x="72" y="170"/>
                    </a:lnTo>
                    <a:lnTo>
                      <a:pt x="69" y="176"/>
                    </a:lnTo>
                    <a:lnTo>
                      <a:pt x="66" y="181"/>
                    </a:lnTo>
                    <a:lnTo>
                      <a:pt x="61" y="185"/>
                    </a:lnTo>
                    <a:lnTo>
                      <a:pt x="57" y="190"/>
                    </a:lnTo>
                    <a:lnTo>
                      <a:pt x="52" y="193"/>
                    </a:lnTo>
                    <a:lnTo>
                      <a:pt x="46" y="196"/>
                    </a:lnTo>
                    <a:lnTo>
                      <a:pt x="40" y="197"/>
                    </a:lnTo>
                    <a:lnTo>
                      <a:pt x="34" y="197"/>
                    </a:lnTo>
                    <a:lnTo>
                      <a:pt x="27" y="196"/>
                    </a:lnTo>
                    <a:lnTo>
                      <a:pt x="21" y="194"/>
                    </a:lnTo>
                    <a:lnTo>
                      <a:pt x="15" y="191"/>
                    </a:lnTo>
                    <a:lnTo>
                      <a:pt x="12" y="188"/>
                    </a:lnTo>
                    <a:lnTo>
                      <a:pt x="11" y="187"/>
                    </a:lnTo>
                    <a:lnTo>
                      <a:pt x="6" y="181"/>
                    </a:lnTo>
                    <a:lnTo>
                      <a:pt x="3" y="174"/>
                    </a:lnTo>
                    <a:lnTo>
                      <a:pt x="1" y="168"/>
                    </a:lnTo>
                    <a:lnTo>
                      <a:pt x="0" y="162"/>
                    </a:lnTo>
                    <a:lnTo>
                      <a:pt x="1" y="153"/>
                    </a:lnTo>
                    <a:lnTo>
                      <a:pt x="4" y="145"/>
                    </a:lnTo>
                    <a:lnTo>
                      <a:pt x="49" y="54"/>
                    </a:lnTo>
                    <a:lnTo>
                      <a:pt x="52" y="47"/>
                    </a:lnTo>
                    <a:lnTo>
                      <a:pt x="55" y="43"/>
                    </a:lnTo>
                    <a:lnTo>
                      <a:pt x="64" y="32"/>
                    </a:lnTo>
                    <a:lnTo>
                      <a:pt x="73" y="23"/>
                    </a:lnTo>
                    <a:lnTo>
                      <a:pt x="84" y="15"/>
                    </a:lnTo>
                    <a:lnTo>
                      <a:pt x="90" y="12"/>
                    </a:lnTo>
                    <a:lnTo>
                      <a:pt x="96" y="9"/>
                    </a:lnTo>
                    <a:lnTo>
                      <a:pt x="102" y="6"/>
                    </a:lnTo>
                    <a:lnTo>
                      <a:pt x="109" y="5"/>
                    </a:lnTo>
                    <a:lnTo>
                      <a:pt x="121" y="1"/>
                    </a:lnTo>
                    <a:lnTo>
                      <a:pt x="133" y="0"/>
                    </a:lnTo>
                    <a:lnTo>
                      <a:pt x="266" y="0"/>
                    </a:lnTo>
                    <a:lnTo>
                      <a:pt x="282" y="1"/>
                    </a:lnTo>
                    <a:lnTo>
                      <a:pt x="289" y="3"/>
                    </a:lnTo>
                    <a:lnTo>
                      <a:pt x="297" y="5"/>
                    </a:lnTo>
                    <a:lnTo>
                      <a:pt x="309" y="8"/>
                    </a:lnTo>
                    <a:lnTo>
                      <a:pt x="321" y="14"/>
                    </a:lnTo>
                    <a:lnTo>
                      <a:pt x="327" y="18"/>
                    </a:lnTo>
                    <a:lnTo>
                      <a:pt x="332" y="23"/>
                    </a:lnTo>
                    <a:lnTo>
                      <a:pt x="338" y="28"/>
                    </a:lnTo>
                    <a:lnTo>
                      <a:pt x="343" y="32"/>
                    </a:lnTo>
                    <a:lnTo>
                      <a:pt x="347" y="38"/>
                    </a:lnTo>
                    <a:lnTo>
                      <a:pt x="350" y="44"/>
                    </a:lnTo>
                    <a:lnTo>
                      <a:pt x="355" y="50"/>
                    </a:lnTo>
                    <a:lnTo>
                      <a:pt x="358" y="58"/>
                    </a:lnTo>
                    <a:lnTo>
                      <a:pt x="393" y="142"/>
                    </a:lnTo>
                    <a:lnTo>
                      <a:pt x="395" y="145"/>
                    </a:lnTo>
                    <a:lnTo>
                      <a:pt x="396" y="152"/>
                    </a:lnTo>
                    <a:lnTo>
                      <a:pt x="398" y="156"/>
                    </a:lnTo>
                    <a:lnTo>
                      <a:pt x="398" y="161"/>
                    </a:lnTo>
                    <a:lnTo>
                      <a:pt x="396" y="167"/>
                    </a:lnTo>
                    <a:lnTo>
                      <a:pt x="395" y="174"/>
                    </a:lnTo>
                    <a:lnTo>
                      <a:pt x="392" y="181"/>
                    </a:lnTo>
                    <a:lnTo>
                      <a:pt x="389" y="185"/>
                    </a:lnTo>
                    <a:lnTo>
                      <a:pt x="386" y="188"/>
                    </a:lnTo>
                    <a:lnTo>
                      <a:pt x="383" y="190"/>
                    </a:lnTo>
                    <a:lnTo>
                      <a:pt x="378" y="194"/>
                    </a:lnTo>
                    <a:lnTo>
                      <a:pt x="375" y="196"/>
                    </a:lnTo>
                    <a:lnTo>
                      <a:pt x="370" y="196"/>
                    </a:lnTo>
                    <a:lnTo>
                      <a:pt x="364" y="197"/>
                    </a:lnTo>
                    <a:lnTo>
                      <a:pt x="360" y="197"/>
                    </a:lnTo>
                    <a:lnTo>
                      <a:pt x="355" y="196"/>
                    </a:lnTo>
                    <a:lnTo>
                      <a:pt x="350" y="194"/>
                    </a:lnTo>
                    <a:lnTo>
                      <a:pt x="347" y="191"/>
                    </a:lnTo>
                    <a:lnTo>
                      <a:pt x="343" y="190"/>
                    </a:lnTo>
                    <a:lnTo>
                      <a:pt x="340" y="185"/>
                    </a:lnTo>
                    <a:lnTo>
                      <a:pt x="335" y="179"/>
                    </a:lnTo>
                    <a:lnTo>
                      <a:pt x="300" y="115"/>
                    </a:lnTo>
                    <a:lnTo>
                      <a:pt x="300" y="280"/>
                    </a:lnTo>
                    <a:close/>
                  </a:path>
                </a:pathLst>
              </a:custGeom>
              <a:grpFill/>
              <a:ln w="9525">
                <a:solidFill>
                  <a:schemeClr val="bg1"/>
                </a:solidFill>
                <a:round/>
                <a:headEnd/>
                <a:tailEnd/>
              </a:ln>
            </p:spPr>
            <p:txBody>
              <a:bodyPr/>
              <a:lstStyle/>
              <a:p>
                <a:endParaRPr lang="ja-JP" altLang="en-US" sz="1000" dirty="0">
                  <a:ea typeface="ＭＳ Ｐゴシック" charset="-128"/>
                </a:endParaRPr>
              </a:p>
            </p:txBody>
          </p:sp>
          <p:sp>
            <p:nvSpPr>
              <p:cNvPr id="8" name="Freeform 122">
                <a:extLst>
                  <a:ext uri="{FF2B5EF4-FFF2-40B4-BE49-F238E27FC236}">
                    <a16:creationId xmlns:a16="http://schemas.microsoft.com/office/drawing/2014/main" id="{E7859E4C-8ADA-4ED4-840B-DBD77142434C}"/>
                  </a:ext>
                </a:extLst>
              </p:cNvPr>
              <p:cNvSpPr>
                <a:spLocks/>
              </p:cNvSpPr>
              <p:nvPr/>
            </p:nvSpPr>
            <p:spPr bwMode="auto">
              <a:xfrm>
                <a:off x="9436466" y="4452611"/>
                <a:ext cx="91279" cy="97206"/>
              </a:xfrm>
              <a:custGeom>
                <a:avLst/>
                <a:gdLst>
                  <a:gd name="T0" fmla="*/ 10 w 155"/>
                  <a:gd name="T1" fmla="*/ 0 h 164"/>
                  <a:gd name="T2" fmla="*/ 12 w 155"/>
                  <a:gd name="T3" fmla="*/ 1 h 164"/>
                  <a:gd name="T4" fmla="*/ 14 w 155"/>
                  <a:gd name="T5" fmla="*/ 1 h 164"/>
                  <a:gd name="T6" fmla="*/ 15 w 155"/>
                  <a:gd name="T7" fmla="*/ 3 h 164"/>
                  <a:gd name="T8" fmla="*/ 17 w 155"/>
                  <a:gd name="T9" fmla="*/ 3 h 164"/>
                  <a:gd name="T10" fmla="*/ 18 w 155"/>
                  <a:gd name="T11" fmla="*/ 5 h 164"/>
                  <a:gd name="T12" fmla="*/ 19 w 155"/>
                  <a:gd name="T13" fmla="*/ 7 h 164"/>
                  <a:gd name="T14" fmla="*/ 19 w 155"/>
                  <a:gd name="T15" fmla="*/ 10 h 164"/>
                  <a:gd name="T16" fmla="*/ 19 w 155"/>
                  <a:gd name="T17" fmla="*/ 11 h 164"/>
                  <a:gd name="T18" fmla="*/ 19 w 155"/>
                  <a:gd name="T19" fmla="*/ 13 h 164"/>
                  <a:gd name="T20" fmla="*/ 18 w 155"/>
                  <a:gd name="T21" fmla="*/ 15 h 164"/>
                  <a:gd name="T22" fmla="*/ 17 w 155"/>
                  <a:gd name="T23" fmla="*/ 17 h 164"/>
                  <a:gd name="T24" fmla="*/ 15 w 155"/>
                  <a:gd name="T25" fmla="*/ 18 h 164"/>
                  <a:gd name="T26" fmla="*/ 14 w 155"/>
                  <a:gd name="T27" fmla="*/ 20 h 164"/>
                  <a:gd name="T28" fmla="*/ 12 w 155"/>
                  <a:gd name="T29" fmla="*/ 20 h 164"/>
                  <a:gd name="T30" fmla="*/ 10 w 155"/>
                  <a:gd name="T31" fmla="*/ 21 h 164"/>
                  <a:gd name="T32" fmla="*/ 8 w 155"/>
                  <a:gd name="T33" fmla="*/ 21 h 164"/>
                  <a:gd name="T34" fmla="*/ 6 w 155"/>
                  <a:gd name="T35" fmla="*/ 20 h 164"/>
                  <a:gd name="T36" fmla="*/ 5 w 155"/>
                  <a:gd name="T37" fmla="*/ 20 h 164"/>
                  <a:gd name="T38" fmla="*/ 3 w 155"/>
                  <a:gd name="T39" fmla="*/ 19 h 164"/>
                  <a:gd name="T40" fmla="*/ 2 w 155"/>
                  <a:gd name="T41" fmla="*/ 18 h 164"/>
                  <a:gd name="T42" fmla="*/ 1 w 155"/>
                  <a:gd name="T43" fmla="*/ 15 h 164"/>
                  <a:gd name="T44" fmla="*/ 0 w 155"/>
                  <a:gd name="T45" fmla="*/ 14 h 164"/>
                  <a:gd name="T46" fmla="*/ 0 w 155"/>
                  <a:gd name="T47" fmla="*/ 12 h 164"/>
                  <a:gd name="T48" fmla="*/ 0 w 155"/>
                  <a:gd name="T49" fmla="*/ 10 h 164"/>
                  <a:gd name="T50" fmla="*/ 0 w 155"/>
                  <a:gd name="T51" fmla="*/ 9 h 164"/>
                  <a:gd name="T52" fmla="*/ 0 w 155"/>
                  <a:gd name="T53" fmla="*/ 6 h 164"/>
                  <a:gd name="T54" fmla="*/ 1 w 155"/>
                  <a:gd name="T55" fmla="*/ 5 h 164"/>
                  <a:gd name="T56" fmla="*/ 2 w 155"/>
                  <a:gd name="T57" fmla="*/ 3 h 164"/>
                  <a:gd name="T58" fmla="*/ 3 w 155"/>
                  <a:gd name="T59" fmla="*/ 3 h 164"/>
                  <a:gd name="T60" fmla="*/ 5 w 155"/>
                  <a:gd name="T61" fmla="*/ 1 h 164"/>
                  <a:gd name="T62" fmla="*/ 6 w 155"/>
                  <a:gd name="T63" fmla="*/ 1 h 164"/>
                  <a:gd name="T64" fmla="*/ 8 w 155"/>
                  <a:gd name="T65" fmla="*/ 0 h 1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
                  <a:gd name="T100" fmla="*/ 0 h 164"/>
                  <a:gd name="T101" fmla="*/ 155 w 155"/>
                  <a:gd name="T102" fmla="*/ 164 h 1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 h="164">
                    <a:moveTo>
                      <a:pt x="78" y="0"/>
                    </a:moveTo>
                    <a:lnTo>
                      <a:pt x="86" y="0"/>
                    </a:lnTo>
                    <a:lnTo>
                      <a:pt x="94" y="2"/>
                    </a:lnTo>
                    <a:lnTo>
                      <a:pt x="101" y="3"/>
                    </a:lnTo>
                    <a:lnTo>
                      <a:pt x="109" y="6"/>
                    </a:lnTo>
                    <a:lnTo>
                      <a:pt x="115" y="11"/>
                    </a:lnTo>
                    <a:lnTo>
                      <a:pt x="121" y="14"/>
                    </a:lnTo>
                    <a:lnTo>
                      <a:pt x="127" y="19"/>
                    </a:lnTo>
                    <a:lnTo>
                      <a:pt x="133" y="25"/>
                    </a:lnTo>
                    <a:lnTo>
                      <a:pt x="138" y="31"/>
                    </a:lnTo>
                    <a:lnTo>
                      <a:pt x="143" y="37"/>
                    </a:lnTo>
                    <a:lnTo>
                      <a:pt x="146" y="43"/>
                    </a:lnTo>
                    <a:lnTo>
                      <a:pt x="149" y="51"/>
                    </a:lnTo>
                    <a:lnTo>
                      <a:pt x="152" y="58"/>
                    </a:lnTo>
                    <a:lnTo>
                      <a:pt x="153" y="66"/>
                    </a:lnTo>
                    <a:lnTo>
                      <a:pt x="155" y="74"/>
                    </a:lnTo>
                    <a:lnTo>
                      <a:pt x="155" y="81"/>
                    </a:lnTo>
                    <a:lnTo>
                      <a:pt x="155" y="89"/>
                    </a:lnTo>
                    <a:lnTo>
                      <a:pt x="153" y="97"/>
                    </a:lnTo>
                    <a:lnTo>
                      <a:pt x="152" y="104"/>
                    </a:lnTo>
                    <a:lnTo>
                      <a:pt x="149" y="112"/>
                    </a:lnTo>
                    <a:lnTo>
                      <a:pt x="146" y="120"/>
                    </a:lnTo>
                    <a:lnTo>
                      <a:pt x="143" y="126"/>
                    </a:lnTo>
                    <a:lnTo>
                      <a:pt x="138" y="132"/>
                    </a:lnTo>
                    <a:lnTo>
                      <a:pt x="133" y="138"/>
                    </a:lnTo>
                    <a:lnTo>
                      <a:pt x="127" y="144"/>
                    </a:lnTo>
                    <a:lnTo>
                      <a:pt x="121" y="149"/>
                    </a:lnTo>
                    <a:lnTo>
                      <a:pt x="115" y="153"/>
                    </a:lnTo>
                    <a:lnTo>
                      <a:pt x="109" y="156"/>
                    </a:lnTo>
                    <a:lnTo>
                      <a:pt x="101" y="160"/>
                    </a:lnTo>
                    <a:lnTo>
                      <a:pt x="94" y="161"/>
                    </a:lnTo>
                    <a:lnTo>
                      <a:pt x="86" y="163"/>
                    </a:lnTo>
                    <a:lnTo>
                      <a:pt x="78" y="164"/>
                    </a:lnTo>
                    <a:lnTo>
                      <a:pt x="69" y="163"/>
                    </a:lnTo>
                    <a:lnTo>
                      <a:pt x="62" y="161"/>
                    </a:lnTo>
                    <a:lnTo>
                      <a:pt x="54" y="160"/>
                    </a:lnTo>
                    <a:lnTo>
                      <a:pt x="48" y="156"/>
                    </a:lnTo>
                    <a:lnTo>
                      <a:pt x="40" y="153"/>
                    </a:lnTo>
                    <a:lnTo>
                      <a:pt x="34" y="149"/>
                    </a:lnTo>
                    <a:lnTo>
                      <a:pt x="31" y="146"/>
                    </a:lnTo>
                    <a:lnTo>
                      <a:pt x="28" y="144"/>
                    </a:lnTo>
                    <a:lnTo>
                      <a:pt x="23" y="138"/>
                    </a:lnTo>
                    <a:lnTo>
                      <a:pt x="17" y="132"/>
                    </a:lnTo>
                    <a:lnTo>
                      <a:pt x="14" y="126"/>
                    </a:lnTo>
                    <a:lnTo>
                      <a:pt x="9" y="120"/>
                    </a:lnTo>
                    <a:lnTo>
                      <a:pt x="6" y="112"/>
                    </a:lnTo>
                    <a:lnTo>
                      <a:pt x="3" y="104"/>
                    </a:lnTo>
                    <a:lnTo>
                      <a:pt x="2" y="97"/>
                    </a:lnTo>
                    <a:lnTo>
                      <a:pt x="0" y="89"/>
                    </a:lnTo>
                    <a:lnTo>
                      <a:pt x="0" y="81"/>
                    </a:lnTo>
                    <a:lnTo>
                      <a:pt x="0" y="74"/>
                    </a:lnTo>
                    <a:lnTo>
                      <a:pt x="2" y="66"/>
                    </a:lnTo>
                    <a:lnTo>
                      <a:pt x="3" y="58"/>
                    </a:lnTo>
                    <a:lnTo>
                      <a:pt x="6" y="51"/>
                    </a:lnTo>
                    <a:lnTo>
                      <a:pt x="9" y="43"/>
                    </a:lnTo>
                    <a:lnTo>
                      <a:pt x="14" y="37"/>
                    </a:lnTo>
                    <a:lnTo>
                      <a:pt x="17" y="31"/>
                    </a:lnTo>
                    <a:lnTo>
                      <a:pt x="20" y="28"/>
                    </a:lnTo>
                    <a:lnTo>
                      <a:pt x="23" y="25"/>
                    </a:lnTo>
                    <a:lnTo>
                      <a:pt x="28" y="19"/>
                    </a:lnTo>
                    <a:lnTo>
                      <a:pt x="34" y="14"/>
                    </a:lnTo>
                    <a:lnTo>
                      <a:pt x="40" y="11"/>
                    </a:lnTo>
                    <a:lnTo>
                      <a:pt x="48" y="6"/>
                    </a:lnTo>
                    <a:lnTo>
                      <a:pt x="54" y="3"/>
                    </a:lnTo>
                    <a:lnTo>
                      <a:pt x="62" y="2"/>
                    </a:lnTo>
                    <a:lnTo>
                      <a:pt x="69" y="0"/>
                    </a:lnTo>
                    <a:lnTo>
                      <a:pt x="78" y="0"/>
                    </a:lnTo>
                    <a:close/>
                  </a:path>
                </a:pathLst>
              </a:custGeom>
              <a:grpFill/>
              <a:ln w="9525">
                <a:solidFill>
                  <a:schemeClr val="bg1"/>
                </a:solidFill>
                <a:round/>
                <a:headEnd/>
                <a:tailEnd/>
              </a:ln>
            </p:spPr>
            <p:txBody>
              <a:bodyPr/>
              <a:lstStyle/>
              <a:p>
                <a:endParaRPr lang="ja-JP" altLang="en-US" sz="1000" dirty="0">
                  <a:ea typeface="ＭＳ Ｐゴシック" charset="-128"/>
                </a:endParaRPr>
              </a:p>
            </p:txBody>
          </p:sp>
        </p:grpSp>
      </p:grpSp>
      <p:pic>
        <p:nvPicPr>
          <p:cNvPr id="11" name="Picture 4" descr="https://i.gyazo.com/6b40fb8c6add5fb2fbef6e0b32883475.png">
            <a:extLst>
              <a:ext uri="{FF2B5EF4-FFF2-40B4-BE49-F238E27FC236}">
                <a16:creationId xmlns:a16="http://schemas.microsoft.com/office/drawing/2014/main" id="{CFAB6B4B-5CAF-4088-8670-1DBF56B3F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5054" y="2457882"/>
            <a:ext cx="2305511" cy="213170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線矢印コネクタ 39">
            <a:extLst>
              <a:ext uri="{FF2B5EF4-FFF2-40B4-BE49-F238E27FC236}">
                <a16:creationId xmlns:a16="http://schemas.microsoft.com/office/drawing/2014/main" id="{C7953342-EF28-4F54-B9E5-446B0DBEECE6}"/>
              </a:ext>
            </a:extLst>
          </p:cNvPr>
          <p:cNvCxnSpPr>
            <a:cxnSpLocks/>
          </p:cNvCxnSpPr>
          <p:nvPr/>
        </p:nvCxnSpPr>
        <p:spPr bwMode="auto">
          <a:xfrm>
            <a:off x="2466660" y="3386112"/>
            <a:ext cx="3938156" cy="0"/>
          </a:xfrm>
          <a:prstGeom prst="straightConnector1">
            <a:avLst/>
          </a:prstGeom>
          <a:noFill/>
          <a:ln w="53975" cap="flat" cmpd="sng" algn="ctr">
            <a:solidFill>
              <a:srgbClr val="0000FF"/>
            </a:solidFill>
            <a:prstDash val="solid"/>
            <a:round/>
            <a:headEnd type="none" w="med" len="med"/>
            <a:tailEnd type="triangle"/>
          </a:ln>
          <a:effectLst/>
        </p:spPr>
      </p:cxnSp>
      <p:cxnSp>
        <p:nvCxnSpPr>
          <p:cNvPr id="13" name="直線矢印コネクタ 40">
            <a:extLst>
              <a:ext uri="{FF2B5EF4-FFF2-40B4-BE49-F238E27FC236}">
                <a16:creationId xmlns:a16="http://schemas.microsoft.com/office/drawing/2014/main" id="{F2BDCF56-2367-4D8F-8636-0E25DFC346C8}"/>
              </a:ext>
            </a:extLst>
          </p:cNvPr>
          <p:cNvCxnSpPr>
            <a:cxnSpLocks/>
          </p:cNvCxnSpPr>
          <p:nvPr/>
        </p:nvCxnSpPr>
        <p:spPr bwMode="auto">
          <a:xfrm flipH="1">
            <a:off x="2444376" y="3818160"/>
            <a:ext cx="3938156" cy="0"/>
          </a:xfrm>
          <a:prstGeom prst="straightConnector1">
            <a:avLst/>
          </a:prstGeom>
          <a:noFill/>
          <a:ln w="53975" cap="flat" cmpd="sng" algn="ctr">
            <a:solidFill>
              <a:srgbClr val="0000FF"/>
            </a:solidFill>
            <a:prstDash val="solid"/>
            <a:round/>
            <a:headEnd type="none" w="med" len="med"/>
            <a:tailEnd type="triangle"/>
          </a:ln>
          <a:effectLst/>
        </p:spPr>
      </p:cxnSp>
      <p:sp>
        <p:nvSpPr>
          <p:cNvPr id="14" name="四角形: 角を丸くする 43">
            <a:extLst>
              <a:ext uri="{FF2B5EF4-FFF2-40B4-BE49-F238E27FC236}">
                <a16:creationId xmlns:a16="http://schemas.microsoft.com/office/drawing/2014/main" id="{919BA57B-22C7-47D5-838D-0E6F4AD77F88}"/>
              </a:ext>
            </a:extLst>
          </p:cNvPr>
          <p:cNvSpPr/>
          <p:nvPr/>
        </p:nvSpPr>
        <p:spPr bwMode="auto">
          <a:xfrm>
            <a:off x="6384907" y="2974201"/>
            <a:ext cx="1224136" cy="1224136"/>
          </a:xfrm>
          <a:prstGeom prst="roundRect">
            <a:avLst/>
          </a:prstGeom>
          <a:solidFill>
            <a:srgbClr val="0000FF"/>
          </a:solidFill>
          <a:ln w="12700" cap="flat" cmpd="sng" algn="ctr">
            <a:solidFill>
              <a:schemeClr val="accent1"/>
            </a:solidFill>
            <a:prstDash val="solid"/>
            <a:round/>
            <a:headEnd type="none" w="med" len="med"/>
            <a:tailEnd type="none" w="med" len="med"/>
          </a:ln>
          <a:effectLst/>
        </p:spPr>
        <p:txBody>
          <a:bodyPr vert="horz" wrap="non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3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API</a:t>
            </a:r>
          </a:p>
        </p:txBody>
      </p:sp>
      <p:sp>
        <p:nvSpPr>
          <p:cNvPr id="15" name="テキスト ボックス 49">
            <a:extLst>
              <a:ext uri="{FF2B5EF4-FFF2-40B4-BE49-F238E27FC236}">
                <a16:creationId xmlns:a16="http://schemas.microsoft.com/office/drawing/2014/main" id="{3B94638F-92E8-4D86-86DB-D969426D77AE}"/>
              </a:ext>
            </a:extLst>
          </p:cNvPr>
          <p:cNvSpPr txBox="1"/>
          <p:nvPr/>
        </p:nvSpPr>
        <p:spPr>
          <a:xfrm>
            <a:off x="6927669" y="4654297"/>
            <a:ext cx="2520280" cy="430887"/>
          </a:xfrm>
          <a:prstGeom prst="rect">
            <a:avLst/>
          </a:prstGeom>
          <a:noFill/>
        </p:spPr>
        <p:txBody>
          <a:bodyPr wrap="square" lIns="0" tIns="0" rIns="0" bIns="0" rtlCol="0">
            <a:spAutoFit/>
          </a:bodyPr>
          <a:lstStyle/>
          <a:p>
            <a:pPr algn="ctr"/>
            <a:r>
              <a:rPr lang="ja-JP" altLang="en-US" sz="1400" b="1" dirty="0">
                <a:solidFill>
                  <a:srgbClr val="0070C0"/>
                </a:solidFill>
                <a:latin typeface="メイリオ" pitchFamily="50" charset="-128"/>
                <a:ea typeface="メイリオ" pitchFamily="50" charset="-128"/>
                <a:cs typeface="メイリオ" pitchFamily="50" charset="-128"/>
              </a:rPr>
              <a:t>Internal and external systems/applications, etc.</a:t>
            </a:r>
            <a:endParaRPr lang="en-US" altLang="ja-JP" sz="1400" b="1" dirty="0">
              <a:solidFill>
                <a:srgbClr val="0070C0"/>
              </a:solidFill>
              <a:latin typeface="メイリオ" pitchFamily="50" charset="-128"/>
              <a:ea typeface="メイリオ" pitchFamily="50" charset="-128"/>
              <a:cs typeface="メイリオ" pitchFamily="50" charset="-128"/>
            </a:endParaRPr>
          </a:p>
          <a:p>
            <a:pPr algn="ctr"/>
            <a:r>
              <a:rPr lang="ja-JP" altLang="en-US" sz="1400" b="1" dirty="0">
                <a:solidFill>
                  <a:srgbClr val="0070C0"/>
                </a:solidFill>
                <a:latin typeface="メイリオ" pitchFamily="50" charset="-128"/>
                <a:ea typeface="メイリオ" pitchFamily="50" charset="-128"/>
                <a:cs typeface="メイリオ" pitchFamily="50" charset="-128"/>
              </a:rPr>
              <a:t>Service </a:t>
            </a:r>
            <a:r>
              <a:rPr kumimoji="1" lang="ja-JP" altLang="en-US" sz="1400" b="1" dirty="0">
                <a:solidFill>
                  <a:srgbClr val="0070C0"/>
                </a:solidFill>
                <a:latin typeface="メイリオ" pitchFamily="50" charset="-128"/>
                <a:ea typeface="メイリオ" pitchFamily="50" charset="-128"/>
                <a:cs typeface="メイリオ" pitchFamily="50" charset="-128"/>
              </a:rPr>
              <a:t>assets</a:t>
            </a:r>
          </a:p>
        </p:txBody>
      </p:sp>
      <p:sp>
        <p:nvSpPr>
          <p:cNvPr id="16" name="雲 36">
            <a:extLst>
              <a:ext uri="{FF2B5EF4-FFF2-40B4-BE49-F238E27FC236}">
                <a16:creationId xmlns:a16="http://schemas.microsoft.com/office/drawing/2014/main" id="{F64E2B2E-5E4E-45BF-AE57-7FE9AFA84A3D}"/>
              </a:ext>
            </a:extLst>
          </p:cNvPr>
          <p:cNvSpPr/>
          <p:nvPr/>
        </p:nvSpPr>
        <p:spPr bwMode="auto">
          <a:xfrm>
            <a:off x="2948205" y="2457882"/>
            <a:ext cx="3047503" cy="2337395"/>
          </a:xfrm>
          <a:prstGeom prst="cloud">
            <a:avLst/>
          </a:prstGeom>
          <a:solidFill>
            <a:schemeClr val="bg2">
              <a:lumMod val="10000"/>
              <a:lumOff val="90000"/>
              <a:alpha val="70000"/>
            </a:schemeClr>
          </a:solidFill>
          <a:ln w="12700" cap="flat" cmpd="sng" algn="ctr">
            <a:solidFill>
              <a:schemeClr val="tx1"/>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Internet</a:t>
            </a:r>
          </a:p>
        </p:txBody>
      </p:sp>
      <p:sp>
        <p:nvSpPr>
          <p:cNvPr id="17" name="テキスト ボックス 44">
            <a:extLst>
              <a:ext uri="{FF2B5EF4-FFF2-40B4-BE49-F238E27FC236}">
                <a16:creationId xmlns:a16="http://schemas.microsoft.com/office/drawing/2014/main" id="{D4606094-80CE-42F3-BBC6-91886ED79FF8}"/>
              </a:ext>
            </a:extLst>
          </p:cNvPr>
          <p:cNvSpPr txBox="1"/>
          <p:nvPr/>
        </p:nvSpPr>
        <p:spPr>
          <a:xfrm>
            <a:off x="3220311" y="3085787"/>
            <a:ext cx="2520280" cy="215444"/>
          </a:xfrm>
          <a:prstGeom prst="rect">
            <a:avLst/>
          </a:prstGeom>
          <a:noFill/>
        </p:spPr>
        <p:txBody>
          <a:bodyPr wrap="square" lIns="0" tIns="0" rIns="0" bIns="0" rtlCol="0">
            <a:spAutoFit/>
          </a:bodyPr>
          <a:lstStyle/>
          <a:p>
            <a:pPr algn="ctr"/>
            <a:r>
              <a:rPr lang="ja-JP" altLang="en-US" sz="1400" b="1" dirty="0">
                <a:solidFill>
                  <a:srgbClr val="0070C0"/>
                </a:solidFill>
                <a:latin typeface="メイリオ" pitchFamily="50" charset="-128"/>
                <a:ea typeface="メイリオ" pitchFamily="50" charset="-128"/>
                <a:cs typeface="メイリオ" pitchFamily="50" charset="-128"/>
              </a:rPr>
              <a:t>Request Communication</a:t>
            </a:r>
            <a:endParaRPr kumimoji="1" lang="ja-JP" altLang="en-US" sz="1400" b="1" dirty="0">
              <a:solidFill>
                <a:srgbClr val="0070C0"/>
              </a:solidFill>
              <a:latin typeface="メイリオ" pitchFamily="50" charset="-128"/>
              <a:ea typeface="メイリオ" pitchFamily="50" charset="-128"/>
              <a:cs typeface="メイリオ" pitchFamily="50" charset="-128"/>
            </a:endParaRPr>
          </a:p>
        </p:txBody>
      </p:sp>
      <p:sp>
        <p:nvSpPr>
          <p:cNvPr id="18" name="テキスト ボックス 45">
            <a:extLst>
              <a:ext uri="{FF2B5EF4-FFF2-40B4-BE49-F238E27FC236}">
                <a16:creationId xmlns:a16="http://schemas.microsoft.com/office/drawing/2014/main" id="{38E71971-B580-4B4D-A121-11C222EED338}"/>
              </a:ext>
            </a:extLst>
          </p:cNvPr>
          <p:cNvSpPr txBox="1"/>
          <p:nvPr/>
        </p:nvSpPr>
        <p:spPr>
          <a:xfrm>
            <a:off x="3141316" y="3905046"/>
            <a:ext cx="2520280" cy="215444"/>
          </a:xfrm>
          <a:prstGeom prst="rect">
            <a:avLst/>
          </a:prstGeom>
          <a:noFill/>
        </p:spPr>
        <p:txBody>
          <a:bodyPr wrap="square" lIns="0" tIns="0" rIns="0" bIns="0" rtlCol="0">
            <a:spAutoFit/>
          </a:bodyPr>
          <a:lstStyle/>
          <a:p>
            <a:pPr algn="ctr"/>
            <a:r>
              <a:rPr lang="ja-JP" altLang="en-US" sz="1400" b="1" dirty="0">
                <a:solidFill>
                  <a:srgbClr val="0070C0"/>
                </a:solidFill>
                <a:latin typeface="メイリオ" pitchFamily="50" charset="-128"/>
                <a:ea typeface="メイリオ" pitchFamily="50" charset="-128"/>
                <a:cs typeface="メイリオ" pitchFamily="50" charset="-128"/>
              </a:rPr>
              <a:t>Response Communication</a:t>
            </a:r>
            <a:endParaRPr kumimoji="1" lang="ja-JP" altLang="en-US" sz="1400" b="1" dirty="0">
              <a:solidFill>
                <a:srgbClr val="0070C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049649847"/>
      </p:ext>
    </p:extLst>
  </p:cSld>
  <p:clrMapOvr>
    <a:masterClrMapping/>
  </p:clrMapOvr>
  <mc:AlternateContent xmlns:mc="http://schemas.openxmlformats.org/markup-compatibility/2006" xmlns:p14="http://schemas.microsoft.com/office/powerpoint/2010/main">
    <mc:Choice Requires="p14">
      <p:transition spd="slow" p14:dur="2000" advTm="23447"/>
    </mc:Choice>
    <mc:Fallback xmlns="">
      <p:transition spd="slow" advTm="23447"/>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The </a:t>
            </a:r>
            <a:r>
              <a:rPr lang="ja-JP" altLang="en-US" sz="3000" dirty="0">
                <a:latin typeface="メイリオ" panose="020B0604030504040204" pitchFamily="50" charset="-128"/>
                <a:ea typeface="メイリオ" panose="020B0604030504040204" pitchFamily="50" charset="-128"/>
              </a:rPr>
              <a:t>Scope of the </a:t>
            </a:r>
            <a:r>
              <a:rPr lang="en-US" altLang="ja-JP" sz="3000" dirty="0">
                <a:latin typeface="メイリオ" panose="020B0604030504040204" pitchFamily="50" charset="-128"/>
                <a:ea typeface="メイリオ" panose="020B0604030504040204" pitchFamily="50" charset="-128"/>
              </a:rPr>
              <a:t>API Gateway </a:t>
            </a:r>
            <a:r>
              <a:rPr lang="ja-JP" altLang="en-US" sz="30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asked about </a:t>
            </a:r>
            <a:r>
              <a:rPr lang="ja-JP" altLang="en-US" sz="1400" dirty="0">
                <a:latin typeface="メイリオ" panose="020B0604030504040204" pitchFamily="50" charset="-128"/>
                <a:ea typeface="メイリオ" panose="020B0604030504040204" pitchFamily="50" charset="-128"/>
              </a:rPr>
              <a:t>selecting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API Gateway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to achieve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 result</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Select</a:t>
            </a:r>
            <a:r>
              <a:rPr kumimoji="1" lang="en-US" altLang="ja-JP" b="0" i="0" u="none" strike="noStrike" cap="none" normalizeH="0" baseline="0" dirty="0" err="1">
                <a:ln>
                  <a:noFill/>
                </a:ln>
                <a:solidFill>
                  <a:schemeClr val="bg1"/>
                </a:solidFill>
                <a:effectLst/>
                <a:latin typeface="メイリオ" panose="020B0604030504040204" pitchFamily="50" charset="-128"/>
                <a:ea typeface="メイリオ" panose="020B0604030504040204" pitchFamily="50" charset="-128"/>
              </a:rPr>
              <a:t>ing</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API Gateway</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asked about the </a:t>
            </a:r>
            <a:r>
              <a:rPr lang="ja-JP" altLang="en-US" sz="1400" dirty="0">
                <a:latin typeface="メイリオ" panose="020B0604030504040204" pitchFamily="50" charset="-128"/>
                <a:ea typeface="メイリオ" panose="020B0604030504040204" pitchFamily="50" charset="-128"/>
              </a:rPr>
              <a:t>features such as the </a:t>
            </a:r>
            <a:r>
              <a:rPr lang="en-US" altLang="ja-JP" sz="1400" dirty="0">
                <a:latin typeface="メイリオ" panose="020B0604030504040204" pitchFamily="50" charset="-128"/>
                <a:ea typeface="メイリオ" panose="020B0604030504040204" pitchFamily="50" charset="-128"/>
              </a:rPr>
              <a:t>API </a:t>
            </a:r>
            <a:r>
              <a:rPr lang="ja-JP" altLang="en-US" sz="1400" dirty="0">
                <a:latin typeface="メイリオ" panose="020B0604030504040204" pitchFamily="50" charset="-128"/>
                <a:ea typeface="メイリオ" panose="020B0604030504040204" pitchFamily="50" charset="-128"/>
              </a:rPr>
              <a:t>types used by the </a:t>
            </a:r>
            <a:r>
              <a:rPr lang="en-US" altLang="ja-JP" sz="1400" dirty="0">
                <a:latin typeface="メイリオ" panose="020B0604030504040204" pitchFamily="50" charset="-128"/>
                <a:ea typeface="メイリオ" panose="020B0604030504040204" pitchFamily="50" charset="-128"/>
              </a:rPr>
              <a:t>API Gateway.</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API Gateway </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Features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asked about t</a:t>
            </a:r>
            <a:r>
              <a:rPr lang="ja-JP" altLang="en-US" sz="1400" dirty="0">
                <a:latin typeface="メイリオ" panose="020B0604030504040204" pitchFamily="50" charset="-128"/>
                <a:ea typeface="メイリオ" panose="020B0604030504040204" pitchFamily="50" charset="-128"/>
              </a:rPr>
              <a:t>he factors that generate charges on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API Gateway</a:t>
            </a:r>
            <a:endParaRPr lang="en-US" altLang="ja-JP" sz="1400" dirty="0">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API Gateway cost</a:t>
            </a: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asked about how to configure </a:t>
            </a:r>
            <a:r>
              <a:rPr kumimoji="1" lang="en-US" altLang="ja-JP" sz="1400" u="none" strike="noStrike" cap="none" normalizeH="0" baseline="0" dirty="0">
                <a:ln>
                  <a:noFill/>
                </a:ln>
                <a:solidFill>
                  <a:srgbClr val="333333"/>
                </a:solidFill>
                <a:latin typeface="メイリオ" panose="020B0604030504040204" pitchFamily="50" charset="-128"/>
                <a:ea typeface="メイリオ" panose="020B0604030504040204" pitchFamily="50" charset="-128"/>
              </a:rPr>
              <a:t>API </a:t>
            </a:r>
            <a:r>
              <a:rPr lang="ja-JP" altLang="en-US" sz="1400" dirty="0">
                <a:solidFill>
                  <a:srgbClr val="333333"/>
                </a:solidFill>
                <a:latin typeface="メイリオ" panose="020B0604030504040204" pitchFamily="50" charset="-128"/>
                <a:ea typeface="メイリオ" panose="020B0604030504040204" pitchFamily="50" charset="-128"/>
              </a:rPr>
              <a:t>Gatewa</a:t>
            </a:r>
            <a:r>
              <a:rPr lang="en-US" altLang="ja-JP" sz="1400" dirty="0">
                <a:solidFill>
                  <a:srgbClr val="333333"/>
                </a:solidFill>
                <a:latin typeface="メイリオ" panose="020B0604030504040204" pitchFamily="50" charset="-128"/>
                <a:ea typeface="メイリオ" panose="020B0604030504040204" pitchFamily="50" charset="-128"/>
              </a:rPr>
              <a:t>y with other AWS services</a:t>
            </a:r>
            <a:r>
              <a:rPr lang="ja-JP" altLang="en-US" sz="1400" dirty="0">
                <a:solidFill>
                  <a:srgbClr val="333333"/>
                </a:solidFill>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API Gateway </a:t>
            </a:r>
            <a:r>
              <a:rPr lang="ja-JP" altLang="en-US" dirty="0">
                <a:solidFill>
                  <a:schemeClr val="bg1"/>
                </a:solidFill>
                <a:latin typeface="メイリオ" panose="020B0604030504040204" pitchFamily="50" charset="-128"/>
                <a:ea typeface="メイリオ" panose="020B0604030504040204" pitchFamily="50" charset="-128"/>
              </a:rPr>
              <a:t>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lang="en-US" altLang="ja-JP" sz="1400" dirty="0">
                <a:latin typeface="メイリオ" panose="020B0604030504040204" pitchFamily="50" charset="-128"/>
                <a:ea typeface="メイリオ" panose="020B0604030504040204" pitchFamily="50" charset="-128"/>
              </a:rPr>
              <a:t>Y</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ou will be</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asked about a</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uthentication methods, such as setting permissions to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API Gateway</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t>
            </a: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API Gateway</a:t>
            </a:r>
            <a:br>
              <a:rPr lang="en-US" altLang="ja-JP" dirty="0">
                <a:solidFill>
                  <a:schemeClr val="bg1"/>
                </a:solidFill>
                <a:latin typeface="メイリオ" panose="020B0604030504040204" pitchFamily="50" charset="-128"/>
                <a:ea typeface="メイリオ" panose="020B0604030504040204" pitchFamily="50" charset="-128"/>
              </a:rPr>
            </a:br>
            <a:r>
              <a:rPr lang="ja-JP" altLang="en-US" dirty="0">
                <a:solidFill>
                  <a:schemeClr val="bg1"/>
                </a:solidFill>
                <a:latin typeface="メイリオ" panose="020B0604030504040204" pitchFamily="50" charset="-128"/>
                <a:ea typeface="メイリオ" panose="020B0604030504040204" pitchFamily="50" charset="-128"/>
              </a:rPr>
              <a:t> Authentication Method</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76465608"/>
      </p:ext>
    </p:extLst>
  </p:cSld>
  <p:clrMapOvr>
    <a:masterClrMapping/>
  </p:clrMapOvr>
  <mc:AlternateContent xmlns:mc="http://schemas.openxmlformats.org/markup-compatibility/2006" xmlns:p14="http://schemas.microsoft.com/office/powerpoint/2010/main">
    <mc:Choice Requires="p14">
      <p:transition spd="slow" p14:dur="2000" advTm="54827"/>
    </mc:Choice>
    <mc:Fallback xmlns="">
      <p:transition spd="slow" advTm="5482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A27D90BE-0B8C-4113-888F-94B876248748}"/>
              </a:ext>
            </a:extLst>
          </p:cNvPr>
          <p:cNvSpPr/>
          <p:nvPr/>
        </p:nvSpPr>
        <p:spPr bwMode="auto">
          <a:xfrm>
            <a:off x="1136576" y="2060848"/>
            <a:ext cx="7632848" cy="381642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32" name="正方形/長方形 31">
            <a:extLst>
              <a:ext uri="{FF2B5EF4-FFF2-40B4-BE49-F238E27FC236}">
                <a16:creationId xmlns:a16="http://schemas.microsoft.com/office/drawing/2014/main" id="{77554BBF-26F6-4E96-806B-0448D2429E8F}"/>
              </a:ext>
            </a:extLst>
          </p:cNvPr>
          <p:cNvSpPr/>
          <p:nvPr/>
        </p:nvSpPr>
        <p:spPr bwMode="auto">
          <a:xfrm>
            <a:off x="4969670" y="2458205"/>
            <a:ext cx="3326185" cy="3275051"/>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1" dirty="0">
                <a:solidFill>
                  <a:schemeClr val="bg1"/>
                </a:solidFill>
                <a:latin typeface="メイリオ" panose="020B0604030504040204" pitchFamily="50" charset="-128"/>
                <a:ea typeface="メイリオ" panose="020B0604030504040204" pitchFamily="50" charset="-128"/>
              </a:rPr>
              <a:t>AZ</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Network </a:t>
            </a:r>
            <a:r>
              <a:rPr lang="en-US" altLang="ja-JP" sz="3000" dirty="0">
                <a:latin typeface="メイリオ" panose="020B0604030504040204" pitchFamily="50" charset="-128"/>
                <a:ea typeface="メイリオ" panose="020B0604030504040204" pitchFamily="50" charset="-128"/>
              </a:rPr>
              <a:t>ACLs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Network ACLs control </a:t>
            </a:r>
            <a:r>
              <a:rPr lang="ja-JP" altLang="en-US" sz="2400" dirty="0">
                <a:solidFill>
                  <a:srgbClr val="002060"/>
                </a:solidFill>
                <a:latin typeface="メイリオ" panose="020B0604030504040204" pitchFamily="50" charset="-128"/>
                <a:ea typeface="メイリオ" panose="020B0604030504040204" pitchFamily="50" charset="-128"/>
              </a:rPr>
              <a:t>traffic</a:t>
            </a:r>
            <a:r>
              <a:rPr lang="en-US" altLang="ja-JP" sz="2400" dirty="0">
                <a:solidFill>
                  <a:srgbClr val="002060"/>
                </a:solidFill>
                <a:latin typeface="メイリオ" panose="020B0604030504040204" pitchFamily="50" charset="-128"/>
                <a:ea typeface="メイリオ" panose="020B0604030504040204" pitchFamily="50" charset="-128"/>
              </a:rPr>
              <a:t> to </a:t>
            </a:r>
            <a:r>
              <a:rPr lang="ja-JP" altLang="en-US" sz="2400" dirty="0">
                <a:solidFill>
                  <a:srgbClr val="002060"/>
                </a:solidFill>
                <a:latin typeface="メイリオ" panose="020B0604030504040204" pitchFamily="50" charset="-128"/>
                <a:ea typeface="メイリオ" panose="020B0604030504040204" pitchFamily="50" charset="-128"/>
              </a:rPr>
              <a:t>subnets</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0AB0DF26-23FE-407D-A44E-0F5601E66971}"/>
              </a:ext>
            </a:extLst>
          </p:cNvPr>
          <p:cNvSpPr/>
          <p:nvPr/>
        </p:nvSpPr>
        <p:spPr bwMode="auto">
          <a:xfrm>
            <a:off x="1522118" y="2458205"/>
            <a:ext cx="3326185" cy="3275051"/>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2000" b="1" dirty="0">
                <a:solidFill>
                  <a:schemeClr val="bg1"/>
                </a:solidFill>
                <a:latin typeface="メイリオ" panose="020B0604030504040204" pitchFamily="50" charset="-128"/>
                <a:ea typeface="メイリオ" panose="020B0604030504040204" pitchFamily="50" charset="-128"/>
              </a:rPr>
              <a:t>AZ</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7" name="Picture 2" descr="ãVPC ã¢ã¤ã³ã³ãã®ç»åæ¤ç´¢çµæ">
            <a:extLst>
              <a:ext uri="{FF2B5EF4-FFF2-40B4-BE49-F238E27FC236}">
                <a16:creationId xmlns:a16="http://schemas.microsoft.com/office/drawing/2014/main" id="{923D5C0E-3303-4A93-87D0-E649A1C87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616" y="1556792"/>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 角を丸くする 7">
            <a:extLst>
              <a:ext uri="{FF2B5EF4-FFF2-40B4-BE49-F238E27FC236}">
                <a16:creationId xmlns:a16="http://schemas.microsoft.com/office/drawing/2014/main" id="{C51AEA11-E5EC-49DC-96A2-6D0A3C9F5744}"/>
              </a:ext>
            </a:extLst>
          </p:cNvPr>
          <p:cNvSpPr/>
          <p:nvPr/>
        </p:nvSpPr>
        <p:spPr bwMode="auto">
          <a:xfrm>
            <a:off x="1856656" y="2708920"/>
            <a:ext cx="2664296" cy="266429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dirty="0">
                <a:solidFill>
                  <a:srgbClr val="FF0000"/>
                </a:solidFill>
                <a:latin typeface="メイリオ" panose="020B0604030504040204" pitchFamily="50" charset="-128"/>
                <a:ea typeface="メイリオ" panose="020B0604030504040204" pitchFamily="50" charset="-128"/>
              </a:rPr>
              <a:t>.5</a:t>
            </a: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0/24</a:t>
            </a:r>
            <a:endParaRPr kumimoji="1" lang="ja-JP" altLang="en-US"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9" name="図 8" descr="音楽 が含まれている画像&#10;&#10;自動的に生成された説明">
            <a:extLst>
              <a:ext uri="{FF2B5EF4-FFF2-40B4-BE49-F238E27FC236}">
                <a16:creationId xmlns:a16="http://schemas.microsoft.com/office/drawing/2014/main" id="{1F56CCCA-72CF-4895-BA1F-D7C78709D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5771" y="3522494"/>
            <a:ext cx="877069" cy="1052482"/>
          </a:xfrm>
          <a:prstGeom prst="rect">
            <a:avLst/>
          </a:prstGeom>
        </p:spPr>
      </p:pic>
      <p:sp>
        <p:nvSpPr>
          <p:cNvPr id="12" name="四角形: 角を丸くする 11">
            <a:extLst>
              <a:ext uri="{FF2B5EF4-FFF2-40B4-BE49-F238E27FC236}">
                <a16:creationId xmlns:a16="http://schemas.microsoft.com/office/drawing/2014/main" id="{D50F582D-0965-4396-92F6-48DDE78EC566}"/>
              </a:ext>
            </a:extLst>
          </p:cNvPr>
          <p:cNvSpPr/>
          <p:nvPr/>
        </p:nvSpPr>
        <p:spPr bwMode="auto">
          <a:xfrm>
            <a:off x="5313040" y="2708920"/>
            <a:ext cx="2664296" cy="2664296"/>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6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dirty="0">
                <a:solidFill>
                  <a:srgbClr val="FF0000"/>
                </a:solidFill>
                <a:latin typeface="メイリオ" panose="020B0604030504040204" pitchFamily="50" charset="-128"/>
                <a:ea typeface="メイリオ" panose="020B0604030504040204" pitchFamily="50" charset="-128"/>
              </a:rPr>
              <a:t>.10</a:t>
            </a:r>
            <a:r>
              <a:rPr kumimoji="1" lang="en-US" altLang="ja-JP" sz="16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dirty="0">
              <a:solidFill>
                <a:srgbClr val="FF0000"/>
              </a:solidFill>
              <a:latin typeface="メイリオ" panose="020B0604030504040204" pitchFamily="50" charset="-128"/>
              <a:ea typeface="メイリオ" panose="020B0604030504040204" pitchFamily="50" charset="-128"/>
            </a:endParaRPr>
          </a:p>
        </p:txBody>
      </p:sp>
      <p:pic>
        <p:nvPicPr>
          <p:cNvPr id="13" name="図 12" descr="音楽 が含まれている画像&#10;&#10;自動的に生成された説明">
            <a:extLst>
              <a:ext uri="{FF2B5EF4-FFF2-40B4-BE49-F238E27FC236}">
                <a16:creationId xmlns:a16="http://schemas.microsoft.com/office/drawing/2014/main" id="{959D68DE-96EC-4D99-8485-E73F851E7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820" y="3522494"/>
            <a:ext cx="877069" cy="1052482"/>
          </a:xfrm>
          <a:prstGeom prst="rect">
            <a:avLst/>
          </a:prstGeom>
        </p:spPr>
      </p:pic>
      <p:sp>
        <p:nvSpPr>
          <p:cNvPr id="15" name="コンテンツ プレースホルダー 2">
            <a:extLst>
              <a:ext uri="{FF2B5EF4-FFF2-40B4-BE49-F238E27FC236}">
                <a16:creationId xmlns:a16="http://schemas.microsoft.com/office/drawing/2014/main" id="{6EC786C5-6D5B-45F7-B796-156753C37A7E}"/>
              </a:ext>
            </a:extLst>
          </p:cNvPr>
          <p:cNvSpPr txBox="1">
            <a:spLocks/>
          </p:cNvSpPr>
          <p:nvPr/>
        </p:nvSpPr>
        <p:spPr>
          <a:xfrm>
            <a:off x="2305732" y="2045578"/>
            <a:ext cx="2268901"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000" dirty="0">
                <a:solidFill>
                  <a:srgbClr val="FF0000"/>
                </a:solidFill>
                <a:latin typeface="メイリオ" panose="020B0604030504040204" pitchFamily="50" charset="-128"/>
                <a:ea typeface="メイリオ" panose="020B0604030504040204" pitchFamily="50" charset="-128"/>
              </a:rPr>
              <a:t>10.0.0.0/16</a:t>
            </a:r>
          </a:p>
        </p:txBody>
      </p:sp>
      <p:sp>
        <p:nvSpPr>
          <p:cNvPr id="3" name="四角形: 角を丸くする 2">
            <a:extLst>
              <a:ext uri="{FF2B5EF4-FFF2-40B4-BE49-F238E27FC236}">
                <a16:creationId xmlns:a16="http://schemas.microsoft.com/office/drawing/2014/main" id="{E26B7D37-C619-4D91-9185-153132BEB067}"/>
              </a:ext>
            </a:extLst>
          </p:cNvPr>
          <p:cNvSpPr/>
          <p:nvPr/>
        </p:nvSpPr>
        <p:spPr bwMode="auto">
          <a:xfrm>
            <a:off x="3952554" y="3291413"/>
            <a:ext cx="577402" cy="1346666"/>
          </a:xfrm>
          <a:prstGeom prst="roundRect">
            <a:avLst/>
          </a:prstGeom>
          <a:solidFill>
            <a:srgbClr val="F0861E"/>
          </a:solidFill>
          <a:ln w="12700" cap="flat" cmpd="sng" algn="ctr">
            <a:noFill/>
            <a:prstDash val="solid"/>
            <a:round/>
            <a:headEnd type="none" w="med" len="med"/>
            <a:tailEnd type="none" w="med" len="med"/>
          </a:ln>
          <a:effectLst/>
        </p:spPr>
        <p:txBody>
          <a:bodyPr vert="eaVert"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Security</a:t>
            </a:r>
            <a:endParaRPr lang="en-US" altLang="ja-JP" sz="1200" dirty="0">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Group</a:t>
            </a:r>
            <a:endParaRPr lang="en-US" altLang="ja-JP" sz="1200" dirty="0">
              <a:latin typeface="メイリオ" panose="020B0604030504040204" pitchFamily="50" charset="-128"/>
              <a:ea typeface="メイリオ" panose="020B0604030504040204" pitchFamily="50" charset="-128"/>
            </a:endParaRPr>
          </a:p>
        </p:txBody>
      </p:sp>
      <p:sp>
        <p:nvSpPr>
          <p:cNvPr id="16" name="四角形: 角を丸くする 15">
            <a:extLst>
              <a:ext uri="{FF2B5EF4-FFF2-40B4-BE49-F238E27FC236}">
                <a16:creationId xmlns:a16="http://schemas.microsoft.com/office/drawing/2014/main" id="{CDC9C374-5929-4753-9EAA-8AB60AA33F3C}"/>
              </a:ext>
            </a:extLst>
          </p:cNvPr>
          <p:cNvSpPr/>
          <p:nvPr/>
        </p:nvSpPr>
        <p:spPr bwMode="auto">
          <a:xfrm>
            <a:off x="5263374" y="3291413"/>
            <a:ext cx="577402" cy="1346666"/>
          </a:xfrm>
          <a:prstGeom prst="roundRect">
            <a:avLst/>
          </a:prstGeom>
          <a:solidFill>
            <a:srgbClr val="F0861E"/>
          </a:solidFill>
          <a:ln w="12700" cap="flat" cmpd="sng" algn="ctr">
            <a:noFill/>
            <a:prstDash val="solid"/>
            <a:round/>
            <a:headEnd type="none" w="med" len="med"/>
            <a:tailEnd type="none" w="med" len="med"/>
          </a:ln>
          <a:effectLst/>
        </p:spPr>
        <p:txBody>
          <a:bodyPr vert="eaVert"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Security</a:t>
            </a:r>
            <a:endParaRPr lang="en-US" altLang="ja-JP" sz="1200" dirty="0">
              <a:latin typeface="メイリオ" panose="020B0604030504040204" pitchFamily="50" charset="-128"/>
              <a:ea typeface="メイリオ" panose="020B0604030504040204" pitchFamily="50" charset="-128"/>
            </a:endParaRPr>
          </a:p>
          <a:p>
            <a:pPr marL="0" marR="0" indent="0" algn="ctr" defTabSz="914400" rtl="0" eaLnBrk="1" fontAlgn="base" latinLnBrk="0" hangingPunct="1">
              <a:lnSpc>
                <a:spcPct val="100000"/>
              </a:lnSpc>
              <a:spcBef>
                <a:spcPct val="0"/>
              </a:spcBef>
              <a:spcAft>
                <a:spcPct val="0"/>
              </a:spcAft>
              <a:buClrTx/>
              <a:buSzTx/>
              <a:buFontTx/>
              <a:buNone/>
              <a:tabLst/>
            </a:pPr>
            <a:r>
              <a:rPr lang="ja-JP" altLang="en-US" sz="1200" dirty="0">
                <a:latin typeface="メイリオ" panose="020B0604030504040204" pitchFamily="50" charset="-128"/>
                <a:ea typeface="メイリオ" panose="020B0604030504040204" pitchFamily="50" charset="-128"/>
              </a:rPr>
              <a:t>Group</a:t>
            </a:r>
            <a:endParaRPr lang="en-US" altLang="ja-JP" sz="1200" dirty="0">
              <a:latin typeface="メイリオ" panose="020B0604030504040204" pitchFamily="50" charset="-128"/>
              <a:ea typeface="メイリオ" panose="020B0604030504040204" pitchFamily="50" charset="-128"/>
            </a:endParaRPr>
          </a:p>
        </p:txBody>
      </p:sp>
      <p:pic>
        <p:nvPicPr>
          <p:cNvPr id="17" name="図 16">
            <a:extLst>
              <a:ext uri="{FF2B5EF4-FFF2-40B4-BE49-F238E27FC236}">
                <a16:creationId xmlns:a16="http://schemas.microsoft.com/office/drawing/2014/main" id="{74167165-9FF3-43E2-A51E-FD9AF080EF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2960" y="1839080"/>
            <a:ext cx="590550" cy="619125"/>
          </a:xfrm>
          <a:prstGeom prst="rect">
            <a:avLst/>
          </a:prstGeom>
        </p:spPr>
      </p:pic>
      <p:cxnSp>
        <p:nvCxnSpPr>
          <p:cNvPr id="4" name="コネクタ: カギ線 3">
            <a:extLst>
              <a:ext uri="{FF2B5EF4-FFF2-40B4-BE49-F238E27FC236}">
                <a16:creationId xmlns:a16="http://schemas.microsoft.com/office/drawing/2014/main" id="{B7B3C703-EFA7-47B7-9701-C8A0E5C5EC3A}"/>
              </a:ext>
            </a:extLst>
          </p:cNvPr>
          <p:cNvCxnSpPr>
            <a:cxnSpLocks/>
            <a:stCxn id="17" idx="1"/>
            <a:endCxn id="3" idx="0"/>
          </p:cNvCxnSpPr>
          <p:nvPr/>
        </p:nvCxnSpPr>
        <p:spPr bwMode="auto">
          <a:xfrm rot="10800000" flipV="1">
            <a:off x="4241256" y="2148643"/>
            <a:ext cx="351705" cy="1142770"/>
          </a:xfrm>
          <a:prstGeom prst="bentConnector2">
            <a:avLst/>
          </a:prstGeom>
          <a:noFill/>
          <a:ln w="31750" cap="flat" cmpd="sng" algn="ctr">
            <a:solidFill>
              <a:srgbClr val="FF0000"/>
            </a:solidFill>
            <a:prstDash val="solid"/>
            <a:round/>
            <a:headEnd type="none" w="med" len="med"/>
            <a:tailEnd type="triangle"/>
          </a:ln>
          <a:effectLst/>
        </p:spPr>
      </p:cxnSp>
      <p:cxnSp>
        <p:nvCxnSpPr>
          <p:cNvPr id="21" name="コネクタ: カギ線 20">
            <a:extLst>
              <a:ext uri="{FF2B5EF4-FFF2-40B4-BE49-F238E27FC236}">
                <a16:creationId xmlns:a16="http://schemas.microsoft.com/office/drawing/2014/main" id="{7E707F90-574B-4F83-9E31-64DD26F56D04}"/>
              </a:ext>
            </a:extLst>
          </p:cNvPr>
          <p:cNvCxnSpPr>
            <a:cxnSpLocks/>
            <a:stCxn id="17" idx="3"/>
            <a:endCxn id="16" idx="0"/>
          </p:cNvCxnSpPr>
          <p:nvPr/>
        </p:nvCxnSpPr>
        <p:spPr bwMode="auto">
          <a:xfrm>
            <a:off x="5183510" y="2148643"/>
            <a:ext cx="368565" cy="1142770"/>
          </a:xfrm>
          <a:prstGeom prst="bentConnector2">
            <a:avLst/>
          </a:prstGeom>
          <a:noFill/>
          <a:ln w="31750" cap="flat" cmpd="sng" algn="ctr">
            <a:solidFill>
              <a:srgbClr val="FF0000"/>
            </a:solidFill>
            <a:prstDash val="solid"/>
            <a:round/>
            <a:headEnd type="none" w="med" len="med"/>
            <a:tailEnd type="triangle"/>
          </a:ln>
          <a:effectLst/>
        </p:spPr>
      </p:cxnSp>
      <p:cxnSp>
        <p:nvCxnSpPr>
          <p:cNvPr id="24" name="コネクタ: カギ線 23">
            <a:extLst>
              <a:ext uri="{FF2B5EF4-FFF2-40B4-BE49-F238E27FC236}">
                <a16:creationId xmlns:a16="http://schemas.microsoft.com/office/drawing/2014/main" id="{FF0044B1-7AEC-4D5D-B39C-7B3F123D1A9A}"/>
              </a:ext>
            </a:extLst>
          </p:cNvPr>
          <p:cNvCxnSpPr>
            <a:cxnSpLocks/>
            <a:stCxn id="3" idx="1"/>
            <a:endCxn id="9" idx="3"/>
          </p:cNvCxnSpPr>
          <p:nvPr/>
        </p:nvCxnSpPr>
        <p:spPr bwMode="auto">
          <a:xfrm flipH="1">
            <a:off x="3512840" y="3964746"/>
            <a:ext cx="439714" cy="83989"/>
          </a:xfrm>
          <a:prstGeom prst="straightConnector1">
            <a:avLst/>
          </a:prstGeom>
          <a:noFill/>
          <a:ln w="31750" cap="flat" cmpd="sng" algn="ctr">
            <a:solidFill>
              <a:srgbClr val="FF0000"/>
            </a:solidFill>
            <a:prstDash val="solid"/>
            <a:round/>
            <a:headEnd type="none" w="med" len="med"/>
            <a:tailEnd type="triangle"/>
          </a:ln>
          <a:effectLst/>
        </p:spPr>
      </p:cxnSp>
      <p:cxnSp>
        <p:nvCxnSpPr>
          <p:cNvPr id="29" name="コネクタ: カギ線 23">
            <a:extLst>
              <a:ext uri="{FF2B5EF4-FFF2-40B4-BE49-F238E27FC236}">
                <a16:creationId xmlns:a16="http://schemas.microsoft.com/office/drawing/2014/main" id="{82691938-D63C-4689-8645-DE45CA48E174}"/>
              </a:ext>
            </a:extLst>
          </p:cNvPr>
          <p:cNvCxnSpPr>
            <a:cxnSpLocks/>
            <a:stCxn id="16" idx="3"/>
            <a:endCxn id="13" idx="1"/>
          </p:cNvCxnSpPr>
          <p:nvPr/>
        </p:nvCxnSpPr>
        <p:spPr bwMode="auto">
          <a:xfrm>
            <a:off x="5840776" y="3964746"/>
            <a:ext cx="396044" cy="83989"/>
          </a:xfrm>
          <a:prstGeom prst="straightConnector1">
            <a:avLst/>
          </a:prstGeom>
          <a:noFill/>
          <a:ln w="31750" cap="flat" cmpd="sng" algn="ctr">
            <a:solidFill>
              <a:srgbClr val="FF0000"/>
            </a:solidFill>
            <a:prstDash val="solid"/>
            <a:round/>
            <a:headEnd type="none" w="med" len="med"/>
            <a:tailEnd type="triangle"/>
          </a:ln>
          <a:effectLst/>
        </p:spPr>
      </p:cxnSp>
      <p:sp>
        <p:nvSpPr>
          <p:cNvPr id="33" name="正方形/長方形 32">
            <a:extLst>
              <a:ext uri="{FF2B5EF4-FFF2-40B4-BE49-F238E27FC236}">
                <a16:creationId xmlns:a16="http://schemas.microsoft.com/office/drawing/2014/main" id="{D9D664C0-C606-4B1B-BFD2-07F361D0E9F4}"/>
              </a:ext>
            </a:extLst>
          </p:cNvPr>
          <p:cNvSpPr/>
          <p:nvPr/>
        </p:nvSpPr>
        <p:spPr bwMode="auto">
          <a:xfrm>
            <a:off x="5192035" y="1587052"/>
            <a:ext cx="720080" cy="50405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a:ln>
                  <a:noFill/>
                </a:ln>
                <a:solidFill>
                  <a:schemeClr val="tx1"/>
                </a:solidFill>
                <a:effectLst/>
                <a:latin typeface="メイリオ" panose="020B0604030504040204" pitchFamily="50" charset="-128"/>
                <a:ea typeface="メイリオ" panose="020B0604030504040204" pitchFamily="50" charset="-128"/>
              </a:rPr>
              <a:t>Route table</a:t>
            </a:r>
          </a:p>
        </p:txBody>
      </p:sp>
      <p:sp>
        <p:nvSpPr>
          <p:cNvPr id="34" name="正方形/長方形 33">
            <a:extLst>
              <a:ext uri="{FF2B5EF4-FFF2-40B4-BE49-F238E27FC236}">
                <a16:creationId xmlns:a16="http://schemas.microsoft.com/office/drawing/2014/main" id="{8861700B-B0E2-4BEE-B532-6989F738C679}"/>
              </a:ext>
            </a:extLst>
          </p:cNvPr>
          <p:cNvSpPr/>
          <p:nvPr/>
        </p:nvSpPr>
        <p:spPr bwMode="auto">
          <a:xfrm>
            <a:off x="4088905" y="2446395"/>
            <a:ext cx="1584176" cy="334533"/>
          </a:xfrm>
          <a:prstGeom prst="rect">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Network </a:t>
            </a:r>
            <a:r>
              <a:rPr kumimoji="1" lang="en-US" altLang="ja-JP"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ACLs</a:t>
            </a:r>
            <a:endParaRPr kumimoji="1" lang="ja-JP" altLang="en-US" sz="12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pic>
        <p:nvPicPr>
          <p:cNvPr id="25" name="図 24">
            <a:extLst>
              <a:ext uri="{FF2B5EF4-FFF2-40B4-BE49-F238E27FC236}">
                <a16:creationId xmlns:a16="http://schemas.microsoft.com/office/drawing/2014/main" id="{16A3A481-9B94-4DAC-95E7-6610AF484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9277" y="5090928"/>
            <a:ext cx="590550" cy="609600"/>
          </a:xfrm>
          <a:prstGeom prst="rect">
            <a:avLst/>
          </a:prstGeom>
        </p:spPr>
      </p:pic>
      <p:cxnSp>
        <p:nvCxnSpPr>
          <p:cNvPr id="26" name="コネクタ: カギ線 23">
            <a:extLst>
              <a:ext uri="{FF2B5EF4-FFF2-40B4-BE49-F238E27FC236}">
                <a16:creationId xmlns:a16="http://schemas.microsoft.com/office/drawing/2014/main" id="{2C475916-318B-4F4E-AD2C-FB5B30A559C2}"/>
              </a:ext>
            </a:extLst>
          </p:cNvPr>
          <p:cNvCxnSpPr>
            <a:cxnSpLocks/>
            <a:endCxn id="25" idx="3"/>
          </p:cNvCxnSpPr>
          <p:nvPr/>
        </p:nvCxnSpPr>
        <p:spPr bwMode="auto">
          <a:xfrm flipH="1">
            <a:off x="3429827" y="4574976"/>
            <a:ext cx="3245528" cy="820752"/>
          </a:xfrm>
          <a:prstGeom prst="straightConnector1">
            <a:avLst/>
          </a:prstGeom>
          <a:noFill/>
          <a:ln w="31750" cap="flat" cmpd="sng" algn="ctr">
            <a:solidFill>
              <a:srgbClr val="FF0000"/>
            </a:solidFill>
            <a:prstDash val="solid"/>
            <a:round/>
            <a:headEnd type="none" w="med" len="med"/>
            <a:tailEnd type="triangle"/>
          </a:ln>
          <a:effectLst/>
        </p:spPr>
      </p:cxnSp>
      <p:cxnSp>
        <p:nvCxnSpPr>
          <p:cNvPr id="28" name="コネクタ: カギ線 23">
            <a:extLst>
              <a:ext uri="{FF2B5EF4-FFF2-40B4-BE49-F238E27FC236}">
                <a16:creationId xmlns:a16="http://schemas.microsoft.com/office/drawing/2014/main" id="{15D55CEE-8F4A-48CD-99C0-553FF415D861}"/>
              </a:ext>
            </a:extLst>
          </p:cNvPr>
          <p:cNvCxnSpPr>
            <a:cxnSpLocks/>
            <a:stCxn id="25" idx="0"/>
          </p:cNvCxnSpPr>
          <p:nvPr/>
        </p:nvCxnSpPr>
        <p:spPr bwMode="auto">
          <a:xfrm flipV="1">
            <a:off x="3134552" y="4459478"/>
            <a:ext cx="0" cy="631450"/>
          </a:xfrm>
          <a:prstGeom prst="straightConnector1">
            <a:avLst/>
          </a:prstGeom>
          <a:noFill/>
          <a:ln w="31750" cap="flat" cmpd="sng" algn="ctr">
            <a:solidFill>
              <a:srgbClr val="FF0000"/>
            </a:solidFill>
            <a:prstDash val="solid"/>
            <a:round/>
            <a:headEnd type="none" w="med" len="med"/>
            <a:tailEnd type="triangle"/>
          </a:ln>
          <a:effectLst/>
        </p:spPr>
      </p:cxnSp>
      <p:sp>
        <p:nvSpPr>
          <p:cNvPr id="30" name="テキスト ボックス 29">
            <a:extLst>
              <a:ext uri="{FF2B5EF4-FFF2-40B4-BE49-F238E27FC236}">
                <a16:creationId xmlns:a16="http://schemas.microsoft.com/office/drawing/2014/main" id="{05B64F9F-302C-4D25-A5A6-6143E1BF483E}"/>
              </a:ext>
            </a:extLst>
          </p:cNvPr>
          <p:cNvSpPr txBox="1"/>
          <p:nvPr/>
        </p:nvSpPr>
        <p:spPr>
          <a:xfrm>
            <a:off x="6019624" y="4530606"/>
            <a:ext cx="1297150"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EC2 </a:t>
            </a:r>
          </a:p>
          <a:p>
            <a:pPr algn="ctr"/>
            <a:r>
              <a:rPr kumimoji="1" lang="en-US" altLang="ja-JP" dirty="0">
                <a:latin typeface="メイリオ" panose="020B0604030504040204" pitchFamily="50" charset="-128"/>
                <a:ea typeface="メイリオ" panose="020B0604030504040204" pitchFamily="50" charset="-128"/>
              </a:rPr>
              <a:t>DB </a:t>
            </a:r>
            <a:r>
              <a:rPr kumimoji="1" lang="ja-JP" altLang="en-US" dirty="0">
                <a:latin typeface="メイリオ" panose="020B0604030504040204" pitchFamily="50" charset="-128"/>
                <a:ea typeface="メイリオ" panose="020B0604030504040204" pitchFamily="50" charset="-128"/>
              </a:rPr>
              <a:t>Server</a:t>
            </a:r>
            <a:endParaRPr lang="en-US" altLang="ja-JP"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79DE317C-FA23-4A4B-9E60-24ECB48117B9}"/>
              </a:ext>
            </a:extLst>
          </p:cNvPr>
          <p:cNvSpPr txBox="1"/>
          <p:nvPr/>
        </p:nvSpPr>
        <p:spPr>
          <a:xfrm>
            <a:off x="2329609" y="4530606"/>
            <a:ext cx="1475084" cy="584775"/>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EC2</a:t>
            </a:r>
          </a:p>
          <a:p>
            <a:pPr algn="ct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server</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590141509"/>
      </p:ext>
    </p:extLst>
  </p:cSld>
  <p:clrMapOvr>
    <a:masterClrMapping/>
  </p:clrMapOvr>
  <mc:AlternateContent xmlns:mc="http://schemas.openxmlformats.org/markup-compatibility/2006" xmlns:p14="http://schemas.microsoft.com/office/powerpoint/2010/main">
    <mc:Choice Requires="p14">
      <p:transition spd="slow" p14:dur="2000" advTm="42413"/>
    </mc:Choice>
    <mc:Fallback xmlns="">
      <p:transition spd="slow" advTm="42413"/>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dirty="0">
                <a:latin typeface="メイリオ" panose="020B0604030504040204" pitchFamily="50" charset="-128"/>
                <a:ea typeface="メイリオ" panose="020B0604030504040204" pitchFamily="50" charset="-128"/>
              </a:rPr>
              <a:t>The </a:t>
            </a:r>
            <a:r>
              <a:rPr lang="ja-JP" altLang="en-US" sz="3000" dirty="0">
                <a:latin typeface="メイリオ" panose="020B0604030504040204" pitchFamily="50" charset="-128"/>
                <a:ea typeface="メイリオ" panose="020B0604030504040204" pitchFamily="50" charset="-128"/>
              </a:rPr>
              <a:t>Scope of the </a:t>
            </a:r>
            <a:r>
              <a:rPr lang="en-US" altLang="ja-JP" sz="3000" dirty="0">
                <a:latin typeface="メイリオ" panose="020B0604030504040204" pitchFamily="50" charset="-128"/>
                <a:ea typeface="メイリオ" panose="020B0604030504040204" pitchFamily="50" charset="-128"/>
              </a:rPr>
              <a:t>API Gateway </a:t>
            </a:r>
            <a:r>
              <a:rPr lang="ja-JP" altLang="en-US" sz="3000" dirty="0">
                <a:latin typeface="メイリオ" panose="020B0604030504040204" pitchFamily="50" charset="-128"/>
                <a:ea typeface="メイリオ" panose="020B0604030504040204" pitchFamily="50" charset="-128"/>
              </a:rPr>
              <a:t>questions</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how to configure the caching features,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TTL</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 etc. used to improve the performance of the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API Gateway.</a:t>
            </a: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C</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ache </a:t>
            </a: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usage</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to choose a method of performance tuning using throttling.</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T</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hrottling</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998737468"/>
      </p:ext>
    </p:extLst>
  </p:cSld>
  <p:clrMapOvr>
    <a:masterClrMapping/>
  </p:clrMapOvr>
  <mc:AlternateContent xmlns:mc="http://schemas.openxmlformats.org/markup-compatibility/2006" xmlns:p14="http://schemas.microsoft.com/office/powerpoint/2010/main">
    <mc:Choice Requires="p14">
      <p:transition spd="slow" p14:dur="2000" advTm="23986"/>
    </mc:Choice>
    <mc:Fallback xmlns="">
      <p:transition spd="slow" advTm="2398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kumimoji="0" lang="ja-JP" altLang="en-US" sz="3000" dirty="0">
                <a:solidFill>
                  <a:srgbClr val="000000"/>
                </a:solidFill>
                <a:latin typeface="メイリオ" pitchFamily="50" charset="-128"/>
                <a:ea typeface="メイリオ" pitchFamily="50" charset="-128"/>
                <a:cs typeface="メイリオ" pitchFamily="50" charset="-128"/>
              </a:rPr>
              <a:t>Select </a:t>
            </a:r>
            <a:r>
              <a:rPr kumimoji="0" lang="en-US" altLang="ja-JP" sz="3000" dirty="0">
                <a:solidFill>
                  <a:srgbClr val="000000"/>
                </a:solidFill>
                <a:latin typeface="メイリオ" pitchFamily="50" charset="-128"/>
                <a:ea typeface="メイリオ" pitchFamily="50" charset="-128"/>
                <a:cs typeface="メイリオ" pitchFamily="50" charset="-128"/>
              </a:rPr>
              <a:t>API Gateway</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mobile application on </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 The mobile application fetches and uses data from several application services to input data into the user interface. The implementation requires an architectural configuration that separates the client interface from the federated application.</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service can meet this requirement?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Lambda</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Device Farm</a:t>
            </a:r>
          </a:p>
          <a:p>
            <a:pPr marL="342900" indent="-342900">
              <a:lnSpc>
                <a:spcPct val="150000"/>
              </a:lnSpc>
              <a:buFontTx/>
              <a:buAutoNum type="arabicParenR"/>
            </a:pPr>
            <a:r>
              <a:rPr lang="en-US" altLang="ja-JP" dirty="0">
                <a:latin typeface="メイリオ" panose="020B0604030504040204" pitchFamily="50" charset="-128"/>
                <a:ea typeface="メイリオ" panose="020B0604030504040204" pitchFamily="50" charset="-128"/>
              </a:rPr>
              <a:t>API Gateway</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AWS Transit Gateway</a:t>
            </a:r>
          </a:p>
        </p:txBody>
      </p:sp>
    </p:spTree>
    <p:extLst>
      <p:ext uri="{BB962C8B-B14F-4D97-AF65-F5344CB8AC3E}">
        <p14:creationId xmlns:p14="http://schemas.microsoft.com/office/powerpoint/2010/main" val="3337246382"/>
      </p:ext>
    </p:extLst>
  </p:cSld>
  <p:clrMapOvr>
    <a:masterClrMapping/>
  </p:clrMapOvr>
  <mc:AlternateContent xmlns:mc="http://schemas.openxmlformats.org/markup-compatibility/2006" xmlns:p14="http://schemas.microsoft.com/office/powerpoint/2010/main">
    <mc:Choice Requires="p14">
      <p:transition spd="slow" p14:dur="2000" advTm="22378"/>
    </mc:Choice>
    <mc:Fallback xmlns="">
      <p:transition spd="slow" advTm="2237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ja-JP" altLang="en-US" sz="3000" dirty="0">
                <a:solidFill>
                  <a:schemeClr val="tx1"/>
                </a:solidFill>
                <a:latin typeface="メイリオ" panose="020B0604030504040204" pitchFamily="50" charset="-128"/>
                <a:ea typeface="メイリオ" panose="020B0604030504040204" pitchFamily="50" charset="-128"/>
              </a:rPr>
              <a:t>Use case</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kern="0" dirty="0">
                <a:solidFill>
                  <a:srgbClr val="002060"/>
                </a:solidFill>
                <a:latin typeface="メイリオ" panose="020B0604030504040204" pitchFamily="50" charset="-128"/>
                <a:ea typeface="メイリオ" panose="020B0604030504040204" pitchFamily="50" charset="-128"/>
              </a:rPr>
              <a:t>Integrate with external app</a:t>
            </a:r>
            <a:r>
              <a:rPr lang="en-US" altLang="ja-JP" sz="2400" kern="0" dirty="0" err="1">
                <a:solidFill>
                  <a:srgbClr val="002060"/>
                </a:solidFill>
                <a:latin typeface="メイリオ" panose="020B0604030504040204" pitchFamily="50" charset="-128"/>
                <a:ea typeface="メイリオ" panose="020B0604030504040204" pitchFamily="50" charset="-128"/>
              </a:rPr>
              <a:t>lications</a:t>
            </a:r>
            <a:r>
              <a:rPr lang="en-US" altLang="ja-JP" sz="2400" kern="0" dirty="0">
                <a:solidFill>
                  <a:srgbClr val="002060"/>
                </a:solidFill>
                <a:latin typeface="メイリオ" panose="020B0604030504040204" pitchFamily="50" charset="-128"/>
                <a:ea typeface="メイリオ" panose="020B0604030504040204" pitchFamily="50" charset="-128"/>
              </a:rPr>
              <a:t> </a:t>
            </a:r>
            <a:r>
              <a:rPr lang="ja-JP" altLang="en-US" sz="2400" kern="0" dirty="0">
                <a:solidFill>
                  <a:srgbClr val="002060"/>
                </a:solidFill>
                <a:latin typeface="メイリオ" panose="020B0604030504040204" pitchFamily="50" charset="-128"/>
                <a:ea typeface="メイリオ" panose="020B0604030504040204" pitchFamily="50" charset="-128"/>
              </a:rPr>
              <a:t>using the </a:t>
            </a:r>
            <a:r>
              <a:rPr lang="en-US" altLang="ja-JP" sz="2400" kern="0" dirty="0">
                <a:solidFill>
                  <a:srgbClr val="002060"/>
                </a:solidFill>
                <a:latin typeface="メイリオ" panose="020B0604030504040204" pitchFamily="50" charset="-128"/>
                <a:ea typeface="メイリオ" panose="020B0604030504040204" pitchFamily="50" charset="-128"/>
              </a:rPr>
              <a:t>API Gateway </a:t>
            </a:r>
            <a:r>
              <a:rPr lang="ja-JP" altLang="en-US" sz="2400" kern="0" dirty="0">
                <a:solidFill>
                  <a:srgbClr val="002060"/>
                </a:solidFill>
                <a:latin typeface="メイリオ" panose="020B0604030504040204" pitchFamily="50" charset="-128"/>
                <a:ea typeface="メイリオ" panose="020B0604030504040204" pitchFamily="50" charset="-128"/>
              </a:rPr>
              <a:t>as an entry point</a:t>
            </a: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pic>
        <p:nvPicPr>
          <p:cNvPr id="7" name="図 6">
            <a:extLst>
              <a:ext uri="{FF2B5EF4-FFF2-40B4-BE49-F238E27FC236}">
                <a16:creationId xmlns:a16="http://schemas.microsoft.com/office/drawing/2014/main" id="{8C53AF8C-3907-42F7-A5B1-5B220C204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883" y="4144123"/>
            <a:ext cx="666750" cy="800100"/>
          </a:xfrm>
          <a:prstGeom prst="rect">
            <a:avLst/>
          </a:prstGeom>
        </p:spPr>
      </p:pic>
      <p:sp>
        <p:nvSpPr>
          <p:cNvPr id="8" name="テキスト ボックス 7">
            <a:extLst>
              <a:ext uri="{FF2B5EF4-FFF2-40B4-BE49-F238E27FC236}">
                <a16:creationId xmlns:a16="http://schemas.microsoft.com/office/drawing/2014/main" id="{1AF908FA-D71C-4123-AE76-AF2502C13CBB}"/>
              </a:ext>
            </a:extLst>
          </p:cNvPr>
          <p:cNvSpPr txBox="1"/>
          <p:nvPr/>
        </p:nvSpPr>
        <p:spPr>
          <a:xfrm>
            <a:off x="5645223" y="4957740"/>
            <a:ext cx="982961" cy="338554"/>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Lambda</a:t>
            </a:r>
            <a:endParaRPr kumimoji="1" lang="en-US" altLang="ja-JP" dirty="0">
              <a:latin typeface="メイリオ" panose="020B0604030504040204" pitchFamily="50" charset="-128"/>
              <a:ea typeface="メイリオ" panose="020B0604030504040204" pitchFamily="50" charset="-128"/>
            </a:endParaRPr>
          </a:p>
        </p:txBody>
      </p:sp>
      <p:pic>
        <p:nvPicPr>
          <p:cNvPr id="11" name="図 10">
            <a:extLst>
              <a:ext uri="{FF2B5EF4-FFF2-40B4-BE49-F238E27FC236}">
                <a16:creationId xmlns:a16="http://schemas.microsoft.com/office/drawing/2014/main" id="{EDFB8033-61FA-4384-BCB8-5F29F742F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009" y="4144123"/>
            <a:ext cx="666750" cy="800100"/>
          </a:xfrm>
          <a:prstGeom prst="rect">
            <a:avLst/>
          </a:prstGeom>
        </p:spPr>
      </p:pic>
      <p:sp>
        <p:nvSpPr>
          <p:cNvPr id="12" name="テキスト ボックス 11">
            <a:extLst>
              <a:ext uri="{FF2B5EF4-FFF2-40B4-BE49-F238E27FC236}">
                <a16:creationId xmlns:a16="http://schemas.microsoft.com/office/drawing/2014/main" id="{C8C61049-FCA2-43F9-B45C-49E0327EFC57}"/>
              </a:ext>
            </a:extLst>
          </p:cNvPr>
          <p:cNvSpPr txBox="1"/>
          <p:nvPr/>
        </p:nvSpPr>
        <p:spPr>
          <a:xfrm>
            <a:off x="3295059" y="4874032"/>
            <a:ext cx="1467068" cy="338554"/>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API Gateway</a:t>
            </a:r>
            <a:endParaRPr kumimoji="1" lang="en-US" altLang="ja-JP" dirty="0">
              <a:latin typeface="メイリオ" panose="020B0604030504040204" pitchFamily="50" charset="-128"/>
              <a:ea typeface="メイリオ" panose="020B0604030504040204" pitchFamily="50" charset="-128"/>
            </a:endParaRPr>
          </a:p>
        </p:txBody>
      </p:sp>
      <p:sp>
        <p:nvSpPr>
          <p:cNvPr id="2" name="フローチャート: 磁気ディスク 1">
            <a:extLst>
              <a:ext uri="{FF2B5EF4-FFF2-40B4-BE49-F238E27FC236}">
                <a16:creationId xmlns:a16="http://schemas.microsoft.com/office/drawing/2014/main" id="{653C4F10-8CB9-40A2-96B9-F2BE5D40207D}"/>
              </a:ext>
            </a:extLst>
          </p:cNvPr>
          <p:cNvSpPr/>
          <p:nvPr/>
        </p:nvSpPr>
        <p:spPr bwMode="auto">
          <a:xfrm>
            <a:off x="3629238" y="2487746"/>
            <a:ext cx="900185" cy="667555"/>
          </a:xfrm>
          <a:prstGeom prst="flowChartMagneticDisk">
            <a:avLst/>
          </a:prstGeom>
          <a:solidFill>
            <a:srgbClr val="0070C0"/>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3" name="テキスト ボックス 12">
            <a:extLst>
              <a:ext uri="{FF2B5EF4-FFF2-40B4-BE49-F238E27FC236}">
                <a16:creationId xmlns:a16="http://schemas.microsoft.com/office/drawing/2014/main" id="{097E9535-DD3D-469C-9C76-2216F798EEAF}"/>
              </a:ext>
            </a:extLst>
          </p:cNvPr>
          <p:cNvSpPr txBox="1"/>
          <p:nvPr/>
        </p:nvSpPr>
        <p:spPr>
          <a:xfrm>
            <a:off x="2832926" y="1900152"/>
            <a:ext cx="2624130" cy="584775"/>
          </a:xfrm>
          <a:prstGeom prst="rect">
            <a:avLst/>
          </a:prstGeom>
          <a:noFill/>
          <a:ln>
            <a:solidFill>
              <a:schemeClr val="accent1"/>
            </a:solidFill>
          </a:ln>
        </p:spPr>
        <p:txBody>
          <a:bodyPr wrap="square" rtlCol="0">
            <a:spAutoFit/>
          </a:bodyPr>
          <a:lstStyle/>
          <a:p>
            <a:pPr algn="ctr"/>
            <a:r>
              <a:rPr lang="en-US" altLang="ja-JP" dirty="0">
                <a:latin typeface="メイリオ" panose="020B0604030504040204" pitchFamily="50" charset="-128"/>
                <a:ea typeface="メイリオ" panose="020B0604030504040204" pitchFamily="50" charset="-128"/>
              </a:rPr>
              <a:t>API Gateway</a:t>
            </a:r>
          </a:p>
          <a:p>
            <a:pPr algn="ctr"/>
            <a:r>
              <a:rPr kumimoji="1" lang="ja-JP" altLang="en-US" dirty="0">
                <a:latin typeface="メイリオ" panose="020B0604030504040204" pitchFamily="50" charset="-128"/>
                <a:ea typeface="メイリオ" panose="020B0604030504040204" pitchFamily="50" charset="-128"/>
              </a:rPr>
              <a:t>Ca</a:t>
            </a:r>
            <a:r>
              <a:rPr kumimoji="1" lang="en-US" altLang="ja-JP" dirty="0">
                <a:latin typeface="メイリオ" panose="020B0604030504040204" pitchFamily="50" charset="-128"/>
                <a:ea typeface="メイリオ" panose="020B0604030504040204" pitchFamily="50" charset="-128"/>
              </a:rPr>
              <a:t>c</a:t>
            </a:r>
            <a:r>
              <a:rPr kumimoji="1" lang="ja-JP" altLang="en-US" dirty="0">
                <a:latin typeface="メイリオ" panose="020B0604030504040204" pitchFamily="50" charset="-128"/>
                <a:ea typeface="メイリオ" panose="020B0604030504040204" pitchFamily="50" charset="-128"/>
              </a:rPr>
              <a:t>h</a:t>
            </a:r>
            <a:r>
              <a:rPr kumimoji="1" lang="en-US" altLang="ja-JP" dirty="0">
                <a:latin typeface="メイリオ" panose="020B0604030504040204" pitchFamily="50" charset="-128"/>
                <a:ea typeface="メイリオ" panose="020B0604030504040204" pitchFamily="50" charset="-128"/>
              </a:rPr>
              <a:t>e</a:t>
            </a:r>
          </a:p>
        </p:txBody>
      </p:sp>
      <p:sp>
        <p:nvSpPr>
          <p:cNvPr id="14" name="四角形: 角を丸くする 13">
            <a:extLst>
              <a:ext uri="{FF2B5EF4-FFF2-40B4-BE49-F238E27FC236}">
                <a16:creationId xmlns:a16="http://schemas.microsoft.com/office/drawing/2014/main" id="{F4AEF9F6-D58F-4910-B825-B9721422C56F}"/>
              </a:ext>
            </a:extLst>
          </p:cNvPr>
          <p:cNvSpPr/>
          <p:nvPr/>
        </p:nvSpPr>
        <p:spPr bwMode="auto">
          <a:xfrm>
            <a:off x="7570439" y="4106275"/>
            <a:ext cx="1072974" cy="875796"/>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AWS</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Services</a:t>
            </a:r>
            <a:endPar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四角形: 角を丸くする 14">
            <a:extLst>
              <a:ext uri="{FF2B5EF4-FFF2-40B4-BE49-F238E27FC236}">
                <a16:creationId xmlns:a16="http://schemas.microsoft.com/office/drawing/2014/main" id="{0F9FA5E6-BFE0-4ED9-B30D-F0F8730E08AF}"/>
              </a:ext>
            </a:extLst>
          </p:cNvPr>
          <p:cNvSpPr/>
          <p:nvPr/>
        </p:nvSpPr>
        <p:spPr bwMode="auto">
          <a:xfrm>
            <a:off x="1262587" y="4090930"/>
            <a:ext cx="982961" cy="875796"/>
          </a:xfrm>
          <a:prstGeom prst="round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ja-JP"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WEB</a:t>
            </a:r>
          </a:p>
          <a:p>
            <a:pPr marL="0" marR="0" indent="0" algn="ctr" defTabSz="914400" rtl="0" eaLnBrk="1" fontAlgn="base" latinLnBrk="0" hangingPunct="1">
              <a:lnSpc>
                <a:spcPct val="100000"/>
              </a:lnSpc>
              <a:spcBef>
                <a:spcPct val="0"/>
              </a:spcBef>
              <a:spcAft>
                <a:spcPct val="0"/>
              </a:spcAft>
              <a:buClrTx/>
              <a:buSzTx/>
              <a:buFontTx/>
              <a:buNone/>
              <a:tabLst/>
            </a:pPr>
            <a:r>
              <a:rPr lang="ja-JP" altLang="en-US" b="1" dirty="0">
                <a:solidFill>
                  <a:schemeClr val="bg1"/>
                </a:solidFill>
                <a:latin typeface="メイリオ" panose="020B0604030504040204" pitchFamily="50" charset="-128"/>
                <a:ea typeface="メイリオ" panose="020B0604030504040204" pitchFamily="50" charset="-128"/>
              </a:rPr>
              <a:t>Apps</a:t>
            </a:r>
            <a:endParaRPr kumimoji="1" lang="ja-JP" altLang="en-US"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6" name="矢印: 右 15">
            <a:extLst>
              <a:ext uri="{FF2B5EF4-FFF2-40B4-BE49-F238E27FC236}">
                <a16:creationId xmlns:a16="http://schemas.microsoft.com/office/drawing/2014/main" id="{3B09A9FC-369E-402A-98A4-AB5AA29C477B}"/>
              </a:ext>
            </a:extLst>
          </p:cNvPr>
          <p:cNvSpPr/>
          <p:nvPr/>
        </p:nvSpPr>
        <p:spPr bwMode="auto">
          <a:xfrm>
            <a:off x="2433393" y="4216690"/>
            <a:ext cx="861666" cy="584775"/>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7" name="矢印: 右 16">
            <a:extLst>
              <a:ext uri="{FF2B5EF4-FFF2-40B4-BE49-F238E27FC236}">
                <a16:creationId xmlns:a16="http://schemas.microsoft.com/office/drawing/2014/main" id="{DB92F60F-EC15-426A-A3AD-A63F67072E9C}"/>
              </a:ext>
            </a:extLst>
          </p:cNvPr>
          <p:cNvSpPr/>
          <p:nvPr/>
        </p:nvSpPr>
        <p:spPr bwMode="auto">
          <a:xfrm>
            <a:off x="4773995" y="4216690"/>
            <a:ext cx="861666" cy="584775"/>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8" name="矢印: 右 17">
            <a:extLst>
              <a:ext uri="{FF2B5EF4-FFF2-40B4-BE49-F238E27FC236}">
                <a16:creationId xmlns:a16="http://schemas.microsoft.com/office/drawing/2014/main" id="{419F0959-706A-476D-A3C8-D0454458CC30}"/>
              </a:ext>
            </a:extLst>
          </p:cNvPr>
          <p:cNvSpPr/>
          <p:nvPr/>
        </p:nvSpPr>
        <p:spPr bwMode="auto">
          <a:xfrm>
            <a:off x="6625581" y="4216690"/>
            <a:ext cx="861666" cy="584775"/>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矢印: 右 18">
            <a:extLst>
              <a:ext uri="{FF2B5EF4-FFF2-40B4-BE49-F238E27FC236}">
                <a16:creationId xmlns:a16="http://schemas.microsoft.com/office/drawing/2014/main" id="{870CC2DA-3C14-4BF2-9D0D-94E55BDE51B6}"/>
              </a:ext>
            </a:extLst>
          </p:cNvPr>
          <p:cNvSpPr/>
          <p:nvPr/>
        </p:nvSpPr>
        <p:spPr bwMode="auto">
          <a:xfrm rot="16200000">
            <a:off x="3784721" y="3172618"/>
            <a:ext cx="504057" cy="584775"/>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20" name="矢印: 右 19">
            <a:extLst>
              <a:ext uri="{FF2B5EF4-FFF2-40B4-BE49-F238E27FC236}">
                <a16:creationId xmlns:a16="http://schemas.microsoft.com/office/drawing/2014/main" id="{D4EAFB9B-957A-4003-9072-5479471FD696}"/>
              </a:ext>
            </a:extLst>
          </p:cNvPr>
          <p:cNvSpPr/>
          <p:nvPr/>
        </p:nvSpPr>
        <p:spPr bwMode="auto">
          <a:xfrm rot="5400000">
            <a:off x="3787272" y="3586387"/>
            <a:ext cx="504057" cy="584775"/>
          </a:xfrm>
          <a:prstGeom prst="rightArrow">
            <a:avLst/>
          </a:prstGeom>
          <a:solidFill>
            <a:schemeClr val="accent6"/>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Tree>
    <p:extLst>
      <p:ext uri="{BB962C8B-B14F-4D97-AF65-F5344CB8AC3E}">
        <p14:creationId xmlns:p14="http://schemas.microsoft.com/office/powerpoint/2010/main" val="3123915333"/>
      </p:ext>
    </p:extLst>
  </p:cSld>
  <p:clrMapOvr>
    <a:masterClrMapping/>
  </p:clrMapOvr>
  <mc:AlternateContent xmlns:mc="http://schemas.openxmlformats.org/markup-compatibility/2006" xmlns:p14="http://schemas.microsoft.com/office/powerpoint/2010/main">
    <mc:Choice Requires="p14">
      <p:transition spd="slow" p14:dur="2000" advTm="62597"/>
    </mc:Choice>
    <mc:Fallback xmlns="">
      <p:transition spd="slow" advTm="62597"/>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API Gateway </a:t>
            </a:r>
            <a:r>
              <a:rPr kumimoji="0" lang="ja-JP" altLang="en-US" sz="3000" dirty="0">
                <a:solidFill>
                  <a:srgbClr val="000000"/>
                </a:solidFill>
                <a:latin typeface="メイリオ" pitchFamily="50" charset="-128"/>
                <a:ea typeface="メイリオ" pitchFamily="50" charset="-128"/>
                <a:cs typeface="メイリオ" pitchFamily="50" charset="-128"/>
              </a:rPr>
              <a:t>Features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63176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New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with </a:t>
            </a:r>
            <a:r>
              <a:rPr lang="en-US" altLang="ja-JP" dirty="0">
                <a:latin typeface="メイリオ" panose="020B0604030504040204" pitchFamily="50" charset="-128"/>
                <a:ea typeface="メイリオ" panose="020B0604030504040204" pitchFamily="50" charset="-128"/>
              </a:rPr>
              <a:t>AWS are </a:t>
            </a:r>
            <a:r>
              <a:rPr lang="ja-JP" altLang="en-US" dirty="0">
                <a:latin typeface="メイリオ" panose="020B0604030504040204" pitchFamily="50" charset="-128"/>
                <a:ea typeface="メイリオ" panose="020B0604030504040204" pitchFamily="50" charset="-128"/>
              </a:rPr>
              <a:t>developed based on a microservices architecture. As a solution architect, you decide to use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to flexibly link applications with various functions.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Select a reason why you should use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when building a microservice.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The </a:t>
            </a:r>
            <a:r>
              <a:rPr lang="en-US" altLang="ja-JP" dirty="0" err="1">
                <a:latin typeface="メイリオ" panose="020B0604030504040204" pitchFamily="50" charset="-128"/>
                <a:ea typeface="メイリオ" panose="020B0604030504040204" pitchFamily="50" charset="-128"/>
              </a:rPr>
              <a:t>RESTful API is available.</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The spiral </a:t>
            </a:r>
            <a:r>
              <a:rPr lang="en-US" altLang="ja-JP" dirty="0">
                <a:latin typeface="メイリオ" panose="020B0604030504040204" pitchFamily="50" charset="-128"/>
                <a:ea typeface="メイリオ" panose="020B0604030504040204" pitchFamily="50" charset="-128"/>
              </a:rPr>
              <a:t>API is available.</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Implementation patterns are provided in Blueprint.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is charged according to the number of provisioning.</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calls and is charged according to the amount of data transferred.</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02858980"/>
      </p:ext>
    </p:extLst>
  </p:cSld>
  <p:clrMapOvr>
    <a:masterClrMapping/>
  </p:clrMapOvr>
  <mc:AlternateContent xmlns:mc="http://schemas.openxmlformats.org/markup-compatibility/2006" xmlns:p14="http://schemas.microsoft.com/office/powerpoint/2010/main">
    <mc:Choice Requires="p14">
      <p:transition spd="slow" p14:dur="2000" advTm="13168"/>
    </mc:Choice>
    <mc:Fallback xmlns="">
      <p:transition spd="slow" advTm="13168"/>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lang="en-US" altLang="ja-JP" sz="3000" dirty="0">
                <a:solidFill>
                  <a:schemeClr val="tx1"/>
                </a:solidFill>
                <a:latin typeface="メイリオ" panose="020B0604030504040204" pitchFamily="50" charset="-128"/>
                <a:ea typeface="メイリオ" panose="020B0604030504040204" pitchFamily="50" charset="-128"/>
              </a:rPr>
              <a:t>API Gateway</a:t>
            </a: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921832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メイリオ" panose="020B0604030504040204" pitchFamily="50" charset="-128"/>
                <a:ea typeface="メイリオ" panose="020B0604030504040204" pitchFamily="50" charset="-128"/>
              </a:rPr>
              <a:t>API Gateway is</a:t>
            </a:r>
            <a:r>
              <a:rPr lang="ja-JP" altLang="en-US" sz="2400" dirty="0">
                <a:latin typeface="メイリオ" panose="020B0604030504040204" pitchFamily="50" charset="-128"/>
                <a:ea typeface="メイリオ" panose="020B0604030504040204" pitchFamily="50" charset="-128"/>
              </a:rPr>
              <a:t> fully managed service </a:t>
            </a:r>
            <a:r>
              <a:rPr lang="en-US" altLang="ja-JP" sz="2400" dirty="0">
                <a:latin typeface="メイリオ" panose="020B0604030504040204" pitchFamily="50" charset="-128"/>
                <a:ea typeface="メイリオ" panose="020B0604030504040204" pitchFamily="50" charset="-128"/>
              </a:rPr>
              <a:t>that can create</a:t>
            </a:r>
            <a:r>
              <a:rPr lang="ja-JP" altLang="en-US" sz="2400" dirty="0">
                <a:latin typeface="メイリオ" panose="020B0604030504040204" pitchFamily="50" charset="-128"/>
                <a:ea typeface="メイリオ" panose="020B0604030504040204" pitchFamily="50" charset="-128"/>
              </a:rPr>
              <a:t> </a:t>
            </a:r>
            <a:r>
              <a:rPr lang="en-US" altLang="ja-JP" sz="2400" dirty="0">
                <a:latin typeface="メイリオ" panose="020B0604030504040204" pitchFamily="50" charset="-128"/>
                <a:ea typeface="メイリオ" panose="020B0604030504040204" pitchFamily="50" charset="-128"/>
              </a:rPr>
              <a:t>and manage API.</a:t>
            </a:r>
          </a:p>
          <a:p>
            <a:pPr marL="0" indent="0">
              <a:buNone/>
            </a:pPr>
            <a:endParaRPr lang="en-US" altLang="ja-JP" sz="2400" kern="0" dirty="0">
              <a:solidFill>
                <a:srgbClr val="002060"/>
              </a:solidFill>
              <a:latin typeface="メイリオ" panose="020B0604030504040204" pitchFamily="50" charset="-128"/>
              <a:ea typeface="メイリオ" panose="020B0604030504040204" pitchFamily="50" charset="-128"/>
            </a:endParaRPr>
          </a:p>
        </p:txBody>
      </p:sp>
      <p:sp>
        <p:nvSpPr>
          <p:cNvPr id="4" name="コンテンツ プレースホルダー 2">
            <a:extLst>
              <a:ext uri="{FF2B5EF4-FFF2-40B4-BE49-F238E27FC236}">
                <a16:creationId xmlns:a16="http://schemas.microsoft.com/office/drawing/2014/main" id="{4743CBA0-C3D7-456E-8B51-30A81FA18842}"/>
              </a:ext>
            </a:extLst>
          </p:cNvPr>
          <p:cNvSpPr txBox="1">
            <a:spLocks/>
          </p:cNvSpPr>
          <p:nvPr/>
        </p:nvSpPr>
        <p:spPr bwMode="auto">
          <a:xfrm>
            <a:off x="3202481" y="1916832"/>
            <a:ext cx="6076286" cy="2059037"/>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lgn="l">
              <a:buFont typeface="Arial" panose="020B0604020202020204" pitchFamily="34" charset="0"/>
              <a:buChar char="•"/>
            </a:pPr>
            <a:r>
              <a:rPr lang="ja-JP" altLang="en-US" sz="1600" b="0" i="0" u="none" strike="noStrike" dirty="0">
                <a:solidFill>
                  <a:srgbClr val="16191F"/>
                </a:solidFill>
                <a:effectLst/>
                <a:latin typeface="メイリオ" panose="020B0604030504040204" pitchFamily="50" charset="-128"/>
                <a:ea typeface="メイリオ" panose="020B0604030504040204" pitchFamily="50" charset="-128"/>
              </a:rPr>
              <a:t>Creating, deploying and managing </a:t>
            </a:r>
            <a:r>
              <a:rPr lang="en-US" altLang="ja-JP" sz="1600" b="0" i="0" u="none" strike="noStrike" dirty="0">
                <a:solidFill>
                  <a:srgbClr val="16191F"/>
                </a:solidFill>
                <a:effectLst/>
                <a:latin typeface="メイリオ" panose="020B0604030504040204" pitchFamily="50" charset="-128"/>
                <a:ea typeface="メイリオ" panose="020B0604030504040204" pitchFamily="50" charset="-128"/>
              </a:rPr>
              <a:t>RESTful API</a:t>
            </a:r>
          </a:p>
          <a:p>
            <a:pPr marL="285750" indent="-285750" algn="l">
              <a:buFont typeface="Arial" panose="020B0604020202020204" pitchFamily="34" charset="0"/>
              <a:buChar char="•"/>
            </a:pPr>
            <a:r>
              <a:rPr lang="ja-JP" altLang="en-US" sz="1600" b="0" i="0" u="none" strike="noStrike" dirty="0">
                <a:solidFill>
                  <a:srgbClr val="16191F"/>
                </a:solidFill>
                <a:effectLst/>
                <a:latin typeface="メイリオ" panose="020B0604030504040204" pitchFamily="50" charset="-128"/>
                <a:ea typeface="メイリオ" panose="020B0604030504040204" pitchFamily="50" charset="-128"/>
              </a:rPr>
              <a:t>Creating, deploying </a:t>
            </a:r>
            <a:r>
              <a:rPr lang="ja-JP" altLang="en-US" sz="1600" dirty="0">
                <a:solidFill>
                  <a:srgbClr val="16191F"/>
                </a:solidFill>
                <a:latin typeface="メイリオ" panose="020B0604030504040204" pitchFamily="50" charset="-128"/>
                <a:ea typeface="メイリオ" panose="020B0604030504040204" pitchFamily="50" charset="-128"/>
              </a:rPr>
              <a:t>and </a:t>
            </a:r>
            <a:r>
              <a:rPr lang="ja-JP" altLang="en-US" sz="1600" b="0" i="0" u="none" strike="noStrike" dirty="0">
                <a:solidFill>
                  <a:srgbClr val="16191F"/>
                </a:solidFill>
                <a:effectLst/>
                <a:latin typeface="メイリオ" panose="020B0604030504040204" pitchFamily="50" charset="-128"/>
                <a:ea typeface="メイリオ" panose="020B0604030504040204" pitchFamily="50" charset="-128"/>
              </a:rPr>
              <a:t>managing </a:t>
            </a:r>
            <a:r>
              <a:rPr lang="en-US" altLang="ja-JP" sz="1600" b="0" i="0" u="none" strike="noStrike" dirty="0">
                <a:solidFill>
                  <a:srgbClr val="16191F"/>
                </a:solidFill>
                <a:effectLst/>
                <a:latin typeface="メイリオ" panose="020B0604030504040204" pitchFamily="50" charset="-128"/>
                <a:ea typeface="メイリオ" panose="020B0604030504040204" pitchFamily="50" charset="-128"/>
              </a:rPr>
              <a:t>WebSocket APIs </a:t>
            </a:r>
            <a:r>
              <a:rPr lang="ja-JP" altLang="en-US" sz="1600" b="0" i="0" u="none" strike="noStrike" dirty="0">
                <a:solidFill>
                  <a:srgbClr val="16191F"/>
                </a:solidFill>
                <a:effectLst/>
                <a:latin typeface="メイリオ" panose="020B0604030504040204" pitchFamily="50" charset="-128"/>
                <a:ea typeface="メイリオ" panose="020B0604030504040204" pitchFamily="50" charset="-128"/>
              </a:rPr>
              <a:t>to expose </a:t>
            </a:r>
            <a:r>
              <a:rPr lang="en-US" altLang="ja-JP" sz="1600" b="0" i="0" u="none" strike="noStrike" dirty="0">
                <a:solidFill>
                  <a:srgbClr val="16191F"/>
                </a:solidFill>
                <a:effectLst/>
                <a:latin typeface="メイリオ" panose="020B0604030504040204" pitchFamily="50" charset="-128"/>
                <a:ea typeface="メイリオ" panose="020B0604030504040204" pitchFamily="50" charset="-128"/>
              </a:rPr>
              <a:t>AWS Lambda </a:t>
            </a:r>
            <a:r>
              <a:rPr lang="ja-JP" altLang="en-US" sz="1600" b="0" i="0" u="none" strike="noStrike" dirty="0">
                <a:solidFill>
                  <a:srgbClr val="16191F"/>
                </a:solidFill>
                <a:effectLst/>
                <a:latin typeface="メイリオ" panose="020B0604030504040204" pitchFamily="50" charset="-128"/>
                <a:ea typeface="メイリオ" panose="020B0604030504040204" pitchFamily="50" charset="-128"/>
              </a:rPr>
              <a:t>functions and other </a:t>
            </a:r>
            <a:r>
              <a:rPr lang="en-US" altLang="ja-JP" sz="1600" b="0" i="0" u="none" strike="noStrike" dirty="0">
                <a:solidFill>
                  <a:srgbClr val="16191F"/>
                </a:solidFill>
                <a:effectLst/>
                <a:latin typeface="メイリオ" panose="020B0604030504040204" pitchFamily="50" charset="-128"/>
                <a:ea typeface="メイリオ" panose="020B0604030504040204" pitchFamily="50" charset="-128"/>
              </a:rPr>
              <a:t>AWS </a:t>
            </a:r>
            <a:r>
              <a:rPr lang="ja-JP" altLang="en-US" sz="1600" b="0" i="0" u="none" strike="noStrike" dirty="0">
                <a:solidFill>
                  <a:srgbClr val="16191F"/>
                </a:solidFill>
                <a:effectLst/>
                <a:latin typeface="メイリオ" panose="020B0604030504040204" pitchFamily="50" charset="-128"/>
                <a:ea typeface="メイリオ" panose="020B0604030504040204" pitchFamily="50" charset="-128"/>
              </a:rPr>
              <a:t>services</a:t>
            </a:r>
          </a:p>
          <a:p>
            <a:pPr marL="285750" indent="-285750" algn="l">
              <a:buFont typeface="Arial" panose="020B0604020202020204" pitchFamily="34" charset="0"/>
              <a:buChar char="•"/>
            </a:pPr>
            <a:r>
              <a:rPr lang="en-US" altLang="ja-JP" sz="1600" b="0" i="0" u="none" strike="noStrike" dirty="0">
                <a:solidFill>
                  <a:srgbClr val="16191F"/>
                </a:solidFill>
                <a:effectLst/>
                <a:latin typeface="メイリオ" panose="020B0604030504040204" pitchFamily="50" charset="-128"/>
                <a:ea typeface="メイリオ" panose="020B0604030504040204" pitchFamily="50" charset="-128"/>
              </a:rPr>
              <a:t>Make API method calls exposed by front-end HTTP and WebSocket endpoints</a:t>
            </a:r>
            <a:endParaRPr lang="ja-JP" altLang="en-US" sz="1600" b="0" i="0" u="none" strike="noStrike" dirty="0">
              <a:solidFill>
                <a:srgbClr val="16191F"/>
              </a:solidFill>
              <a:effectLst/>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1D729B60-DB0D-42F4-8772-7783EF074FF2}"/>
              </a:ext>
            </a:extLst>
          </p:cNvPr>
          <p:cNvSpPr txBox="1">
            <a:spLocks/>
          </p:cNvSpPr>
          <p:nvPr/>
        </p:nvSpPr>
        <p:spPr bwMode="auto">
          <a:xfrm>
            <a:off x="610194" y="1916832"/>
            <a:ext cx="2592288" cy="205903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kern="0" dirty="0">
                <a:solidFill>
                  <a:schemeClr val="bg1"/>
                </a:solidFill>
                <a:latin typeface="メイリオ" panose="020B0604030504040204" pitchFamily="50" charset="-128"/>
                <a:ea typeface="メイリオ" panose="020B0604030504040204" pitchFamily="50" charset="-128"/>
              </a:rPr>
              <a:t>API </a:t>
            </a:r>
            <a:r>
              <a:rPr lang="ja-JP" altLang="en-US" sz="1800" b="1" kern="0" dirty="0">
                <a:solidFill>
                  <a:schemeClr val="bg1"/>
                </a:solidFill>
                <a:latin typeface="メイリオ" panose="020B0604030504040204" pitchFamily="50" charset="-128"/>
                <a:ea typeface="メイリオ" panose="020B0604030504040204" pitchFamily="50" charset="-128"/>
              </a:rPr>
              <a:t>Creation</a:t>
            </a:r>
            <a:endParaRPr lang="en-US" altLang="ja-JP" sz="1800" b="1" kern="0" dirty="0">
              <a:solidFill>
                <a:schemeClr val="bg1"/>
              </a:solidFill>
              <a:latin typeface="メイリオ" panose="020B0604030504040204" pitchFamily="50" charset="-128"/>
              <a:ea typeface="メイリオ" panose="020B0604030504040204" pitchFamily="50" charset="-128"/>
            </a:endParaRPr>
          </a:p>
          <a:p>
            <a:pPr algn="ctr"/>
            <a:r>
              <a:rPr lang="en-US" altLang="ja-JP" sz="1800" b="1" kern="0" dirty="0">
                <a:solidFill>
                  <a:schemeClr val="bg1"/>
                </a:solidFill>
                <a:latin typeface="メイリオ" panose="020B0604030504040204" pitchFamily="50" charset="-128"/>
                <a:ea typeface="メイリオ" panose="020B0604030504040204" pitchFamily="50" charset="-128"/>
              </a:rPr>
              <a:t>and </a:t>
            </a:r>
            <a:br>
              <a:rPr lang="en-US" altLang="ja-JP" sz="1800" b="1" kern="0" dirty="0">
                <a:solidFill>
                  <a:schemeClr val="bg1"/>
                </a:solidFill>
                <a:latin typeface="メイリオ" panose="020B0604030504040204" pitchFamily="50" charset="-128"/>
                <a:ea typeface="メイリオ" panose="020B0604030504040204" pitchFamily="50" charset="-128"/>
              </a:rPr>
            </a:br>
            <a:r>
              <a:rPr lang="ja-JP" altLang="en-US" sz="1800" b="1" kern="0" dirty="0">
                <a:solidFill>
                  <a:schemeClr val="bg1"/>
                </a:solidFill>
                <a:latin typeface="メイリオ" panose="020B0604030504040204" pitchFamily="50" charset="-128"/>
                <a:ea typeface="メイリオ" panose="020B0604030504040204" pitchFamily="50" charset="-128"/>
              </a:rPr>
              <a:t>Management</a:t>
            </a:r>
            <a:endParaRPr lang="en-US" altLang="ja-JP" sz="1800" b="1" kern="0" dirty="0">
              <a:solidFill>
                <a:schemeClr val="bg1"/>
              </a:solidFill>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D9DF7FE7-2FEB-46D3-864E-CB7AC1C80411}"/>
              </a:ext>
            </a:extLst>
          </p:cNvPr>
          <p:cNvSpPr txBox="1">
            <a:spLocks/>
          </p:cNvSpPr>
          <p:nvPr/>
        </p:nvSpPr>
        <p:spPr bwMode="auto">
          <a:xfrm>
            <a:off x="3202481" y="4076266"/>
            <a:ext cx="6076286" cy="2059037"/>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342900" indent="-342900">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rPr>
              <a:t>Up to hundreds of thousands of </a:t>
            </a:r>
            <a:r>
              <a:rPr lang="en-US" altLang="ja-JP" sz="1600" dirty="0">
                <a:latin typeface="メイリオ" panose="020B0604030504040204" pitchFamily="50" charset="-128"/>
                <a:ea typeface="メイリオ" panose="020B0604030504040204" pitchFamily="50" charset="-128"/>
              </a:rPr>
              <a:t>APIs </a:t>
            </a:r>
            <a:r>
              <a:rPr lang="ja-JP" altLang="en-US" sz="1600" dirty="0">
                <a:latin typeface="メイリオ" panose="020B0604030504040204" pitchFamily="50" charset="-128"/>
                <a:ea typeface="メイリオ" panose="020B0604030504040204" pitchFamily="50" charset="-128"/>
              </a:rPr>
              <a:t>can be called and accepted simultaneously</a:t>
            </a:r>
            <a:endParaRPr lang="en-US" altLang="ja-JP" sz="16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rPr>
              <a:t>Back-end protection </a:t>
            </a:r>
            <a:r>
              <a:rPr lang="en-US" altLang="ja-JP" dirty="0">
                <a:latin typeface="メイリオ" panose="020B0604030504040204" pitchFamily="50" charset="-128"/>
                <a:ea typeface="メイリオ" panose="020B0604030504040204" pitchFamily="50" charset="-128"/>
              </a:rPr>
              <a:t>for</a:t>
            </a: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DDoS </a:t>
            </a:r>
            <a:r>
              <a:rPr lang="ja-JP" altLang="en-US" sz="1600" dirty="0">
                <a:latin typeface="メイリオ" panose="020B0604030504040204" pitchFamily="50" charset="-128"/>
                <a:ea typeface="メイリオ" panose="020B0604030504040204" pitchFamily="50" charset="-128"/>
              </a:rPr>
              <a:t>attack and throttling</a:t>
            </a:r>
            <a:endParaRPr lang="en-US" altLang="ja-JP" sz="1600" dirty="0">
              <a:latin typeface="メイリオ" panose="020B0604030504040204" pitchFamily="50" charset="-128"/>
              <a:ea typeface="メイリオ" panose="020B0604030504040204" pitchFamily="50" charset="-128"/>
            </a:endParaRPr>
          </a:p>
          <a:p>
            <a:pPr marL="342900" indent="-342900">
              <a:buFont typeface="Arial" panose="020B0604020202020204" pitchFamily="34" charset="0"/>
              <a:buChar char="•"/>
            </a:pPr>
            <a:r>
              <a:rPr lang="en-US" altLang="ja-JP" sz="1600" dirty="0">
                <a:latin typeface="メイリオ" panose="020B0604030504040204" pitchFamily="50" charset="-128"/>
                <a:ea typeface="メイリオ" panose="020B0604030504040204" pitchFamily="50" charset="-128"/>
              </a:rPr>
              <a:t>Provides API that can be used when executing workloads of EC2 / Lambda / arbitrary web application. </a:t>
            </a:r>
          </a:p>
          <a:p>
            <a:pPr marL="342900" indent="-342900">
              <a:buFont typeface="Arial" panose="020B0604020202020204" pitchFamily="34" charset="0"/>
              <a:buChar char="•"/>
            </a:pPr>
            <a:r>
              <a:rPr lang="ja-JP" altLang="en-US" sz="1600" dirty="0">
                <a:latin typeface="メイリオ" panose="020B0604030504040204" pitchFamily="50" charset="-128"/>
                <a:ea typeface="メイリオ" panose="020B0604030504040204" pitchFamily="50" charset="-128"/>
              </a:rPr>
              <a:t>Is tightly integrated with </a:t>
            </a:r>
            <a:r>
              <a:rPr lang="en-US" altLang="ja-JP" sz="1600" dirty="0">
                <a:latin typeface="メイリオ" panose="020B0604030504040204" pitchFamily="50" charset="-128"/>
                <a:ea typeface="メイリオ" panose="020B0604030504040204" pitchFamily="50" charset="-128"/>
              </a:rPr>
              <a:t>Lambda</a:t>
            </a:r>
            <a:endParaRPr lang="ja-JP" altLang="en-US" sz="1600" b="0" i="0" u="none" strike="noStrike" dirty="0">
              <a:solidFill>
                <a:srgbClr val="16191F"/>
              </a:solidFill>
              <a:effectLst/>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F9FDDAEB-D6D9-4CCE-82DD-4C37DAE5A437}"/>
              </a:ext>
            </a:extLst>
          </p:cNvPr>
          <p:cNvSpPr txBox="1">
            <a:spLocks/>
          </p:cNvSpPr>
          <p:nvPr/>
        </p:nvSpPr>
        <p:spPr bwMode="auto">
          <a:xfrm>
            <a:off x="610194" y="4076266"/>
            <a:ext cx="2592288" cy="2059037"/>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800" b="1" kern="0" dirty="0">
                <a:solidFill>
                  <a:schemeClr val="bg1"/>
                </a:solidFill>
                <a:latin typeface="メイリオ" panose="020B0604030504040204" pitchFamily="50" charset="-128"/>
                <a:ea typeface="メイリオ" panose="020B0604030504040204" pitchFamily="50" charset="-128"/>
              </a:rPr>
              <a:t>Basic Performance</a:t>
            </a:r>
            <a:endParaRPr lang="en-US" altLang="ja-JP" sz="18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56639082"/>
      </p:ext>
    </p:extLst>
  </p:cSld>
  <p:clrMapOvr>
    <a:masterClrMapping/>
  </p:clrMapOvr>
  <mc:AlternateContent xmlns:mc="http://schemas.openxmlformats.org/markup-compatibility/2006" xmlns:p14="http://schemas.microsoft.com/office/powerpoint/2010/main">
    <mc:Choice Requires="p14">
      <p:transition spd="slow" p14:dur="2000" advTm="84153"/>
    </mc:Choice>
    <mc:Fallback xmlns="">
      <p:transition spd="slow" advTm="84153"/>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API Gateway Cost</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The billing method differs depending on the type of API to be set.</a:t>
            </a:r>
          </a:p>
        </p:txBody>
      </p:sp>
      <p:sp>
        <p:nvSpPr>
          <p:cNvPr id="4" name="コンテンツ プレースホルダー 2">
            <a:extLst>
              <a:ext uri="{FF2B5EF4-FFF2-40B4-BE49-F238E27FC236}">
                <a16:creationId xmlns:a16="http://schemas.microsoft.com/office/drawing/2014/main" id="{F1A66EF1-D172-4220-B225-AA51A7F1B12C}"/>
              </a:ext>
            </a:extLst>
          </p:cNvPr>
          <p:cNvSpPr txBox="1">
            <a:spLocks/>
          </p:cNvSpPr>
          <p:nvPr/>
        </p:nvSpPr>
        <p:spPr bwMode="auto">
          <a:xfrm>
            <a:off x="3440832" y="2008092"/>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Charged by the </a:t>
            </a:r>
            <a:r>
              <a:rPr lang="en-US" altLang="ja-JP" b="0" i="0" dirty="0">
                <a:solidFill>
                  <a:srgbClr val="333333"/>
                </a:solidFill>
                <a:effectLst/>
                <a:latin typeface="メイリオ" panose="020B0604030504040204" pitchFamily="50" charset="-128"/>
                <a:ea typeface="メイリオ" panose="020B0604030504040204" pitchFamily="50" charset="-128"/>
              </a:rPr>
              <a:t>API </a:t>
            </a:r>
            <a:r>
              <a:rPr lang="ja-JP" altLang="en-US" b="0" i="0" dirty="0">
                <a:solidFill>
                  <a:srgbClr val="333333"/>
                </a:solidFill>
                <a:effectLst/>
                <a:latin typeface="メイリオ" panose="020B0604030504040204" pitchFamily="50" charset="-128"/>
                <a:ea typeface="メイリオ" panose="020B0604030504040204" pitchFamily="50" charset="-128"/>
              </a:rPr>
              <a:t>calls used</a:t>
            </a:r>
            <a:endParaRPr lang="en-US" altLang="ja-JP" dirty="0">
              <a:solidFill>
                <a:srgbClr val="333333"/>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3E12B75E-0B8C-43DD-9E30-A1586C3F9F6D}"/>
              </a:ext>
            </a:extLst>
          </p:cNvPr>
          <p:cNvSpPr txBox="1">
            <a:spLocks/>
          </p:cNvSpPr>
          <p:nvPr/>
        </p:nvSpPr>
        <p:spPr bwMode="auto">
          <a:xfrm>
            <a:off x="848544" y="2008092"/>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kern="0" dirty="0">
                <a:solidFill>
                  <a:schemeClr val="bg1"/>
                </a:solidFill>
                <a:latin typeface="メイリオ" panose="020B0604030504040204" pitchFamily="50" charset="-128"/>
                <a:ea typeface="メイリオ" panose="020B0604030504040204" pitchFamily="50" charset="-128"/>
              </a:rPr>
              <a:t>HTTP API</a:t>
            </a:r>
          </a:p>
        </p:txBody>
      </p:sp>
      <p:sp>
        <p:nvSpPr>
          <p:cNvPr id="10" name="コンテンツ プレースホルダー 2">
            <a:extLst>
              <a:ext uri="{FF2B5EF4-FFF2-40B4-BE49-F238E27FC236}">
                <a16:creationId xmlns:a16="http://schemas.microsoft.com/office/drawing/2014/main" id="{1E76AAE6-487D-49FC-A727-8E3EA09FD5B2}"/>
              </a:ext>
            </a:extLst>
          </p:cNvPr>
          <p:cNvSpPr txBox="1">
            <a:spLocks/>
          </p:cNvSpPr>
          <p:nvPr/>
        </p:nvSpPr>
        <p:spPr bwMode="auto">
          <a:xfrm>
            <a:off x="3440832" y="3269025"/>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Charged only for the </a:t>
            </a:r>
            <a:r>
              <a:rPr lang="en-US" altLang="ja-JP" b="0" i="0" dirty="0">
                <a:solidFill>
                  <a:srgbClr val="333333"/>
                </a:solidFill>
                <a:effectLst/>
                <a:latin typeface="メイリオ" panose="020B0604030504040204" pitchFamily="50" charset="-128"/>
                <a:ea typeface="メイリオ" panose="020B0604030504040204" pitchFamily="50" charset="-128"/>
              </a:rPr>
              <a:t>API </a:t>
            </a:r>
            <a:r>
              <a:rPr lang="ja-JP" altLang="en-US" b="0" i="0" dirty="0">
                <a:solidFill>
                  <a:srgbClr val="333333"/>
                </a:solidFill>
                <a:effectLst/>
                <a:latin typeface="メイリオ" panose="020B0604030504040204" pitchFamily="50" charset="-128"/>
                <a:ea typeface="メイリオ" panose="020B0604030504040204" pitchFamily="50" charset="-128"/>
              </a:rPr>
              <a:t>calls received and the amount of data transferred</a:t>
            </a:r>
            <a:endParaRPr lang="ja-JP" altLang="en-US" dirty="0">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68D054D2-2297-44A7-A81C-07BFAFD98E66}"/>
              </a:ext>
            </a:extLst>
          </p:cNvPr>
          <p:cNvSpPr txBox="1">
            <a:spLocks/>
          </p:cNvSpPr>
          <p:nvPr/>
        </p:nvSpPr>
        <p:spPr bwMode="auto">
          <a:xfrm>
            <a:off x="848544" y="3269025"/>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kern="0" dirty="0">
                <a:solidFill>
                  <a:schemeClr val="bg1"/>
                </a:solidFill>
                <a:latin typeface="メイリオ" panose="020B0604030504040204" pitchFamily="50" charset="-128"/>
                <a:ea typeface="メイリオ" panose="020B0604030504040204" pitchFamily="50" charset="-128"/>
              </a:rPr>
              <a:t>RESTful API</a:t>
            </a:r>
          </a:p>
        </p:txBody>
      </p:sp>
      <p:sp>
        <p:nvSpPr>
          <p:cNvPr id="12" name="コンテンツ プレースホルダー 2">
            <a:extLst>
              <a:ext uri="{FF2B5EF4-FFF2-40B4-BE49-F238E27FC236}">
                <a16:creationId xmlns:a16="http://schemas.microsoft.com/office/drawing/2014/main" id="{D4C5510D-16F7-414F-A63B-A22177D406F7}"/>
              </a:ext>
            </a:extLst>
          </p:cNvPr>
          <p:cNvSpPr txBox="1">
            <a:spLocks/>
          </p:cNvSpPr>
          <p:nvPr/>
        </p:nvSpPr>
        <p:spPr bwMode="auto">
          <a:xfrm>
            <a:off x="3440832" y="4529958"/>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dirty="0">
                <a:solidFill>
                  <a:srgbClr val="333333"/>
                </a:solidFill>
                <a:latin typeface="メイリオ" panose="020B0604030504040204" pitchFamily="50" charset="-128"/>
                <a:ea typeface="メイリオ" panose="020B0604030504040204" pitchFamily="50" charset="-128"/>
              </a:rPr>
              <a:t>Charged from the </a:t>
            </a:r>
            <a:r>
              <a:rPr lang="ja-JP" altLang="en-US" b="0" i="0" dirty="0">
                <a:solidFill>
                  <a:srgbClr val="333333"/>
                </a:solidFill>
                <a:effectLst/>
                <a:latin typeface="メイリオ" panose="020B0604030504040204" pitchFamily="50" charset="-128"/>
                <a:ea typeface="メイリオ" panose="020B0604030504040204" pitchFamily="50" charset="-128"/>
              </a:rPr>
              <a:t>number of messages received and sent and total connection time in minutes</a:t>
            </a:r>
            <a:endParaRPr lang="ja-JP" altLang="en-US" dirty="0">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C95DFD4A-2DB2-44E8-B16B-EAAF9FEBE2EF}"/>
              </a:ext>
            </a:extLst>
          </p:cNvPr>
          <p:cNvSpPr txBox="1">
            <a:spLocks/>
          </p:cNvSpPr>
          <p:nvPr/>
        </p:nvSpPr>
        <p:spPr bwMode="auto">
          <a:xfrm>
            <a:off x="848544" y="4529958"/>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kern="0" dirty="0">
                <a:solidFill>
                  <a:schemeClr val="bg1"/>
                </a:solidFill>
                <a:latin typeface="メイリオ" panose="020B0604030504040204" pitchFamily="50" charset="-128"/>
                <a:ea typeface="メイリオ" panose="020B0604030504040204" pitchFamily="50" charset="-128"/>
              </a:rPr>
              <a:t>WebSocket API</a:t>
            </a:r>
          </a:p>
        </p:txBody>
      </p:sp>
    </p:spTree>
    <p:extLst>
      <p:ext uri="{BB962C8B-B14F-4D97-AF65-F5344CB8AC3E}">
        <p14:creationId xmlns:p14="http://schemas.microsoft.com/office/powerpoint/2010/main" val="2036759971"/>
      </p:ext>
    </p:extLst>
  </p:cSld>
  <p:clrMapOvr>
    <a:masterClrMapping/>
  </p:clrMapOvr>
  <mc:AlternateContent xmlns:mc="http://schemas.openxmlformats.org/markup-compatibility/2006" xmlns:p14="http://schemas.microsoft.com/office/powerpoint/2010/main">
    <mc:Choice Requires="p14">
      <p:transition spd="slow" p14:dur="2000" advTm="63941"/>
    </mc:Choice>
    <mc:Fallback xmlns="">
      <p:transition spd="slow" advTm="6394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API Gateway Configuration</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4985980"/>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Company </a:t>
            </a:r>
            <a:r>
              <a:rPr lang="en-US" altLang="ja-JP" dirty="0">
                <a:latin typeface="メイリオ" panose="020B0604030504040204" pitchFamily="50" charset="-128"/>
                <a:ea typeface="メイリオ" panose="020B0604030504040204" pitchFamily="50" charset="-128"/>
              </a:rPr>
              <a:t>A </a:t>
            </a:r>
            <a:r>
              <a:rPr lang="ja-JP" altLang="en-US" dirty="0">
                <a:latin typeface="メイリオ" panose="020B0604030504040204" pitchFamily="50" charset="-128"/>
                <a:ea typeface="メイリオ" panose="020B0604030504040204" pitchFamily="50" charset="-128"/>
              </a:rPr>
              <a:t>develops </a:t>
            </a:r>
            <a:r>
              <a:rPr lang="en-US" altLang="ja-JP" dirty="0">
                <a:latin typeface="メイリオ" panose="020B0604030504040204" pitchFamily="50" charset="-128"/>
                <a:ea typeface="メイリオ" panose="020B0604030504040204" pitchFamily="50" charset="-128"/>
              </a:rPr>
              <a:t>web </a:t>
            </a:r>
            <a:r>
              <a:rPr lang="ja-JP" altLang="en-US" dirty="0">
                <a:latin typeface="メイリオ" panose="020B0604030504040204" pitchFamily="50" charset="-128"/>
                <a:ea typeface="メイリオ" panose="020B0604030504040204" pitchFamily="50" charset="-128"/>
              </a:rPr>
              <a:t>applications based on a microservices architecture. The application allows users to perform simple data processing processes by calling the </a:t>
            </a:r>
            <a:r>
              <a:rPr lang="en-US" altLang="ja-JP" dirty="0">
                <a:latin typeface="メイリオ" panose="020B0604030504040204" pitchFamily="50" charset="-128"/>
                <a:ea typeface="メイリオ" panose="020B0604030504040204" pitchFamily="50" charset="-128"/>
              </a:rPr>
              <a:t>API. It </a:t>
            </a:r>
            <a:r>
              <a:rPr lang="ja-JP" altLang="en-US" dirty="0">
                <a:latin typeface="メイリオ" panose="020B0604030504040204" pitchFamily="50" charset="-128"/>
                <a:ea typeface="メイリオ" panose="020B0604030504040204" pitchFamily="50" charset="-128"/>
              </a:rPr>
              <a:t>receives about </a:t>
            </a:r>
            <a:r>
              <a:rPr lang="en-US" altLang="ja-JP" dirty="0">
                <a:latin typeface="メイリオ" panose="020B0604030504040204" pitchFamily="50" charset="-128"/>
                <a:ea typeface="メイリオ" panose="020B0604030504040204" pitchFamily="50" charset="-128"/>
              </a:rPr>
              <a:t>1,000 </a:t>
            </a:r>
            <a:r>
              <a:rPr lang="ja-JP" altLang="en-US" dirty="0">
                <a:latin typeface="メイリオ" panose="020B0604030504040204" pitchFamily="50" charset="-128"/>
                <a:ea typeface="メイリオ" panose="020B0604030504040204" pitchFamily="50" charset="-128"/>
              </a:rPr>
              <a:t>requests daily as a non-functional requirement and requires an average response time of </a:t>
            </a:r>
            <a:r>
              <a:rPr lang="en-US" altLang="ja-JP" dirty="0">
                <a:latin typeface="メイリオ" panose="020B0604030504040204" pitchFamily="50" charset="-128"/>
                <a:ea typeface="メイリオ" panose="020B0604030504040204" pitchFamily="50" charset="-128"/>
              </a:rPr>
              <a:t>50 </a:t>
            </a:r>
            <a:r>
              <a:rPr lang="ja-JP" altLang="en-US" dirty="0">
                <a:latin typeface="メイリオ" panose="020B0604030504040204" pitchFamily="50" charset="-128"/>
                <a:ea typeface="メイリオ" panose="020B0604030504040204" pitchFamily="50" charset="-128"/>
              </a:rPr>
              <a:t>ms.</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configuration would be the least expensive and most available architecture?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t>
            </a:r>
            <a:r>
              <a:rPr lang="en-US" altLang="ja-JP" dirty="0">
                <a:latin typeface="メイリオ" panose="020B0604030504040204" pitchFamily="50" charset="-128"/>
                <a:ea typeface="メイリオ" panose="020B0604030504040204" pitchFamily="50" charset="-128"/>
              </a:rPr>
              <a:t>APIs by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to collaborate between microservices and use </a:t>
            </a:r>
            <a:r>
              <a:rPr lang="en-US" altLang="ja-JP" dirty="0">
                <a:latin typeface="メイリオ" panose="020B0604030504040204" pitchFamily="50" charset="-128"/>
                <a:ea typeface="メイリオ" panose="020B0604030504040204" pitchFamily="50" charset="-128"/>
              </a:rPr>
              <a:t>Lambda </a:t>
            </a:r>
            <a:r>
              <a:rPr lang="ja-JP" altLang="en-US" dirty="0">
                <a:latin typeface="メイリオ" panose="020B0604030504040204" pitchFamily="50" charset="-128"/>
                <a:ea typeface="メイリオ" panose="020B0604030504040204" pitchFamily="50" charset="-128"/>
              </a:rPr>
              <a:t>for service back-end processing.</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Build a website </a:t>
            </a:r>
            <a:r>
              <a:rPr lang="en-US" altLang="ja-JP" dirty="0">
                <a:latin typeface="メイリオ" panose="020B0604030504040204" pitchFamily="50" charset="-128"/>
                <a:ea typeface="メイリオ" panose="020B0604030504040204" pitchFamily="50" charset="-128"/>
              </a:rPr>
              <a:t>hosted by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and then work with</a:t>
            </a:r>
            <a:r>
              <a:rPr lang="en-US" altLang="ja-JP" dirty="0">
                <a:latin typeface="メイリオ" panose="020B0604030504040204" pitchFamily="50" charset="-128"/>
                <a:ea typeface="メイリオ" panose="020B0604030504040204" pitchFamily="50" charset="-128"/>
              </a:rPr>
              <a:t> other</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 for back-end processing, via </a:t>
            </a:r>
            <a:r>
              <a:rPr lang="en-US" altLang="ja-JP" dirty="0">
                <a:latin typeface="メイリオ" panose="020B0604030504040204" pitchFamily="50" charset="-128"/>
                <a:ea typeface="メイリオ" panose="020B0604030504040204" pitchFamily="50" charset="-128"/>
              </a:rPr>
              <a:t>SQS.</a:t>
            </a: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Set the application load balancer as the target group for the Auto scaling group with up to two instances, and distribute the traffic.</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Create an </a:t>
            </a:r>
            <a:r>
              <a:rPr lang="en-US" altLang="ja-JP" dirty="0">
                <a:latin typeface="メイリオ" panose="020B0604030504040204" pitchFamily="50" charset="-128"/>
                <a:ea typeface="メイリオ" panose="020B0604030504040204" pitchFamily="50" charset="-128"/>
              </a:rPr>
              <a:t>API by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API Gateway and use it </a:t>
            </a:r>
            <a:r>
              <a:rPr lang="ja-JP" altLang="en-US" dirty="0">
                <a:latin typeface="メイリオ" panose="020B0604030504040204" pitchFamily="50" charset="-128"/>
                <a:ea typeface="メイリオ" panose="020B0604030504040204" pitchFamily="50" charset="-128"/>
              </a:rPr>
              <a:t>to collaborate with microservices, and use an </a:t>
            </a:r>
            <a:r>
              <a:rPr lang="en-US" altLang="ja-JP" dirty="0">
                <a:latin typeface="メイリオ" panose="020B0604030504040204" pitchFamily="50" charset="-128"/>
                <a:ea typeface="メイリオ" panose="020B0604030504040204" pitchFamily="50" charset="-128"/>
              </a:rPr>
              <a:t>EC2 </a:t>
            </a:r>
            <a:r>
              <a:rPr lang="ja-JP" altLang="en-US" dirty="0">
                <a:latin typeface="メイリオ" panose="020B0604030504040204" pitchFamily="50" charset="-128"/>
                <a:ea typeface="メイリオ" panose="020B0604030504040204" pitchFamily="50" charset="-128"/>
              </a:rPr>
              <a:t>instance for service back-end processing.</a:t>
            </a:r>
          </a:p>
        </p:txBody>
      </p:sp>
    </p:spTree>
    <p:extLst>
      <p:ext uri="{BB962C8B-B14F-4D97-AF65-F5344CB8AC3E}">
        <p14:creationId xmlns:p14="http://schemas.microsoft.com/office/powerpoint/2010/main" val="1905999706"/>
      </p:ext>
    </p:extLst>
  </p:cSld>
  <p:clrMapOvr>
    <a:masterClrMapping/>
  </p:clrMapOvr>
  <mc:AlternateContent xmlns:mc="http://schemas.openxmlformats.org/markup-compatibility/2006" xmlns:p14="http://schemas.microsoft.com/office/powerpoint/2010/main">
    <mc:Choice Requires="p14">
      <p:transition spd="slow" p14:dur="2000" advTm="20880"/>
    </mc:Choice>
    <mc:Fallback xmlns="">
      <p:transition spd="slow" advTm="2088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kumimoji="0" lang="en-US" altLang="ja-JP" sz="3000" dirty="0">
                <a:solidFill>
                  <a:srgbClr val="000000"/>
                </a:solidFill>
                <a:latin typeface="メイリオ" pitchFamily="50" charset="-128"/>
                <a:ea typeface="メイリオ" pitchFamily="50" charset="-128"/>
                <a:cs typeface="メイリオ" pitchFamily="50" charset="-128"/>
              </a:rPr>
              <a:t>API Gateway Configuration</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Make EC2-based WEB applications serverless</a:t>
            </a:r>
          </a:p>
        </p:txBody>
      </p:sp>
      <p:sp>
        <p:nvSpPr>
          <p:cNvPr id="13" name="四角形: 角を丸くする 12">
            <a:extLst>
              <a:ext uri="{FF2B5EF4-FFF2-40B4-BE49-F238E27FC236}">
                <a16:creationId xmlns:a16="http://schemas.microsoft.com/office/drawing/2014/main" id="{A9DC749F-B5F3-41C7-8524-AB873ED65EFB}"/>
              </a:ext>
            </a:extLst>
          </p:cNvPr>
          <p:cNvSpPr/>
          <p:nvPr/>
        </p:nvSpPr>
        <p:spPr bwMode="auto">
          <a:xfrm>
            <a:off x="992560" y="1999426"/>
            <a:ext cx="8208912" cy="466993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正方形/長方形 18">
            <a:extLst>
              <a:ext uri="{FF2B5EF4-FFF2-40B4-BE49-F238E27FC236}">
                <a16:creationId xmlns:a16="http://schemas.microsoft.com/office/drawing/2014/main" id="{983A8242-01FE-4C0D-81BE-BD07457D804E}"/>
              </a:ext>
            </a:extLst>
          </p:cNvPr>
          <p:cNvSpPr/>
          <p:nvPr/>
        </p:nvSpPr>
        <p:spPr bwMode="auto">
          <a:xfrm>
            <a:off x="5280146" y="2236301"/>
            <a:ext cx="3256634" cy="4289044"/>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86C67D9E-AD7C-4C06-A0C1-F1FCFF848835}"/>
              </a:ext>
            </a:extLst>
          </p:cNvPr>
          <p:cNvSpPr/>
          <p:nvPr/>
        </p:nvSpPr>
        <p:spPr bwMode="auto">
          <a:xfrm>
            <a:off x="1537757" y="2236301"/>
            <a:ext cx="3256634" cy="4289044"/>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2" name="Picture 2" descr="ãVPC ã¢ã¤ã³ã³ãã®ç»åæ¤ç´¢çµæ">
            <a:extLst>
              <a:ext uri="{FF2B5EF4-FFF2-40B4-BE49-F238E27FC236}">
                <a16:creationId xmlns:a16="http://schemas.microsoft.com/office/drawing/2014/main" id="{0351B9F0-5416-4D72-AF0A-15D81C9B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11" y="1516234"/>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23" name="四角形: 角を丸くする 22">
            <a:extLst>
              <a:ext uri="{FF2B5EF4-FFF2-40B4-BE49-F238E27FC236}">
                <a16:creationId xmlns:a16="http://schemas.microsoft.com/office/drawing/2014/main" id="{ACBF1779-0BBE-4B09-BD6F-9D90A9B5549C}"/>
              </a:ext>
            </a:extLst>
          </p:cNvPr>
          <p:cNvSpPr/>
          <p:nvPr/>
        </p:nvSpPr>
        <p:spPr bwMode="auto">
          <a:xfrm>
            <a:off x="1928664" y="4653135"/>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.6</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CECF0F64-97D8-402C-A9A9-217CCFDCAE26}"/>
              </a:ext>
            </a:extLst>
          </p:cNvPr>
          <p:cNvSpPr/>
          <p:nvPr/>
        </p:nvSpPr>
        <p:spPr bwMode="auto">
          <a:xfrm>
            <a:off x="5733540" y="4653135"/>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.11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BCA5C6BF-B02B-49DD-9050-A72A55D87D79}"/>
              </a:ext>
            </a:extLst>
          </p:cNvPr>
          <p:cNvSpPr txBox="1">
            <a:spLocks/>
          </p:cNvSpPr>
          <p:nvPr/>
        </p:nvSpPr>
        <p:spPr>
          <a:xfrm>
            <a:off x="1928664" y="1987486"/>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cxnSp>
        <p:nvCxnSpPr>
          <p:cNvPr id="28" name="コネクタ: カギ線 23">
            <a:extLst>
              <a:ext uri="{FF2B5EF4-FFF2-40B4-BE49-F238E27FC236}">
                <a16:creationId xmlns:a16="http://schemas.microsoft.com/office/drawing/2014/main" id="{05239056-9B9C-4405-AE21-41EB97CD71B2}"/>
              </a:ext>
            </a:extLst>
          </p:cNvPr>
          <p:cNvCxnSpPr>
            <a:cxnSpLocks/>
            <a:endCxn id="36" idx="0"/>
          </p:cNvCxnSpPr>
          <p:nvPr/>
        </p:nvCxnSpPr>
        <p:spPr bwMode="auto">
          <a:xfrm flipH="1">
            <a:off x="5059024" y="2096274"/>
            <a:ext cx="1" cy="569561"/>
          </a:xfrm>
          <a:prstGeom prst="straightConnector1">
            <a:avLst/>
          </a:prstGeom>
          <a:noFill/>
          <a:ln w="31750" cap="flat" cmpd="sng" algn="ctr">
            <a:solidFill>
              <a:srgbClr val="FF0000"/>
            </a:solidFill>
            <a:prstDash val="solid"/>
            <a:round/>
            <a:headEnd type="none" w="med" len="med"/>
            <a:tailEnd type="triangle"/>
          </a:ln>
          <a:effectLst/>
        </p:spPr>
      </p:cxnSp>
      <p:sp>
        <p:nvSpPr>
          <p:cNvPr id="30" name="四角形: 角を丸くする 29">
            <a:extLst>
              <a:ext uri="{FF2B5EF4-FFF2-40B4-BE49-F238E27FC236}">
                <a16:creationId xmlns:a16="http://schemas.microsoft.com/office/drawing/2014/main" id="{82376A22-5AB1-4EED-9E5A-9F3A37B73799}"/>
              </a:ext>
            </a:extLst>
          </p:cNvPr>
          <p:cNvSpPr/>
          <p:nvPr/>
        </p:nvSpPr>
        <p:spPr bwMode="auto">
          <a:xfrm>
            <a:off x="1928664" y="2700379"/>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Public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.5</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31" name="四角形: 角を丸くする 30">
            <a:extLst>
              <a:ext uri="{FF2B5EF4-FFF2-40B4-BE49-F238E27FC236}">
                <a16:creationId xmlns:a16="http://schemas.microsoft.com/office/drawing/2014/main" id="{B90CBF56-4CDF-4C08-BC65-127C0C911696}"/>
              </a:ext>
            </a:extLst>
          </p:cNvPr>
          <p:cNvSpPr/>
          <p:nvPr/>
        </p:nvSpPr>
        <p:spPr bwMode="auto">
          <a:xfrm>
            <a:off x="5733540" y="2700379"/>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ja-JP" altLang="en-US" sz="1400" b="1" dirty="0">
                <a:latin typeface="メイリオ" panose="020B0604030504040204" pitchFamily="50" charset="-128"/>
                <a:ea typeface="メイリオ" panose="020B0604030504040204" pitchFamily="50" charset="-128"/>
              </a:rPr>
              <a:t>Public </a:t>
            </a: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.10</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pic>
        <p:nvPicPr>
          <p:cNvPr id="32" name="図 31" descr="音楽 が含まれている画像&#10;&#10;自動的に生成された説明">
            <a:extLst>
              <a:ext uri="{FF2B5EF4-FFF2-40B4-BE49-F238E27FC236}">
                <a16:creationId xmlns:a16="http://schemas.microsoft.com/office/drawing/2014/main" id="{B4664730-6174-431F-B3B3-5CA983173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676" y="3540011"/>
            <a:ext cx="571869" cy="681077"/>
          </a:xfrm>
          <a:prstGeom prst="rect">
            <a:avLst/>
          </a:prstGeom>
        </p:spPr>
      </p:pic>
      <p:sp>
        <p:nvSpPr>
          <p:cNvPr id="33" name="テキスト ボックス 32">
            <a:extLst>
              <a:ext uri="{FF2B5EF4-FFF2-40B4-BE49-F238E27FC236}">
                <a16:creationId xmlns:a16="http://schemas.microsoft.com/office/drawing/2014/main" id="{5946ACA9-5608-4F4D-911F-6D52C93AD176}"/>
              </a:ext>
            </a:extLst>
          </p:cNvPr>
          <p:cNvSpPr txBox="1"/>
          <p:nvPr/>
        </p:nvSpPr>
        <p:spPr>
          <a:xfrm>
            <a:off x="2791867" y="3840688"/>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pic>
        <p:nvPicPr>
          <p:cNvPr id="34" name="図 33">
            <a:extLst>
              <a:ext uri="{FF2B5EF4-FFF2-40B4-BE49-F238E27FC236}">
                <a16:creationId xmlns:a16="http://schemas.microsoft.com/office/drawing/2014/main" id="{F45ACF2C-12A4-4806-A4EB-87D8FD492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0249" y="3824164"/>
            <a:ext cx="529267" cy="542227"/>
          </a:xfrm>
          <a:prstGeom prst="rect">
            <a:avLst/>
          </a:prstGeom>
        </p:spPr>
      </p:pic>
      <p:cxnSp>
        <p:nvCxnSpPr>
          <p:cNvPr id="35" name="コネクタ: カギ線 34">
            <a:extLst>
              <a:ext uri="{FF2B5EF4-FFF2-40B4-BE49-F238E27FC236}">
                <a16:creationId xmlns:a16="http://schemas.microsoft.com/office/drawing/2014/main" id="{B4AEBE2F-EEFE-468E-9628-21768FDF5DA1}"/>
              </a:ext>
            </a:extLst>
          </p:cNvPr>
          <p:cNvCxnSpPr>
            <a:cxnSpLocks/>
            <a:stCxn id="36" idx="2"/>
            <a:endCxn id="32" idx="0"/>
          </p:cNvCxnSpPr>
          <p:nvPr/>
        </p:nvCxnSpPr>
        <p:spPr bwMode="auto">
          <a:xfrm rot="5400000">
            <a:off x="3888423" y="2369409"/>
            <a:ext cx="336791" cy="2004413"/>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36" name="図 35">
            <a:extLst>
              <a:ext uri="{FF2B5EF4-FFF2-40B4-BE49-F238E27FC236}">
                <a16:creationId xmlns:a16="http://schemas.microsoft.com/office/drawing/2014/main" id="{D1ED2460-6908-4F98-B63F-31B3D34F67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733" y="2665835"/>
            <a:ext cx="512582" cy="537385"/>
          </a:xfrm>
          <a:prstGeom prst="rect">
            <a:avLst/>
          </a:prstGeom>
        </p:spPr>
      </p:pic>
      <p:cxnSp>
        <p:nvCxnSpPr>
          <p:cNvPr id="37" name="コネクタ: カギ線 36">
            <a:extLst>
              <a:ext uri="{FF2B5EF4-FFF2-40B4-BE49-F238E27FC236}">
                <a16:creationId xmlns:a16="http://schemas.microsoft.com/office/drawing/2014/main" id="{A682BB78-0EA9-4527-B625-AA5244955582}"/>
              </a:ext>
            </a:extLst>
          </p:cNvPr>
          <p:cNvCxnSpPr>
            <a:cxnSpLocks/>
            <a:stCxn id="36" idx="2"/>
            <a:endCxn id="38" idx="0"/>
          </p:cNvCxnSpPr>
          <p:nvPr/>
        </p:nvCxnSpPr>
        <p:spPr bwMode="auto">
          <a:xfrm rot="16200000" flipH="1">
            <a:off x="5839551" y="2422692"/>
            <a:ext cx="336791" cy="1897845"/>
          </a:xfrm>
          <a:prstGeom prst="bentConnector3">
            <a:avLst>
              <a:gd name="adj1" fmla="val 50000"/>
            </a:avLst>
          </a:prstGeom>
          <a:noFill/>
          <a:ln w="31750" cap="flat" cmpd="sng" algn="ctr">
            <a:solidFill>
              <a:srgbClr val="FF0000"/>
            </a:solidFill>
            <a:prstDash val="solid"/>
            <a:round/>
            <a:headEnd type="none" w="med" len="med"/>
            <a:tailEnd type="triangle"/>
          </a:ln>
          <a:effectLst/>
        </p:spPr>
      </p:cxnSp>
      <p:pic>
        <p:nvPicPr>
          <p:cNvPr id="38" name="図 37" descr="音楽 が含まれている画像&#10;&#10;自動的に生成された説明">
            <a:extLst>
              <a:ext uri="{FF2B5EF4-FFF2-40B4-BE49-F238E27FC236}">
                <a16:creationId xmlns:a16="http://schemas.microsoft.com/office/drawing/2014/main" id="{81E70F28-8273-468D-BD03-1D8184AE1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0934" y="3540011"/>
            <a:ext cx="571869" cy="681077"/>
          </a:xfrm>
          <a:prstGeom prst="rect">
            <a:avLst/>
          </a:prstGeom>
        </p:spPr>
      </p:pic>
      <p:sp>
        <p:nvSpPr>
          <p:cNvPr id="39" name="テキスト ボックス 38">
            <a:extLst>
              <a:ext uri="{FF2B5EF4-FFF2-40B4-BE49-F238E27FC236}">
                <a16:creationId xmlns:a16="http://schemas.microsoft.com/office/drawing/2014/main" id="{4CD5B086-DEA8-4C01-9C91-1CEAE227C7E6}"/>
              </a:ext>
            </a:extLst>
          </p:cNvPr>
          <p:cNvSpPr txBox="1"/>
          <p:nvPr/>
        </p:nvSpPr>
        <p:spPr>
          <a:xfrm>
            <a:off x="6694125" y="3840688"/>
            <a:ext cx="495649" cy="276999"/>
          </a:xfrm>
          <a:prstGeom prst="rect">
            <a:avLst/>
          </a:prstGeom>
          <a:noFill/>
        </p:spPr>
        <p:txBody>
          <a:bodyPr wrap="none" rtlCol="0">
            <a:spAutoFit/>
          </a:bodyPr>
          <a:lstStyle/>
          <a:p>
            <a:pPr algn="ctr"/>
            <a:r>
              <a:rPr kumimoji="1" lang="en-US" altLang="ja-JP" sz="1200" b="1" dirty="0">
                <a:solidFill>
                  <a:schemeClr val="bg1"/>
                </a:solidFill>
                <a:latin typeface="メイリオ" panose="020B0604030504040204" pitchFamily="50" charset="-128"/>
                <a:ea typeface="メイリオ" panose="020B0604030504040204" pitchFamily="50" charset="-128"/>
              </a:rPr>
              <a:t>EC2</a:t>
            </a:r>
          </a:p>
        </p:txBody>
      </p:sp>
      <p:cxnSp>
        <p:nvCxnSpPr>
          <p:cNvPr id="40" name="コネクタ: カギ線 23">
            <a:extLst>
              <a:ext uri="{FF2B5EF4-FFF2-40B4-BE49-F238E27FC236}">
                <a16:creationId xmlns:a16="http://schemas.microsoft.com/office/drawing/2014/main" id="{E90B388D-732F-4E91-A440-9A04ED3C75C2}"/>
              </a:ext>
            </a:extLst>
          </p:cNvPr>
          <p:cNvCxnSpPr>
            <a:cxnSpLocks/>
            <a:stCxn id="32" idx="2"/>
          </p:cNvCxnSpPr>
          <p:nvPr/>
        </p:nvCxnSpPr>
        <p:spPr bwMode="auto">
          <a:xfrm>
            <a:off x="3054611" y="4221088"/>
            <a:ext cx="0" cy="1175685"/>
          </a:xfrm>
          <a:prstGeom prst="straightConnector1">
            <a:avLst/>
          </a:prstGeom>
          <a:noFill/>
          <a:ln w="31750" cap="flat" cmpd="sng" algn="ctr">
            <a:solidFill>
              <a:srgbClr val="FF0000"/>
            </a:solidFill>
            <a:prstDash val="solid"/>
            <a:round/>
            <a:headEnd type="none" w="med" len="med"/>
            <a:tailEnd type="triangle"/>
          </a:ln>
          <a:effectLst/>
        </p:spPr>
      </p:cxnSp>
      <p:cxnSp>
        <p:nvCxnSpPr>
          <p:cNvPr id="41" name="コネクタ: カギ線 23">
            <a:extLst>
              <a:ext uri="{FF2B5EF4-FFF2-40B4-BE49-F238E27FC236}">
                <a16:creationId xmlns:a16="http://schemas.microsoft.com/office/drawing/2014/main" id="{93E54539-5279-4638-8133-AFC9C158542F}"/>
              </a:ext>
            </a:extLst>
          </p:cNvPr>
          <p:cNvCxnSpPr>
            <a:cxnSpLocks/>
            <a:stCxn id="45" idx="1"/>
            <a:endCxn id="34" idx="2"/>
          </p:cNvCxnSpPr>
          <p:nvPr/>
        </p:nvCxnSpPr>
        <p:spPr bwMode="auto">
          <a:xfrm flipH="1" flipV="1">
            <a:off x="1904883" y="4366391"/>
            <a:ext cx="856178" cy="1330148"/>
          </a:xfrm>
          <a:prstGeom prst="straightConnector1">
            <a:avLst/>
          </a:prstGeom>
          <a:noFill/>
          <a:ln w="31750" cap="flat" cmpd="sng" algn="ctr">
            <a:solidFill>
              <a:srgbClr val="FF0000"/>
            </a:solidFill>
            <a:prstDash val="solid"/>
            <a:round/>
            <a:headEnd type="none" w="med" len="med"/>
            <a:tailEnd type="triangle"/>
          </a:ln>
          <a:effectLst/>
        </p:spPr>
      </p:cxnSp>
      <p:sp>
        <p:nvSpPr>
          <p:cNvPr id="42" name="テキスト ボックス 41">
            <a:extLst>
              <a:ext uri="{FF2B5EF4-FFF2-40B4-BE49-F238E27FC236}">
                <a16:creationId xmlns:a16="http://schemas.microsoft.com/office/drawing/2014/main" id="{C27568D1-5C11-47A7-AA2B-7708FFB73DC9}"/>
              </a:ext>
            </a:extLst>
          </p:cNvPr>
          <p:cNvSpPr txBox="1"/>
          <p:nvPr/>
        </p:nvSpPr>
        <p:spPr>
          <a:xfrm>
            <a:off x="1482102" y="3408113"/>
            <a:ext cx="954107" cy="400110"/>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NAT</a:t>
            </a:r>
          </a:p>
          <a:p>
            <a:pPr algn="ctr"/>
            <a:r>
              <a:rPr kumimoji="1" lang="ja-JP" altLang="en-US" sz="1000" b="1" dirty="0">
                <a:latin typeface="メイリオ" panose="020B0604030504040204" pitchFamily="50" charset="-128"/>
                <a:ea typeface="メイリオ" panose="020B0604030504040204" pitchFamily="50" charset="-128"/>
              </a:rPr>
              <a:t>Gateway</a:t>
            </a:r>
            <a:endParaRPr lang="en-US" altLang="ja-JP" sz="1000" b="1" dirty="0">
              <a:latin typeface="メイリオ" panose="020B0604030504040204" pitchFamily="50" charset="-128"/>
              <a:ea typeface="メイリオ" panose="020B0604030504040204" pitchFamily="50" charset="-128"/>
            </a:endParaRPr>
          </a:p>
        </p:txBody>
      </p:sp>
      <p:sp>
        <p:nvSpPr>
          <p:cNvPr id="43" name="テキスト ボックス 42">
            <a:extLst>
              <a:ext uri="{FF2B5EF4-FFF2-40B4-BE49-F238E27FC236}">
                <a16:creationId xmlns:a16="http://schemas.microsoft.com/office/drawing/2014/main" id="{8B2103A3-58D3-4DB6-AC22-4576F2D00D1B}"/>
              </a:ext>
            </a:extLst>
          </p:cNvPr>
          <p:cNvSpPr txBox="1"/>
          <p:nvPr/>
        </p:nvSpPr>
        <p:spPr>
          <a:xfrm>
            <a:off x="4997446" y="3128928"/>
            <a:ext cx="439544"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ELB</a:t>
            </a:r>
            <a:endParaRPr lang="en-US" altLang="ja-JP" sz="1000" b="1" dirty="0">
              <a:latin typeface="メイリオ" panose="020B0604030504040204" pitchFamily="50" charset="-128"/>
              <a:ea typeface="メイリオ" panose="020B0604030504040204" pitchFamily="50" charset="-128"/>
            </a:endParaRPr>
          </a:p>
        </p:txBody>
      </p:sp>
      <p:sp>
        <p:nvSpPr>
          <p:cNvPr id="44" name="テキスト ボックス 43">
            <a:extLst>
              <a:ext uri="{FF2B5EF4-FFF2-40B4-BE49-F238E27FC236}">
                <a16:creationId xmlns:a16="http://schemas.microsoft.com/office/drawing/2014/main" id="{32F4F772-543E-4AF9-9E2F-CCC7E1EF3F18}"/>
              </a:ext>
            </a:extLst>
          </p:cNvPr>
          <p:cNvSpPr txBox="1"/>
          <p:nvPr/>
        </p:nvSpPr>
        <p:spPr>
          <a:xfrm>
            <a:off x="2792653" y="5991671"/>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45" name="図 44">
            <a:extLst>
              <a:ext uri="{FF2B5EF4-FFF2-40B4-BE49-F238E27FC236}">
                <a16:creationId xmlns:a16="http://schemas.microsoft.com/office/drawing/2014/main" id="{E5489237-F2BF-4F53-BD00-F6AD819CD1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1061" y="5344114"/>
            <a:ext cx="619125" cy="704850"/>
          </a:xfrm>
          <a:prstGeom prst="rect">
            <a:avLst/>
          </a:prstGeom>
        </p:spPr>
      </p:pic>
      <p:sp>
        <p:nvSpPr>
          <p:cNvPr id="46" name="テキスト ボックス 45">
            <a:extLst>
              <a:ext uri="{FF2B5EF4-FFF2-40B4-BE49-F238E27FC236}">
                <a16:creationId xmlns:a16="http://schemas.microsoft.com/office/drawing/2014/main" id="{23213F6F-3417-4369-BC53-630224347660}"/>
              </a:ext>
            </a:extLst>
          </p:cNvPr>
          <p:cNvSpPr txBox="1"/>
          <p:nvPr/>
        </p:nvSpPr>
        <p:spPr>
          <a:xfrm>
            <a:off x="6741731" y="5991671"/>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47" name="図 46">
            <a:extLst>
              <a:ext uri="{FF2B5EF4-FFF2-40B4-BE49-F238E27FC236}">
                <a16:creationId xmlns:a16="http://schemas.microsoft.com/office/drawing/2014/main" id="{FA2BC0C3-B19B-4F5E-80D4-1A1DD646B7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0139" y="5344114"/>
            <a:ext cx="619125" cy="704850"/>
          </a:xfrm>
          <a:prstGeom prst="rect">
            <a:avLst/>
          </a:prstGeom>
        </p:spPr>
      </p:pic>
      <p:cxnSp>
        <p:nvCxnSpPr>
          <p:cNvPr id="48" name="コネクタ: カギ線 23">
            <a:extLst>
              <a:ext uri="{FF2B5EF4-FFF2-40B4-BE49-F238E27FC236}">
                <a16:creationId xmlns:a16="http://schemas.microsoft.com/office/drawing/2014/main" id="{6B08E7BB-013A-4C74-9981-2A077B727729}"/>
              </a:ext>
            </a:extLst>
          </p:cNvPr>
          <p:cNvCxnSpPr>
            <a:cxnSpLocks/>
          </p:cNvCxnSpPr>
          <p:nvPr/>
        </p:nvCxnSpPr>
        <p:spPr bwMode="auto">
          <a:xfrm flipH="1">
            <a:off x="3318758" y="4117687"/>
            <a:ext cx="3623193" cy="1316951"/>
          </a:xfrm>
          <a:prstGeom prst="straightConnector1">
            <a:avLst/>
          </a:prstGeom>
          <a:noFill/>
          <a:ln w="31750" cap="flat" cmpd="sng" algn="ctr">
            <a:solidFill>
              <a:srgbClr val="FF0000"/>
            </a:solidFill>
            <a:prstDash val="solid"/>
            <a:round/>
            <a:headEnd type="none" w="med" len="med"/>
            <a:tailEnd type="triangle"/>
          </a:ln>
          <a:effectLst/>
        </p:spPr>
      </p:cxnSp>
      <p:sp>
        <p:nvSpPr>
          <p:cNvPr id="49" name="テキスト ボックス 48">
            <a:extLst>
              <a:ext uri="{FF2B5EF4-FFF2-40B4-BE49-F238E27FC236}">
                <a16:creationId xmlns:a16="http://schemas.microsoft.com/office/drawing/2014/main" id="{0D07C65B-8A2E-4AF0-93A0-9DA72AC040FF}"/>
              </a:ext>
            </a:extLst>
          </p:cNvPr>
          <p:cNvSpPr txBox="1"/>
          <p:nvPr/>
        </p:nvSpPr>
        <p:spPr>
          <a:xfrm>
            <a:off x="4218824" y="5784471"/>
            <a:ext cx="146706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Automatic Failover</a:t>
            </a:r>
            <a:endParaRPr lang="en-US" altLang="ja-JP" sz="1000" b="1" dirty="0">
              <a:latin typeface="メイリオ" panose="020B0604030504040204" pitchFamily="50" charset="-128"/>
              <a:ea typeface="メイリオ" panose="020B0604030504040204" pitchFamily="50" charset="-128"/>
            </a:endParaRPr>
          </a:p>
        </p:txBody>
      </p:sp>
      <p:cxnSp>
        <p:nvCxnSpPr>
          <p:cNvPr id="50" name="コネクタ: カギ線 23">
            <a:extLst>
              <a:ext uri="{FF2B5EF4-FFF2-40B4-BE49-F238E27FC236}">
                <a16:creationId xmlns:a16="http://schemas.microsoft.com/office/drawing/2014/main" id="{E6B64937-D236-4DC9-AD55-F9CF0CF4AB8A}"/>
              </a:ext>
            </a:extLst>
          </p:cNvPr>
          <p:cNvCxnSpPr>
            <a:cxnSpLocks/>
          </p:cNvCxnSpPr>
          <p:nvPr/>
        </p:nvCxnSpPr>
        <p:spPr bwMode="auto">
          <a:xfrm>
            <a:off x="3340545" y="5737312"/>
            <a:ext cx="3353580" cy="0"/>
          </a:xfrm>
          <a:prstGeom prst="straightConnector1">
            <a:avLst/>
          </a:prstGeom>
          <a:noFill/>
          <a:ln w="31750" cap="flat" cmpd="sng" algn="ctr">
            <a:solidFill>
              <a:srgbClr val="002060"/>
            </a:solidFill>
            <a:prstDash val="solid"/>
            <a:round/>
            <a:headEnd type="none" w="med" len="med"/>
            <a:tailEnd type="triangle"/>
          </a:ln>
          <a:effectLst/>
        </p:spPr>
      </p:cxnSp>
      <p:sp>
        <p:nvSpPr>
          <p:cNvPr id="51" name="四角形: 角を丸くする 50">
            <a:extLst>
              <a:ext uri="{FF2B5EF4-FFF2-40B4-BE49-F238E27FC236}">
                <a16:creationId xmlns:a16="http://schemas.microsoft.com/office/drawing/2014/main" id="{EA004E96-F0AA-4BE4-B8EC-410A18B488A8}"/>
              </a:ext>
            </a:extLst>
          </p:cNvPr>
          <p:cNvSpPr/>
          <p:nvPr/>
        </p:nvSpPr>
        <p:spPr bwMode="auto">
          <a:xfrm>
            <a:off x="2576736" y="3429000"/>
            <a:ext cx="5027957" cy="852656"/>
          </a:xfrm>
          <a:prstGeom prst="roundRect">
            <a:avLst/>
          </a:prstGeom>
          <a:solidFill>
            <a:schemeClr val="accent2">
              <a:lumMod val="20000"/>
              <a:lumOff val="80000"/>
              <a:alpha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altLang="ja-JP" sz="16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pic>
        <p:nvPicPr>
          <p:cNvPr id="52" name="図 51">
            <a:extLst>
              <a:ext uri="{FF2B5EF4-FFF2-40B4-BE49-F238E27FC236}">
                <a16:creationId xmlns:a16="http://schemas.microsoft.com/office/drawing/2014/main" id="{CA18C0AF-E4E7-4A3E-A2C8-00E082F4C4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8835" y="3546418"/>
            <a:ext cx="685800" cy="666750"/>
          </a:xfrm>
          <a:prstGeom prst="rect">
            <a:avLst/>
          </a:prstGeom>
        </p:spPr>
      </p:pic>
      <p:sp>
        <p:nvSpPr>
          <p:cNvPr id="53" name="テキスト ボックス 52">
            <a:extLst>
              <a:ext uri="{FF2B5EF4-FFF2-40B4-BE49-F238E27FC236}">
                <a16:creationId xmlns:a16="http://schemas.microsoft.com/office/drawing/2014/main" id="{F104FE85-2B0D-4DA9-9671-DA88F7075065}"/>
              </a:ext>
            </a:extLst>
          </p:cNvPr>
          <p:cNvSpPr txBox="1"/>
          <p:nvPr/>
        </p:nvSpPr>
        <p:spPr>
          <a:xfrm>
            <a:off x="4520952" y="3408113"/>
            <a:ext cx="1032655" cy="246221"/>
          </a:xfrm>
          <a:prstGeom prst="rect">
            <a:avLst/>
          </a:prstGeom>
          <a:noFill/>
        </p:spPr>
        <p:txBody>
          <a:bodyPr wrap="none" rtlCol="0">
            <a:spAutoFit/>
          </a:bodyPr>
          <a:lstStyle/>
          <a:p>
            <a:pPr algn="ctr"/>
            <a:r>
              <a:rPr kumimoji="1" lang="en-US" altLang="ja-JP" sz="1000" b="1" dirty="0">
                <a:latin typeface="メイリオ" panose="020B0604030504040204" pitchFamily="50" charset="-128"/>
                <a:ea typeface="メイリオ" panose="020B0604030504040204" pitchFamily="50" charset="-128"/>
              </a:rPr>
              <a:t>Auto Scaling</a:t>
            </a:r>
            <a:endParaRPr lang="en-US" altLang="ja-JP" sz="1000" b="1" dirty="0">
              <a:latin typeface="メイリオ" panose="020B0604030504040204" pitchFamily="50" charset="-128"/>
              <a:ea typeface="メイリオ" panose="020B0604030504040204" pitchFamily="50" charset="-128"/>
            </a:endParaRPr>
          </a:p>
        </p:txBody>
      </p:sp>
      <p:pic>
        <p:nvPicPr>
          <p:cNvPr id="54" name="図 53" descr="容器 が含まれている画像&#10;&#10;自動的に生成された説明">
            <a:extLst>
              <a:ext uri="{FF2B5EF4-FFF2-40B4-BE49-F238E27FC236}">
                <a16:creationId xmlns:a16="http://schemas.microsoft.com/office/drawing/2014/main" id="{320F130D-0D19-4434-B21F-C2B2F94AE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98776" y="1772296"/>
            <a:ext cx="460974" cy="474449"/>
          </a:xfrm>
          <a:prstGeom prst="rect">
            <a:avLst/>
          </a:prstGeom>
        </p:spPr>
      </p:pic>
      <p:sp>
        <p:nvSpPr>
          <p:cNvPr id="55" name="テキスト ボックス 54">
            <a:extLst>
              <a:ext uri="{FF2B5EF4-FFF2-40B4-BE49-F238E27FC236}">
                <a16:creationId xmlns:a16="http://schemas.microsoft.com/office/drawing/2014/main" id="{7A938B0C-5B7A-4A0F-A838-B78E875B341C}"/>
              </a:ext>
            </a:extLst>
          </p:cNvPr>
          <p:cNvSpPr txBox="1"/>
          <p:nvPr/>
        </p:nvSpPr>
        <p:spPr>
          <a:xfrm>
            <a:off x="7115102" y="1874914"/>
            <a:ext cx="428323" cy="307777"/>
          </a:xfrm>
          <a:prstGeom prst="rect">
            <a:avLst/>
          </a:prstGeom>
          <a:noFill/>
        </p:spPr>
        <p:txBody>
          <a:bodyPr wrap="non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S3</a:t>
            </a:r>
          </a:p>
        </p:txBody>
      </p:sp>
      <p:sp>
        <p:nvSpPr>
          <p:cNvPr id="56" name="テキスト ボックス 55">
            <a:extLst>
              <a:ext uri="{FF2B5EF4-FFF2-40B4-BE49-F238E27FC236}">
                <a16:creationId xmlns:a16="http://schemas.microsoft.com/office/drawing/2014/main" id="{223951FF-FCAE-4D9B-BCE5-9F94E508D5B4}"/>
              </a:ext>
            </a:extLst>
          </p:cNvPr>
          <p:cNvSpPr txBox="1"/>
          <p:nvPr/>
        </p:nvSpPr>
        <p:spPr>
          <a:xfrm>
            <a:off x="5608563" y="1991488"/>
            <a:ext cx="133882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Static Content Delivery</a:t>
            </a:r>
            <a:endParaRPr lang="en-US" altLang="ja-JP" sz="1000" b="1" dirty="0">
              <a:latin typeface="メイリオ" panose="020B0604030504040204" pitchFamily="50" charset="-128"/>
              <a:ea typeface="メイリオ" panose="020B0604030504040204" pitchFamily="50" charset="-128"/>
            </a:endParaRPr>
          </a:p>
        </p:txBody>
      </p:sp>
      <p:pic>
        <p:nvPicPr>
          <p:cNvPr id="59" name="図 58">
            <a:extLst>
              <a:ext uri="{FF2B5EF4-FFF2-40B4-BE49-F238E27FC236}">
                <a16:creationId xmlns:a16="http://schemas.microsoft.com/office/drawing/2014/main" id="{5462E510-FAB6-4B6E-86DA-952DB08794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6456" y="1439277"/>
            <a:ext cx="605697" cy="709531"/>
          </a:xfrm>
          <a:prstGeom prst="rect">
            <a:avLst/>
          </a:prstGeom>
        </p:spPr>
      </p:pic>
      <p:sp>
        <p:nvSpPr>
          <p:cNvPr id="60" name="テキスト ボックス 59">
            <a:extLst>
              <a:ext uri="{FF2B5EF4-FFF2-40B4-BE49-F238E27FC236}">
                <a16:creationId xmlns:a16="http://schemas.microsoft.com/office/drawing/2014/main" id="{7FAC08AF-8A5F-4F6C-B730-505D6F90155B}"/>
              </a:ext>
            </a:extLst>
          </p:cNvPr>
          <p:cNvSpPr txBox="1"/>
          <p:nvPr/>
        </p:nvSpPr>
        <p:spPr>
          <a:xfrm>
            <a:off x="5315315" y="1426068"/>
            <a:ext cx="1277081" cy="338554"/>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CloudFront</a:t>
            </a:r>
          </a:p>
        </p:txBody>
      </p:sp>
      <p:cxnSp>
        <p:nvCxnSpPr>
          <p:cNvPr id="61" name="コネクタ: カギ線 23">
            <a:extLst>
              <a:ext uri="{FF2B5EF4-FFF2-40B4-BE49-F238E27FC236}">
                <a16:creationId xmlns:a16="http://schemas.microsoft.com/office/drawing/2014/main" id="{E2289EB5-51F8-4361-AFF1-133E8ACF954A}"/>
              </a:ext>
            </a:extLst>
          </p:cNvPr>
          <p:cNvCxnSpPr>
            <a:cxnSpLocks/>
            <a:stCxn id="55" idx="1"/>
            <a:endCxn id="59" idx="3"/>
          </p:cNvCxnSpPr>
          <p:nvPr/>
        </p:nvCxnSpPr>
        <p:spPr bwMode="auto">
          <a:xfrm flipH="1" flipV="1">
            <a:off x="5372153" y="1794043"/>
            <a:ext cx="1742949" cy="234760"/>
          </a:xfrm>
          <a:prstGeom prst="straightConnector1">
            <a:avLst/>
          </a:prstGeom>
          <a:noFill/>
          <a:ln w="31750" cap="flat" cmpd="sng" algn="ctr">
            <a:solidFill>
              <a:srgbClr val="FF0000"/>
            </a:solidFill>
            <a:prstDash val="solid"/>
            <a:round/>
            <a:headEnd type="none" w="med" len="med"/>
            <a:tailEnd type="triangle"/>
          </a:ln>
          <a:effectLst/>
        </p:spPr>
      </p:cxnSp>
      <p:grpSp>
        <p:nvGrpSpPr>
          <p:cNvPr id="65" name="グループ化 64">
            <a:extLst>
              <a:ext uri="{FF2B5EF4-FFF2-40B4-BE49-F238E27FC236}">
                <a16:creationId xmlns:a16="http://schemas.microsoft.com/office/drawing/2014/main" id="{7EEA7FDD-8FAF-4CE3-93E5-D127AE667B75}"/>
              </a:ext>
            </a:extLst>
          </p:cNvPr>
          <p:cNvGrpSpPr/>
          <p:nvPr/>
        </p:nvGrpSpPr>
        <p:grpSpPr>
          <a:xfrm>
            <a:off x="3080792" y="1205165"/>
            <a:ext cx="1174158" cy="802005"/>
            <a:chOff x="8545063" y="1196752"/>
            <a:chExt cx="1569238" cy="1098973"/>
          </a:xfrm>
        </p:grpSpPr>
        <p:grpSp>
          <p:nvGrpSpPr>
            <p:cNvPr id="66" name="グループ化 65">
              <a:extLst>
                <a:ext uri="{FF2B5EF4-FFF2-40B4-BE49-F238E27FC236}">
                  <a16:creationId xmlns:a16="http://schemas.microsoft.com/office/drawing/2014/main" id="{4C790276-D04D-4B1A-811F-01C5A3B4172C}"/>
                </a:ext>
              </a:extLst>
            </p:cNvPr>
            <p:cNvGrpSpPr/>
            <p:nvPr/>
          </p:nvGrpSpPr>
          <p:grpSpPr>
            <a:xfrm>
              <a:off x="8545063" y="1307656"/>
              <a:ext cx="1368152" cy="988069"/>
              <a:chOff x="4211960" y="2928119"/>
              <a:chExt cx="844550" cy="582612"/>
            </a:xfrm>
            <a:solidFill>
              <a:srgbClr val="00338D"/>
            </a:solidFill>
          </p:grpSpPr>
          <p:sp>
            <p:nvSpPr>
              <p:cNvPr id="70" name="Freeform 141">
                <a:extLst>
                  <a:ext uri="{FF2B5EF4-FFF2-40B4-BE49-F238E27FC236}">
                    <a16:creationId xmlns:a16="http://schemas.microsoft.com/office/drawing/2014/main" id="{4565BF18-7CDF-4AE8-B4EC-B01DC67460E4}"/>
                  </a:ext>
                </a:extLst>
              </p:cNvPr>
              <p:cNvSpPr>
                <a:spLocks noEditPoints="1"/>
              </p:cNvSpPr>
              <p:nvPr/>
            </p:nvSpPr>
            <p:spPr bwMode="auto">
              <a:xfrm>
                <a:off x="4305623" y="2928119"/>
                <a:ext cx="657225" cy="417512"/>
              </a:xfrm>
              <a:custGeom>
                <a:avLst/>
                <a:gdLst/>
                <a:ahLst/>
                <a:cxnLst>
                  <a:cxn ang="0">
                    <a:pos x="0" y="111"/>
                  </a:cxn>
                  <a:cxn ang="0">
                    <a:pos x="0" y="0"/>
                  </a:cxn>
                  <a:cxn ang="0">
                    <a:pos x="175" y="0"/>
                  </a:cxn>
                  <a:cxn ang="0">
                    <a:pos x="175" y="111"/>
                  </a:cxn>
                  <a:cxn ang="0">
                    <a:pos x="0" y="111"/>
                  </a:cxn>
                  <a:cxn ang="0">
                    <a:pos x="163" y="11"/>
                  </a:cxn>
                  <a:cxn ang="0">
                    <a:pos x="161" y="11"/>
                  </a:cxn>
                  <a:cxn ang="0">
                    <a:pos x="14" y="11"/>
                  </a:cxn>
                  <a:cxn ang="0">
                    <a:pos x="11" y="14"/>
                  </a:cxn>
                  <a:cxn ang="0">
                    <a:pos x="11" y="97"/>
                  </a:cxn>
                  <a:cxn ang="0">
                    <a:pos x="12" y="99"/>
                  </a:cxn>
                  <a:cxn ang="0">
                    <a:pos x="163" y="99"/>
                  </a:cxn>
                  <a:cxn ang="0">
                    <a:pos x="163" y="11"/>
                  </a:cxn>
                </a:cxnLst>
                <a:rect l="0" t="0" r="r" b="b"/>
                <a:pathLst>
                  <a:path w="175" h="111">
                    <a:moveTo>
                      <a:pt x="0" y="111"/>
                    </a:moveTo>
                    <a:cubicBezTo>
                      <a:pt x="0" y="74"/>
                      <a:pt x="0" y="37"/>
                      <a:pt x="0" y="0"/>
                    </a:cubicBezTo>
                    <a:cubicBezTo>
                      <a:pt x="58" y="0"/>
                      <a:pt x="117" y="0"/>
                      <a:pt x="175" y="0"/>
                    </a:cubicBezTo>
                    <a:cubicBezTo>
                      <a:pt x="175" y="37"/>
                      <a:pt x="175" y="74"/>
                      <a:pt x="175" y="111"/>
                    </a:cubicBezTo>
                    <a:cubicBezTo>
                      <a:pt x="117" y="111"/>
                      <a:pt x="58" y="111"/>
                      <a:pt x="0" y="111"/>
                    </a:cubicBezTo>
                    <a:close/>
                    <a:moveTo>
                      <a:pt x="163" y="11"/>
                    </a:moveTo>
                    <a:cubicBezTo>
                      <a:pt x="162" y="11"/>
                      <a:pt x="162" y="11"/>
                      <a:pt x="161" y="11"/>
                    </a:cubicBezTo>
                    <a:cubicBezTo>
                      <a:pt x="112" y="11"/>
                      <a:pt x="63" y="11"/>
                      <a:pt x="14" y="11"/>
                    </a:cubicBezTo>
                    <a:cubicBezTo>
                      <a:pt x="12" y="11"/>
                      <a:pt x="11" y="12"/>
                      <a:pt x="11" y="14"/>
                    </a:cubicBezTo>
                    <a:cubicBezTo>
                      <a:pt x="11" y="42"/>
                      <a:pt x="11" y="69"/>
                      <a:pt x="11" y="97"/>
                    </a:cubicBezTo>
                    <a:cubicBezTo>
                      <a:pt x="11" y="98"/>
                      <a:pt x="11" y="99"/>
                      <a:pt x="12" y="99"/>
                    </a:cubicBezTo>
                    <a:cubicBezTo>
                      <a:pt x="62" y="99"/>
                      <a:pt x="113" y="99"/>
                      <a:pt x="163" y="99"/>
                    </a:cubicBezTo>
                    <a:cubicBezTo>
                      <a:pt x="163" y="70"/>
                      <a:pt x="163" y="41"/>
                      <a:pt x="163"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71" name="Freeform 142">
                <a:extLst>
                  <a:ext uri="{FF2B5EF4-FFF2-40B4-BE49-F238E27FC236}">
                    <a16:creationId xmlns:a16="http://schemas.microsoft.com/office/drawing/2014/main" id="{D1FE9695-B8CA-415E-92B4-0A0184426B7C}"/>
                  </a:ext>
                </a:extLst>
              </p:cNvPr>
              <p:cNvSpPr>
                <a:spLocks noEditPoints="1"/>
              </p:cNvSpPr>
              <p:nvPr/>
            </p:nvSpPr>
            <p:spPr bwMode="auto">
              <a:xfrm>
                <a:off x="4211960" y="3378969"/>
                <a:ext cx="844550" cy="131762"/>
              </a:xfrm>
              <a:custGeom>
                <a:avLst/>
                <a:gdLst/>
                <a:ahLst/>
                <a:cxnLst>
                  <a:cxn ang="0">
                    <a:pos x="224" y="35"/>
                  </a:cxn>
                  <a:cxn ang="0">
                    <a:pos x="222" y="35"/>
                  </a:cxn>
                  <a:cxn ang="0">
                    <a:pos x="3" y="35"/>
                  </a:cxn>
                  <a:cxn ang="0">
                    <a:pos x="0" y="33"/>
                  </a:cxn>
                  <a:cxn ang="0">
                    <a:pos x="7" y="17"/>
                  </a:cxn>
                  <a:cxn ang="0">
                    <a:pos x="23" y="1"/>
                  </a:cxn>
                  <a:cxn ang="0">
                    <a:pos x="27" y="0"/>
                  </a:cxn>
                  <a:cxn ang="0">
                    <a:pos x="198" y="0"/>
                  </a:cxn>
                  <a:cxn ang="0">
                    <a:pos x="202" y="1"/>
                  </a:cxn>
                  <a:cxn ang="0">
                    <a:pos x="223" y="22"/>
                  </a:cxn>
                  <a:cxn ang="0">
                    <a:pos x="224" y="25"/>
                  </a:cxn>
                  <a:cxn ang="0">
                    <a:pos x="224" y="35"/>
                  </a:cxn>
                  <a:cxn ang="0">
                    <a:pos x="12" y="23"/>
                  </a:cxn>
                  <a:cxn ang="0">
                    <a:pos x="213" y="23"/>
                  </a:cxn>
                  <a:cxn ang="0">
                    <a:pos x="211" y="21"/>
                  </a:cxn>
                  <a:cxn ang="0">
                    <a:pos x="199" y="9"/>
                  </a:cxn>
                  <a:cxn ang="0">
                    <a:pos x="194" y="7"/>
                  </a:cxn>
                  <a:cxn ang="0">
                    <a:pos x="38" y="7"/>
                  </a:cxn>
                  <a:cxn ang="0">
                    <a:pos x="21" y="14"/>
                  </a:cxn>
                  <a:cxn ang="0">
                    <a:pos x="12" y="23"/>
                  </a:cxn>
                </a:cxnLst>
                <a:rect l="0" t="0" r="r" b="b"/>
                <a:pathLst>
                  <a:path w="225" h="35">
                    <a:moveTo>
                      <a:pt x="224" y="35"/>
                    </a:moveTo>
                    <a:cubicBezTo>
                      <a:pt x="223" y="35"/>
                      <a:pt x="222" y="35"/>
                      <a:pt x="222" y="35"/>
                    </a:cubicBezTo>
                    <a:cubicBezTo>
                      <a:pt x="149" y="35"/>
                      <a:pt x="76" y="35"/>
                      <a:pt x="3" y="35"/>
                    </a:cubicBezTo>
                    <a:cubicBezTo>
                      <a:pt x="1" y="35"/>
                      <a:pt x="1" y="35"/>
                      <a:pt x="0" y="33"/>
                    </a:cubicBezTo>
                    <a:cubicBezTo>
                      <a:pt x="0" y="26"/>
                      <a:pt x="2" y="21"/>
                      <a:pt x="7" y="17"/>
                    </a:cubicBezTo>
                    <a:cubicBezTo>
                      <a:pt x="13" y="12"/>
                      <a:pt x="18" y="6"/>
                      <a:pt x="23" y="1"/>
                    </a:cubicBezTo>
                    <a:cubicBezTo>
                      <a:pt x="24" y="0"/>
                      <a:pt x="25" y="0"/>
                      <a:pt x="27" y="0"/>
                    </a:cubicBezTo>
                    <a:cubicBezTo>
                      <a:pt x="84" y="0"/>
                      <a:pt x="141" y="0"/>
                      <a:pt x="198" y="0"/>
                    </a:cubicBezTo>
                    <a:cubicBezTo>
                      <a:pt x="200" y="0"/>
                      <a:pt x="201" y="0"/>
                      <a:pt x="202" y="1"/>
                    </a:cubicBezTo>
                    <a:cubicBezTo>
                      <a:pt x="209" y="8"/>
                      <a:pt x="216" y="15"/>
                      <a:pt x="223" y="22"/>
                    </a:cubicBezTo>
                    <a:cubicBezTo>
                      <a:pt x="224" y="23"/>
                      <a:pt x="224" y="24"/>
                      <a:pt x="224" y="25"/>
                    </a:cubicBezTo>
                    <a:cubicBezTo>
                      <a:pt x="225" y="29"/>
                      <a:pt x="224" y="32"/>
                      <a:pt x="224" y="35"/>
                    </a:cubicBezTo>
                    <a:close/>
                    <a:moveTo>
                      <a:pt x="12" y="23"/>
                    </a:moveTo>
                    <a:cubicBezTo>
                      <a:pt x="79" y="23"/>
                      <a:pt x="146" y="23"/>
                      <a:pt x="213" y="23"/>
                    </a:cubicBezTo>
                    <a:cubicBezTo>
                      <a:pt x="212" y="22"/>
                      <a:pt x="212" y="22"/>
                      <a:pt x="211" y="21"/>
                    </a:cubicBezTo>
                    <a:cubicBezTo>
                      <a:pt x="207" y="17"/>
                      <a:pt x="203" y="13"/>
                      <a:pt x="199" y="9"/>
                    </a:cubicBezTo>
                    <a:cubicBezTo>
                      <a:pt x="198" y="8"/>
                      <a:pt x="196" y="7"/>
                      <a:pt x="194" y="7"/>
                    </a:cubicBezTo>
                    <a:cubicBezTo>
                      <a:pt x="142" y="7"/>
                      <a:pt x="90" y="8"/>
                      <a:pt x="38" y="7"/>
                    </a:cubicBezTo>
                    <a:cubicBezTo>
                      <a:pt x="31" y="7"/>
                      <a:pt x="25" y="9"/>
                      <a:pt x="21" y="14"/>
                    </a:cubicBezTo>
                    <a:cubicBezTo>
                      <a:pt x="18" y="18"/>
                      <a:pt x="15" y="20"/>
                      <a:pt x="1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dirty="0"/>
              </a:p>
            </p:txBody>
          </p:sp>
        </p:grpSp>
        <p:grpSp>
          <p:nvGrpSpPr>
            <p:cNvPr id="67" name="Group 92">
              <a:extLst>
                <a:ext uri="{FF2B5EF4-FFF2-40B4-BE49-F238E27FC236}">
                  <a16:creationId xmlns:a16="http://schemas.microsoft.com/office/drawing/2014/main" id="{2D3CD7FA-AEE7-4D4D-92A0-1E0B4FA21382}"/>
                </a:ext>
              </a:extLst>
            </p:cNvPr>
            <p:cNvGrpSpPr/>
            <p:nvPr/>
          </p:nvGrpSpPr>
          <p:grpSpPr>
            <a:xfrm>
              <a:off x="9076017" y="1196752"/>
              <a:ext cx="1038284" cy="1078132"/>
              <a:chOff x="9365340" y="4452611"/>
              <a:chExt cx="235904" cy="272652"/>
            </a:xfrm>
            <a:solidFill>
              <a:srgbClr val="3366CC"/>
            </a:solidFill>
          </p:grpSpPr>
          <p:sp>
            <p:nvSpPr>
              <p:cNvPr id="68" name="Freeform 120">
                <a:extLst>
                  <a:ext uri="{FF2B5EF4-FFF2-40B4-BE49-F238E27FC236}">
                    <a16:creationId xmlns:a16="http://schemas.microsoft.com/office/drawing/2014/main" id="{96F18CD1-FF3D-4305-A156-036CBF4C11C6}"/>
                  </a:ext>
                </a:extLst>
              </p:cNvPr>
              <p:cNvSpPr>
                <a:spLocks/>
              </p:cNvSpPr>
              <p:nvPr/>
            </p:nvSpPr>
            <p:spPr bwMode="auto">
              <a:xfrm>
                <a:off x="9365340" y="4559301"/>
                <a:ext cx="235904" cy="165962"/>
              </a:xfrm>
              <a:custGeom>
                <a:avLst/>
                <a:gdLst>
                  <a:gd name="T0" fmla="*/ 12 w 398"/>
                  <a:gd name="T1" fmla="*/ 35 h 280"/>
                  <a:gd name="T2" fmla="*/ 9 w 398"/>
                  <a:gd name="T3" fmla="*/ 21 h 280"/>
                  <a:gd name="T4" fmla="*/ 9 w 398"/>
                  <a:gd name="T5" fmla="*/ 22 h 280"/>
                  <a:gd name="T6" fmla="*/ 7 w 398"/>
                  <a:gd name="T7" fmla="*/ 23 h 280"/>
                  <a:gd name="T8" fmla="*/ 6 w 398"/>
                  <a:gd name="T9" fmla="*/ 24 h 280"/>
                  <a:gd name="T10" fmla="*/ 5 w 398"/>
                  <a:gd name="T11" fmla="*/ 24 h 280"/>
                  <a:gd name="T12" fmla="*/ 3 w 398"/>
                  <a:gd name="T13" fmla="*/ 24 h 280"/>
                  <a:gd name="T14" fmla="*/ 2 w 398"/>
                  <a:gd name="T15" fmla="*/ 23 h 280"/>
                  <a:gd name="T16" fmla="*/ 1 w 398"/>
                  <a:gd name="T17" fmla="*/ 22 h 280"/>
                  <a:gd name="T18" fmla="*/ 1 w 398"/>
                  <a:gd name="T19" fmla="*/ 21 h 280"/>
                  <a:gd name="T20" fmla="*/ 1 w 398"/>
                  <a:gd name="T21" fmla="*/ 19 h 280"/>
                  <a:gd name="T22" fmla="*/ 6 w 398"/>
                  <a:gd name="T23" fmla="*/ 6 h 280"/>
                  <a:gd name="T24" fmla="*/ 6 w 398"/>
                  <a:gd name="T25" fmla="*/ 5 h 280"/>
                  <a:gd name="T26" fmla="*/ 10 w 398"/>
                  <a:gd name="T27" fmla="*/ 2 h 280"/>
                  <a:gd name="T28" fmla="*/ 12 w 398"/>
                  <a:gd name="T29" fmla="*/ 1 h 280"/>
                  <a:gd name="T30" fmla="*/ 12 w 398"/>
                  <a:gd name="T31" fmla="*/ 1 h 280"/>
                  <a:gd name="T32" fmla="*/ 15 w 398"/>
                  <a:gd name="T33" fmla="*/ 1 h 280"/>
                  <a:gd name="T34" fmla="*/ 34 w 398"/>
                  <a:gd name="T35" fmla="*/ 0 h 280"/>
                  <a:gd name="T36" fmla="*/ 37 w 398"/>
                  <a:gd name="T37" fmla="*/ 1 h 280"/>
                  <a:gd name="T38" fmla="*/ 39 w 398"/>
                  <a:gd name="T39" fmla="*/ 1 h 280"/>
                  <a:gd name="T40" fmla="*/ 41 w 398"/>
                  <a:gd name="T41" fmla="*/ 2 h 280"/>
                  <a:gd name="T42" fmla="*/ 43 w 398"/>
                  <a:gd name="T43" fmla="*/ 3 h 280"/>
                  <a:gd name="T44" fmla="*/ 44 w 398"/>
                  <a:gd name="T45" fmla="*/ 4 h 280"/>
                  <a:gd name="T46" fmla="*/ 45 w 398"/>
                  <a:gd name="T47" fmla="*/ 6 h 280"/>
                  <a:gd name="T48" fmla="*/ 50 w 398"/>
                  <a:gd name="T49" fmla="*/ 18 h 280"/>
                  <a:gd name="T50" fmla="*/ 50 w 398"/>
                  <a:gd name="T51" fmla="*/ 19 h 280"/>
                  <a:gd name="T52" fmla="*/ 50 w 398"/>
                  <a:gd name="T53" fmla="*/ 20 h 280"/>
                  <a:gd name="T54" fmla="*/ 50 w 398"/>
                  <a:gd name="T55" fmla="*/ 21 h 280"/>
                  <a:gd name="T56" fmla="*/ 49 w 398"/>
                  <a:gd name="T57" fmla="*/ 23 h 280"/>
                  <a:gd name="T58" fmla="*/ 48 w 398"/>
                  <a:gd name="T59" fmla="*/ 23 h 280"/>
                  <a:gd name="T60" fmla="*/ 47 w 398"/>
                  <a:gd name="T61" fmla="*/ 24 h 280"/>
                  <a:gd name="T62" fmla="*/ 46 w 398"/>
                  <a:gd name="T63" fmla="*/ 24 h 280"/>
                  <a:gd name="T64" fmla="*/ 45 w 398"/>
                  <a:gd name="T65" fmla="*/ 24 h 280"/>
                  <a:gd name="T66" fmla="*/ 44 w 398"/>
                  <a:gd name="T67" fmla="*/ 23 h 280"/>
                  <a:gd name="T68" fmla="*/ 43 w 398"/>
                  <a:gd name="T69" fmla="*/ 23 h 280"/>
                  <a:gd name="T70" fmla="*/ 38 w 398"/>
                  <a:gd name="T71" fmla="*/ 14 h 2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98"/>
                  <a:gd name="T109" fmla="*/ 0 h 280"/>
                  <a:gd name="T110" fmla="*/ 398 w 398"/>
                  <a:gd name="T111" fmla="*/ 280 h 2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98" h="280">
                    <a:moveTo>
                      <a:pt x="300" y="280"/>
                    </a:moveTo>
                    <a:lnTo>
                      <a:pt x="96" y="280"/>
                    </a:lnTo>
                    <a:lnTo>
                      <a:pt x="96" y="115"/>
                    </a:lnTo>
                    <a:lnTo>
                      <a:pt x="72" y="170"/>
                    </a:lnTo>
                    <a:lnTo>
                      <a:pt x="69" y="176"/>
                    </a:lnTo>
                    <a:lnTo>
                      <a:pt x="66" y="181"/>
                    </a:lnTo>
                    <a:lnTo>
                      <a:pt x="61" y="185"/>
                    </a:lnTo>
                    <a:lnTo>
                      <a:pt x="57" y="190"/>
                    </a:lnTo>
                    <a:lnTo>
                      <a:pt x="52" y="193"/>
                    </a:lnTo>
                    <a:lnTo>
                      <a:pt x="46" y="196"/>
                    </a:lnTo>
                    <a:lnTo>
                      <a:pt x="40" y="197"/>
                    </a:lnTo>
                    <a:lnTo>
                      <a:pt x="34" y="197"/>
                    </a:lnTo>
                    <a:lnTo>
                      <a:pt x="27" y="196"/>
                    </a:lnTo>
                    <a:lnTo>
                      <a:pt x="21" y="194"/>
                    </a:lnTo>
                    <a:lnTo>
                      <a:pt x="15" y="191"/>
                    </a:lnTo>
                    <a:lnTo>
                      <a:pt x="12" y="188"/>
                    </a:lnTo>
                    <a:lnTo>
                      <a:pt x="11" y="187"/>
                    </a:lnTo>
                    <a:lnTo>
                      <a:pt x="6" y="181"/>
                    </a:lnTo>
                    <a:lnTo>
                      <a:pt x="3" y="174"/>
                    </a:lnTo>
                    <a:lnTo>
                      <a:pt x="1" y="168"/>
                    </a:lnTo>
                    <a:lnTo>
                      <a:pt x="0" y="162"/>
                    </a:lnTo>
                    <a:lnTo>
                      <a:pt x="1" y="153"/>
                    </a:lnTo>
                    <a:lnTo>
                      <a:pt x="4" y="145"/>
                    </a:lnTo>
                    <a:lnTo>
                      <a:pt x="49" y="54"/>
                    </a:lnTo>
                    <a:lnTo>
                      <a:pt x="52" y="47"/>
                    </a:lnTo>
                    <a:lnTo>
                      <a:pt x="55" y="43"/>
                    </a:lnTo>
                    <a:lnTo>
                      <a:pt x="64" y="32"/>
                    </a:lnTo>
                    <a:lnTo>
                      <a:pt x="73" y="23"/>
                    </a:lnTo>
                    <a:lnTo>
                      <a:pt x="84" y="15"/>
                    </a:lnTo>
                    <a:lnTo>
                      <a:pt x="90" y="12"/>
                    </a:lnTo>
                    <a:lnTo>
                      <a:pt x="96" y="9"/>
                    </a:lnTo>
                    <a:lnTo>
                      <a:pt x="102" y="6"/>
                    </a:lnTo>
                    <a:lnTo>
                      <a:pt x="109" y="5"/>
                    </a:lnTo>
                    <a:lnTo>
                      <a:pt x="121" y="1"/>
                    </a:lnTo>
                    <a:lnTo>
                      <a:pt x="133" y="0"/>
                    </a:lnTo>
                    <a:lnTo>
                      <a:pt x="266" y="0"/>
                    </a:lnTo>
                    <a:lnTo>
                      <a:pt x="282" y="1"/>
                    </a:lnTo>
                    <a:lnTo>
                      <a:pt x="289" y="3"/>
                    </a:lnTo>
                    <a:lnTo>
                      <a:pt x="297" y="5"/>
                    </a:lnTo>
                    <a:lnTo>
                      <a:pt x="309" y="8"/>
                    </a:lnTo>
                    <a:lnTo>
                      <a:pt x="321" y="14"/>
                    </a:lnTo>
                    <a:lnTo>
                      <a:pt x="327" y="18"/>
                    </a:lnTo>
                    <a:lnTo>
                      <a:pt x="332" y="23"/>
                    </a:lnTo>
                    <a:lnTo>
                      <a:pt x="338" y="28"/>
                    </a:lnTo>
                    <a:lnTo>
                      <a:pt x="343" y="32"/>
                    </a:lnTo>
                    <a:lnTo>
                      <a:pt x="347" y="38"/>
                    </a:lnTo>
                    <a:lnTo>
                      <a:pt x="350" y="44"/>
                    </a:lnTo>
                    <a:lnTo>
                      <a:pt x="355" y="50"/>
                    </a:lnTo>
                    <a:lnTo>
                      <a:pt x="358" y="58"/>
                    </a:lnTo>
                    <a:lnTo>
                      <a:pt x="393" y="142"/>
                    </a:lnTo>
                    <a:lnTo>
                      <a:pt x="395" y="145"/>
                    </a:lnTo>
                    <a:lnTo>
                      <a:pt x="396" y="152"/>
                    </a:lnTo>
                    <a:lnTo>
                      <a:pt x="398" y="156"/>
                    </a:lnTo>
                    <a:lnTo>
                      <a:pt x="398" y="161"/>
                    </a:lnTo>
                    <a:lnTo>
                      <a:pt x="396" y="167"/>
                    </a:lnTo>
                    <a:lnTo>
                      <a:pt x="395" y="174"/>
                    </a:lnTo>
                    <a:lnTo>
                      <a:pt x="392" y="181"/>
                    </a:lnTo>
                    <a:lnTo>
                      <a:pt x="389" y="185"/>
                    </a:lnTo>
                    <a:lnTo>
                      <a:pt x="386" y="188"/>
                    </a:lnTo>
                    <a:lnTo>
                      <a:pt x="383" y="190"/>
                    </a:lnTo>
                    <a:lnTo>
                      <a:pt x="378" y="194"/>
                    </a:lnTo>
                    <a:lnTo>
                      <a:pt x="375" y="196"/>
                    </a:lnTo>
                    <a:lnTo>
                      <a:pt x="370" y="196"/>
                    </a:lnTo>
                    <a:lnTo>
                      <a:pt x="364" y="197"/>
                    </a:lnTo>
                    <a:lnTo>
                      <a:pt x="360" y="197"/>
                    </a:lnTo>
                    <a:lnTo>
                      <a:pt x="355" y="196"/>
                    </a:lnTo>
                    <a:lnTo>
                      <a:pt x="350" y="194"/>
                    </a:lnTo>
                    <a:lnTo>
                      <a:pt x="347" y="191"/>
                    </a:lnTo>
                    <a:lnTo>
                      <a:pt x="343" y="190"/>
                    </a:lnTo>
                    <a:lnTo>
                      <a:pt x="340" y="185"/>
                    </a:lnTo>
                    <a:lnTo>
                      <a:pt x="335" y="179"/>
                    </a:lnTo>
                    <a:lnTo>
                      <a:pt x="300" y="115"/>
                    </a:lnTo>
                    <a:lnTo>
                      <a:pt x="300" y="280"/>
                    </a:lnTo>
                    <a:close/>
                  </a:path>
                </a:pathLst>
              </a:custGeom>
              <a:grpFill/>
              <a:ln w="9525">
                <a:solidFill>
                  <a:schemeClr val="bg1"/>
                </a:solidFill>
                <a:round/>
                <a:headEnd/>
                <a:tailEnd/>
              </a:ln>
            </p:spPr>
            <p:txBody>
              <a:bodyPr/>
              <a:lstStyle/>
              <a:p>
                <a:endParaRPr lang="ja-JP" altLang="en-US" sz="1000" dirty="0">
                  <a:ea typeface="ＭＳ Ｐゴシック" charset="-128"/>
                </a:endParaRPr>
              </a:p>
            </p:txBody>
          </p:sp>
          <p:sp>
            <p:nvSpPr>
              <p:cNvPr id="69" name="Freeform 122">
                <a:extLst>
                  <a:ext uri="{FF2B5EF4-FFF2-40B4-BE49-F238E27FC236}">
                    <a16:creationId xmlns:a16="http://schemas.microsoft.com/office/drawing/2014/main" id="{0B6A2791-1BEB-454E-8244-FDCA2ADDE0A6}"/>
                  </a:ext>
                </a:extLst>
              </p:cNvPr>
              <p:cNvSpPr>
                <a:spLocks/>
              </p:cNvSpPr>
              <p:nvPr/>
            </p:nvSpPr>
            <p:spPr bwMode="auto">
              <a:xfrm>
                <a:off x="9436466" y="4452611"/>
                <a:ext cx="91279" cy="97206"/>
              </a:xfrm>
              <a:custGeom>
                <a:avLst/>
                <a:gdLst>
                  <a:gd name="T0" fmla="*/ 10 w 155"/>
                  <a:gd name="T1" fmla="*/ 0 h 164"/>
                  <a:gd name="T2" fmla="*/ 12 w 155"/>
                  <a:gd name="T3" fmla="*/ 1 h 164"/>
                  <a:gd name="T4" fmla="*/ 14 w 155"/>
                  <a:gd name="T5" fmla="*/ 1 h 164"/>
                  <a:gd name="T6" fmla="*/ 15 w 155"/>
                  <a:gd name="T7" fmla="*/ 3 h 164"/>
                  <a:gd name="T8" fmla="*/ 17 w 155"/>
                  <a:gd name="T9" fmla="*/ 3 h 164"/>
                  <a:gd name="T10" fmla="*/ 18 w 155"/>
                  <a:gd name="T11" fmla="*/ 5 h 164"/>
                  <a:gd name="T12" fmla="*/ 19 w 155"/>
                  <a:gd name="T13" fmla="*/ 7 h 164"/>
                  <a:gd name="T14" fmla="*/ 19 w 155"/>
                  <a:gd name="T15" fmla="*/ 10 h 164"/>
                  <a:gd name="T16" fmla="*/ 19 w 155"/>
                  <a:gd name="T17" fmla="*/ 11 h 164"/>
                  <a:gd name="T18" fmla="*/ 19 w 155"/>
                  <a:gd name="T19" fmla="*/ 13 h 164"/>
                  <a:gd name="T20" fmla="*/ 18 w 155"/>
                  <a:gd name="T21" fmla="*/ 15 h 164"/>
                  <a:gd name="T22" fmla="*/ 17 w 155"/>
                  <a:gd name="T23" fmla="*/ 17 h 164"/>
                  <a:gd name="T24" fmla="*/ 15 w 155"/>
                  <a:gd name="T25" fmla="*/ 18 h 164"/>
                  <a:gd name="T26" fmla="*/ 14 w 155"/>
                  <a:gd name="T27" fmla="*/ 20 h 164"/>
                  <a:gd name="T28" fmla="*/ 12 w 155"/>
                  <a:gd name="T29" fmla="*/ 20 h 164"/>
                  <a:gd name="T30" fmla="*/ 10 w 155"/>
                  <a:gd name="T31" fmla="*/ 21 h 164"/>
                  <a:gd name="T32" fmla="*/ 8 w 155"/>
                  <a:gd name="T33" fmla="*/ 21 h 164"/>
                  <a:gd name="T34" fmla="*/ 6 w 155"/>
                  <a:gd name="T35" fmla="*/ 20 h 164"/>
                  <a:gd name="T36" fmla="*/ 5 w 155"/>
                  <a:gd name="T37" fmla="*/ 20 h 164"/>
                  <a:gd name="T38" fmla="*/ 3 w 155"/>
                  <a:gd name="T39" fmla="*/ 19 h 164"/>
                  <a:gd name="T40" fmla="*/ 2 w 155"/>
                  <a:gd name="T41" fmla="*/ 18 h 164"/>
                  <a:gd name="T42" fmla="*/ 1 w 155"/>
                  <a:gd name="T43" fmla="*/ 15 h 164"/>
                  <a:gd name="T44" fmla="*/ 0 w 155"/>
                  <a:gd name="T45" fmla="*/ 14 h 164"/>
                  <a:gd name="T46" fmla="*/ 0 w 155"/>
                  <a:gd name="T47" fmla="*/ 12 h 164"/>
                  <a:gd name="T48" fmla="*/ 0 w 155"/>
                  <a:gd name="T49" fmla="*/ 10 h 164"/>
                  <a:gd name="T50" fmla="*/ 0 w 155"/>
                  <a:gd name="T51" fmla="*/ 9 h 164"/>
                  <a:gd name="T52" fmla="*/ 0 w 155"/>
                  <a:gd name="T53" fmla="*/ 6 h 164"/>
                  <a:gd name="T54" fmla="*/ 1 w 155"/>
                  <a:gd name="T55" fmla="*/ 5 h 164"/>
                  <a:gd name="T56" fmla="*/ 2 w 155"/>
                  <a:gd name="T57" fmla="*/ 3 h 164"/>
                  <a:gd name="T58" fmla="*/ 3 w 155"/>
                  <a:gd name="T59" fmla="*/ 3 h 164"/>
                  <a:gd name="T60" fmla="*/ 5 w 155"/>
                  <a:gd name="T61" fmla="*/ 1 h 164"/>
                  <a:gd name="T62" fmla="*/ 6 w 155"/>
                  <a:gd name="T63" fmla="*/ 1 h 164"/>
                  <a:gd name="T64" fmla="*/ 8 w 155"/>
                  <a:gd name="T65" fmla="*/ 0 h 1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
                  <a:gd name="T100" fmla="*/ 0 h 164"/>
                  <a:gd name="T101" fmla="*/ 155 w 155"/>
                  <a:gd name="T102" fmla="*/ 164 h 1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 h="164">
                    <a:moveTo>
                      <a:pt x="78" y="0"/>
                    </a:moveTo>
                    <a:lnTo>
                      <a:pt x="86" y="0"/>
                    </a:lnTo>
                    <a:lnTo>
                      <a:pt x="94" y="2"/>
                    </a:lnTo>
                    <a:lnTo>
                      <a:pt x="101" y="3"/>
                    </a:lnTo>
                    <a:lnTo>
                      <a:pt x="109" y="6"/>
                    </a:lnTo>
                    <a:lnTo>
                      <a:pt x="115" y="11"/>
                    </a:lnTo>
                    <a:lnTo>
                      <a:pt x="121" y="14"/>
                    </a:lnTo>
                    <a:lnTo>
                      <a:pt x="127" y="19"/>
                    </a:lnTo>
                    <a:lnTo>
                      <a:pt x="133" y="25"/>
                    </a:lnTo>
                    <a:lnTo>
                      <a:pt x="138" y="31"/>
                    </a:lnTo>
                    <a:lnTo>
                      <a:pt x="143" y="37"/>
                    </a:lnTo>
                    <a:lnTo>
                      <a:pt x="146" y="43"/>
                    </a:lnTo>
                    <a:lnTo>
                      <a:pt x="149" y="51"/>
                    </a:lnTo>
                    <a:lnTo>
                      <a:pt x="152" y="58"/>
                    </a:lnTo>
                    <a:lnTo>
                      <a:pt x="153" y="66"/>
                    </a:lnTo>
                    <a:lnTo>
                      <a:pt x="155" y="74"/>
                    </a:lnTo>
                    <a:lnTo>
                      <a:pt x="155" y="81"/>
                    </a:lnTo>
                    <a:lnTo>
                      <a:pt x="155" y="89"/>
                    </a:lnTo>
                    <a:lnTo>
                      <a:pt x="153" y="97"/>
                    </a:lnTo>
                    <a:lnTo>
                      <a:pt x="152" y="104"/>
                    </a:lnTo>
                    <a:lnTo>
                      <a:pt x="149" y="112"/>
                    </a:lnTo>
                    <a:lnTo>
                      <a:pt x="146" y="120"/>
                    </a:lnTo>
                    <a:lnTo>
                      <a:pt x="143" y="126"/>
                    </a:lnTo>
                    <a:lnTo>
                      <a:pt x="138" y="132"/>
                    </a:lnTo>
                    <a:lnTo>
                      <a:pt x="133" y="138"/>
                    </a:lnTo>
                    <a:lnTo>
                      <a:pt x="127" y="144"/>
                    </a:lnTo>
                    <a:lnTo>
                      <a:pt x="121" y="149"/>
                    </a:lnTo>
                    <a:lnTo>
                      <a:pt x="115" y="153"/>
                    </a:lnTo>
                    <a:lnTo>
                      <a:pt x="109" y="156"/>
                    </a:lnTo>
                    <a:lnTo>
                      <a:pt x="101" y="160"/>
                    </a:lnTo>
                    <a:lnTo>
                      <a:pt x="94" y="161"/>
                    </a:lnTo>
                    <a:lnTo>
                      <a:pt x="86" y="163"/>
                    </a:lnTo>
                    <a:lnTo>
                      <a:pt x="78" y="164"/>
                    </a:lnTo>
                    <a:lnTo>
                      <a:pt x="69" y="163"/>
                    </a:lnTo>
                    <a:lnTo>
                      <a:pt x="62" y="161"/>
                    </a:lnTo>
                    <a:lnTo>
                      <a:pt x="54" y="160"/>
                    </a:lnTo>
                    <a:lnTo>
                      <a:pt x="48" y="156"/>
                    </a:lnTo>
                    <a:lnTo>
                      <a:pt x="40" y="153"/>
                    </a:lnTo>
                    <a:lnTo>
                      <a:pt x="34" y="149"/>
                    </a:lnTo>
                    <a:lnTo>
                      <a:pt x="31" y="146"/>
                    </a:lnTo>
                    <a:lnTo>
                      <a:pt x="28" y="144"/>
                    </a:lnTo>
                    <a:lnTo>
                      <a:pt x="23" y="138"/>
                    </a:lnTo>
                    <a:lnTo>
                      <a:pt x="17" y="132"/>
                    </a:lnTo>
                    <a:lnTo>
                      <a:pt x="14" y="126"/>
                    </a:lnTo>
                    <a:lnTo>
                      <a:pt x="9" y="120"/>
                    </a:lnTo>
                    <a:lnTo>
                      <a:pt x="6" y="112"/>
                    </a:lnTo>
                    <a:lnTo>
                      <a:pt x="3" y="104"/>
                    </a:lnTo>
                    <a:lnTo>
                      <a:pt x="2" y="97"/>
                    </a:lnTo>
                    <a:lnTo>
                      <a:pt x="0" y="89"/>
                    </a:lnTo>
                    <a:lnTo>
                      <a:pt x="0" y="81"/>
                    </a:lnTo>
                    <a:lnTo>
                      <a:pt x="0" y="74"/>
                    </a:lnTo>
                    <a:lnTo>
                      <a:pt x="2" y="66"/>
                    </a:lnTo>
                    <a:lnTo>
                      <a:pt x="3" y="58"/>
                    </a:lnTo>
                    <a:lnTo>
                      <a:pt x="6" y="51"/>
                    </a:lnTo>
                    <a:lnTo>
                      <a:pt x="9" y="43"/>
                    </a:lnTo>
                    <a:lnTo>
                      <a:pt x="14" y="37"/>
                    </a:lnTo>
                    <a:lnTo>
                      <a:pt x="17" y="31"/>
                    </a:lnTo>
                    <a:lnTo>
                      <a:pt x="20" y="28"/>
                    </a:lnTo>
                    <a:lnTo>
                      <a:pt x="23" y="25"/>
                    </a:lnTo>
                    <a:lnTo>
                      <a:pt x="28" y="19"/>
                    </a:lnTo>
                    <a:lnTo>
                      <a:pt x="34" y="14"/>
                    </a:lnTo>
                    <a:lnTo>
                      <a:pt x="40" y="11"/>
                    </a:lnTo>
                    <a:lnTo>
                      <a:pt x="48" y="6"/>
                    </a:lnTo>
                    <a:lnTo>
                      <a:pt x="54" y="3"/>
                    </a:lnTo>
                    <a:lnTo>
                      <a:pt x="62" y="2"/>
                    </a:lnTo>
                    <a:lnTo>
                      <a:pt x="69" y="0"/>
                    </a:lnTo>
                    <a:lnTo>
                      <a:pt x="78" y="0"/>
                    </a:lnTo>
                    <a:close/>
                  </a:path>
                </a:pathLst>
              </a:custGeom>
              <a:grpFill/>
              <a:ln w="9525">
                <a:solidFill>
                  <a:schemeClr val="bg1"/>
                </a:solidFill>
                <a:round/>
                <a:headEnd/>
                <a:tailEnd/>
              </a:ln>
            </p:spPr>
            <p:txBody>
              <a:bodyPr/>
              <a:lstStyle/>
              <a:p>
                <a:endParaRPr lang="ja-JP" altLang="en-US" sz="1000" dirty="0">
                  <a:ea typeface="ＭＳ Ｐゴシック" charset="-128"/>
                </a:endParaRPr>
              </a:p>
            </p:txBody>
          </p:sp>
        </p:grpSp>
      </p:grpSp>
      <p:cxnSp>
        <p:nvCxnSpPr>
          <p:cNvPr id="72" name="コネクタ: カギ線 23">
            <a:extLst>
              <a:ext uri="{FF2B5EF4-FFF2-40B4-BE49-F238E27FC236}">
                <a16:creationId xmlns:a16="http://schemas.microsoft.com/office/drawing/2014/main" id="{0178839F-635F-4F74-BC7A-35C40B6F6772}"/>
              </a:ext>
            </a:extLst>
          </p:cNvPr>
          <p:cNvCxnSpPr>
            <a:cxnSpLocks/>
            <a:endCxn id="59" idx="1"/>
          </p:cNvCxnSpPr>
          <p:nvPr/>
        </p:nvCxnSpPr>
        <p:spPr bwMode="auto">
          <a:xfrm>
            <a:off x="4271852" y="1790204"/>
            <a:ext cx="494604" cy="3839"/>
          </a:xfrm>
          <a:prstGeom prst="straightConnector1">
            <a:avLst/>
          </a:prstGeom>
          <a:noFill/>
          <a:ln w="317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845663509"/>
      </p:ext>
    </p:extLst>
  </p:cSld>
  <p:clrMapOvr>
    <a:masterClrMapping/>
  </p:clrMapOvr>
  <mc:AlternateContent xmlns:mc="http://schemas.openxmlformats.org/markup-compatibility/2006" xmlns:p14="http://schemas.microsoft.com/office/powerpoint/2010/main">
    <mc:Choice Requires="p14">
      <p:transition spd="slow" p14:dur="2000" advTm="38875"/>
    </mc:Choice>
    <mc:Fallback xmlns="">
      <p:transition spd="slow" advTm="38875"/>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lnSpc>
                <a:spcPct val="100000"/>
              </a:lnSpc>
            </a:pPr>
            <a:r>
              <a:rPr kumimoji="0" lang="en-US" altLang="ja-JP" sz="3000" dirty="0">
                <a:solidFill>
                  <a:srgbClr val="000000"/>
                </a:solidFill>
                <a:latin typeface="メイリオ" pitchFamily="50" charset="-128"/>
                <a:ea typeface="メイリオ" pitchFamily="50" charset="-128"/>
                <a:cs typeface="メイリオ" pitchFamily="50" charset="-128"/>
              </a:rPr>
              <a:t>API Gateway </a:t>
            </a:r>
            <a:r>
              <a:rPr kumimoji="0" lang="ja-JP" altLang="en-US" sz="3000" dirty="0">
                <a:solidFill>
                  <a:srgbClr val="000000"/>
                </a:solidFill>
                <a:latin typeface="メイリオ" pitchFamily="50" charset="-128"/>
                <a:ea typeface="メイリオ" pitchFamily="50" charset="-128"/>
                <a:cs typeface="メイリオ" pitchFamily="50" charset="-128"/>
              </a:rPr>
              <a:t>Configuration</a:t>
            </a:r>
            <a:endParaRPr lang="en-US" altLang="ja-JP" sz="3000" dirty="0">
              <a:solidFill>
                <a:schemeClr val="tx1"/>
              </a:solidFill>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4223C7E6-23C7-4433-B315-D26905B0474C}"/>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kern="0" dirty="0">
                <a:solidFill>
                  <a:srgbClr val="002060"/>
                </a:solidFill>
                <a:latin typeface="メイリオ" panose="020B0604030504040204" pitchFamily="50" charset="-128"/>
                <a:ea typeface="メイリオ" panose="020B0604030504040204" pitchFamily="50" charset="-128"/>
              </a:rPr>
              <a:t>Make EC2-based WEB applications serverless</a:t>
            </a:r>
          </a:p>
        </p:txBody>
      </p:sp>
      <p:sp>
        <p:nvSpPr>
          <p:cNvPr id="13" name="四角形: 角を丸くする 12">
            <a:extLst>
              <a:ext uri="{FF2B5EF4-FFF2-40B4-BE49-F238E27FC236}">
                <a16:creationId xmlns:a16="http://schemas.microsoft.com/office/drawing/2014/main" id="{A9DC749F-B5F3-41C7-8524-AB873ED65EFB}"/>
              </a:ext>
            </a:extLst>
          </p:cNvPr>
          <p:cNvSpPr/>
          <p:nvPr/>
        </p:nvSpPr>
        <p:spPr bwMode="auto">
          <a:xfrm>
            <a:off x="992560" y="1999426"/>
            <a:ext cx="8208912" cy="466993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19" name="正方形/長方形 18">
            <a:extLst>
              <a:ext uri="{FF2B5EF4-FFF2-40B4-BE49-F238E27FC236}">
                <a16:creationId xmlns:a16="http://schemas.microsoft.com/office/drawing/2014/main" id="{983A8242-01FE-4C0D-81BE-BD07457D804E}"/>
              </a:ext>
            </a:extLst>
          </p:cNvPr>
          <p:cNvSpPr/>
          <p:nvPr/>
        </p:nvSpPr>
        <p:spPr bwMode="auto">
          <a:xfrm>
            <a:off x="5280146" y="4454665"/>
            <a:ext cx="3256634" cy="2070680"/>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86C67D9E-AD7C-4C06-A0C1-F1FCFF848835}"/>
              </a:ext>
            </a:extLst>
          </p:cNvPr>
          <p:cNvSpPr/>
          <p:nvPr/>
        </p:nvSpPr>
        <p:spPr bwMode="auto">
          <a:xfrm>
            <a:off x="1537757" y="4454665"/>
            <a:ext cx="3256634" cy="2070680"/>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2" name="Picture 2" descr="ãVPC ã¢ã¤ã³ã³ãã®ç»åæ¤ç´¢çµæ">
            <a:extLst>
              <a:ext uri="{FF2B5EF4-FFF2-40B4-BE49-F238E27FC236}">
                <a16:creationId xmlns:a16="http://schemas.microsoft.com/office/drawing/2014/main" id="{0351B9F0-5416-4D72-AF0A-15D81C9B7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311" y="1516234"/>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23" name="四角形: 角を丸くする 22">
            <a:extLst>
              <a:ext uri="{FF2B5EF4-FFF2-40B4-BE49-F238E27FC236}">
                <a16:creationId xmlns:a16="http://schemas.microsoft.com/office/drawing/2014/main" id="{ACBF1779-0BBE-4B09-BD6F-9D90A9B5549C}"/>
              </a:ext>
            </a:extLst>
          </p:cNvPr>
          <p:cNvSpPr/>
          <p:nvPr/>
        </p:nvSpPr>
        <p:spPr bwMode="auto">
          <a:xfrm>
            <a:off x="1928664" y="4653135"/>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 </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10.0</a:t>
            </a:r>
            <a:r>
              <a:rPr lang="en-US" altLang="ja-JP" sz="1400" dirty="0">
                <a:solidFill>
                  <a:srgbClr val="FF0000"/>
                </a:solidFill>
                <a:latin typeface="メイリオ" panose="020B0604030504040204" pitchFamily="50" charset="-128"/>
                <a:ea typeface="メイリオ" panose="020B0604030504040204" pitchFamily="50" charset="-128"/>
              </a:rPr>
              <a:t>.6</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4" name="四角形: 角を丸くする 23">
            <a:extLst>
              <a:ext uri="{FF2B5EF4-FFF2-40B4-BE49-F238E27FC236}">
                <a16:creationId xmlns:a16="http://schemas.microsoft.com/office/drawing/2014/main" id="{CECF0F64-97D8-402C-A9A9-217CCFDCAE26}"/>
              </a:ext>
            </a:extLst>
          </p:cNvPr>
          <p:cNvSpPr/>
          <p:nvPr/>
        </p:nvSpPr>
        <p:spPr bwMode="auto">
          <a:xfrm>
            <a:off x="5733540" y="4653135"/>
            <a:ext cx="2387812" cy="1738449"/>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Private subnet</a:t>
            </a:r>
            <a:endParaRPr kumimoji="1" lang="en-US" altLang="ja-JP"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　10.0</a:t>
            </a:r>
            <a:r>
              <a:rPr lang="en-US" altLang="ja-JP" sz="1400" dirty="0">
                <a:solidFill>
                  <a:srgbClr val="FF0000"/>
                </a:solidFill>
                <a:latin typeface="メイリオ" panose="020B0604030504040204" pitchFamily="50" charset="-128"/>
                <a:ea typeface="メイリオ" panose="020B0604030504040204" pitchFamily="50" charset="-128"/>
              </a:rPr>
              <a:t>.11</a:t>
            </a:r>
            <a:r>
              <a:rPr kumimoji="1" lang="en-US" altLang="ja-JP"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rPr>
              <a:t>.</a:t>
            </a:r>
            <a:r>
              <a:rPr lang="en-US" altLang="ja-JP" sz="1400" dirty="0">
                <a:solidFill>
                  <a:srgbClr val="FF0000"/>
                </a:solidFill>
                <a:latin typeface="メイリオ" panose="020B0604030504040204" pitchFamily="50" charset="-128"/>
                <a:ea typeface="メイリオ" panose="020B0604030504040204" pitchFamily="50" charset="-128"/>
              </a:rPr>
              <a:t>0/24</a:t>
            </a: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a:p>
            <a:pPr marL="0" marR="0" indent="0" defTabSz="914400" rtl="0" eaLnBrk="1" fontAlgn="base" latinLnBrk="0" hangingPunct="1">
              <a:lnSpc>
                <a:spcPct val="100000"/>
              </a:lnSpc>
              <a:spcBef>
                <a:spcPct val="0"/>
              </a:spcBef>
              <a:spcAft>
                <a:spcPct val="0"/>
              </a:spcAft>
              <a:buClrTx/>
              <a:buSzTx/>
              <a:buFontTx/>
              <a:buNone/>
              <a:tabLst/>
            </a:pPr>
            <a:endParaRPr lang="en-US" altLang="ja-JP" sz="1400" dirty="0">
              <a:solidFill>
                <a:srgbClr val="FF0000"/>
              </a:solidFill>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BCA5C6BF-B02B-49DD-9050-A72A55D87D79}"/>
              </a:ext>
            </a:extLst>
          </p:cNvPr>
          <p:cNvSpPr txBox="1">
            <a:spLocks/>
          </p:cNvSpPr>
          <p:nvPr/>
        </p:nvSpPr>
        <p:spPr>
          <a:xfrm>
            <a:off x="1928664" y="1987486"/>
            <a:ext cx="2033449" cy="289386"/>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1400" dirty="0">
                <a:solidFill>
                  <a:srgbClr val="FF0000"/>
                </a:solidFill>
                <a:latin typeface="メイリオ" panose="020B0604030504040204" pitchFamily="50" charset="-128"/>
                <a:ea typeface="メイリオ" panose="020B0604030504040204" pitchFamily="50" charset="-128"/>
              </a:rPr>
              <a:t>10.0.0.0/16</a:t>
            </a:r>
          </a:p>
        </p:txBody>
      </p:sp>
      <p:cxnSp>
        <p:nvCxnSpPr>
          <p:cNvPr id="28" name="コネクタ: カギ線 23">
            <a:extLst>
              <a:ext uri="{FF2B5EF4-FFF2-40B4-BE49-F238E27FC236}">
                <a16:creationId xmlns:a16="http://schemas.microsoft.com/office/drawing/2014/main" id="{05239056-9B9C-4405-AE21-41EB97CD71B2}"/>
              </a:ext>
            </a:extLst>
          </p:cNvPr>
          <p:cNvCxnSpPr>
            <a:cxnSpLocks/>
          </p:cNvCxnSpPr>
          <p:nvPr/>
        </p:nvCxnSpPr>
        <p:spPr bwMode="auto">
          <a:xfrm>
            <a:off x="3962113" y="1893681"/>
            <a:ext cx="1096912" cy="772154"/>
          </a:xfrm>
          <a:prstGeom prst="straightConnector1">
            <a:avLst/>
          </a:prstGeom>
          <a:noFill/>
          <a:ln w="31750" cap="flat" cmpd="sng" algn="ctr">
            <a:solidFill>
              <a:srgbClr val="FF0000"/>
            </a:solidFill>
            <a:prstDash val="solid"/>
            <a:round/>
            <a:headEnd type="none" w="med" len="med"/>
            <a:tailEnd type="triangle"/>
          </a:ln>
          <a:effectLst/>
        </p:spPr>
      </p:cxnSp>
      <p:sp>
        <p:nvSpPr>
          <p:cNvPr id="44" name="テキスト ボックス 43">
            <a:extLst>
              <a:ext uri="{FF2B5EF4-FFF2-40B4-BE49-F238E27FC236}">
                <a16:creationId xmlns:a16="http://schemas.microsoft.com/office/drawing/2014/main" id="{32F4F772-543E-4AF9-9E2F-CCC7E1EF3F18}"/>
              </a:ext>
            </a:extLst>
          </p:cNvPr>
          <p:cNvSpPr txBox="1"/>
          <p:nvPr/>
        </p:nvSpPr>
        <p:spPr>
          <a:xfrm>
            <a:off x="2792654" y="5991671"/>
            <a:ext cx="526106" cy="276999"/>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endParaRPr kumimoji="1" lang="en-US" altLang="ja-JP" sz="1200" b="1" dirty="0">
              <a:latin typeface="メイリオ" panose="020B0604030504040204" pitchFamily="50" charset="-128"/>
              <a:ea typeface="メイリオ" panose="020B0604030504040204" pitchFamily="50" charset="-128"/>
            </a:endParaRPr>
          </a:p>
        </p:txBody>
      </p:sp>
      <p:pic>
        <p:nvPicPr>
          <p:cNvPr id="45" name="図 44">
            <a:extLst>
              <a:ext uri="{FF2B5EF4-FFF2-40B4-BE49-F238E27FC236}">
                <a16:creationId xmlns:a16="http://schemas.microsoft.com/office/drawing/2014/main" id="{E5489237-F2BF-4F53-BD00-F6AD819CD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061" y="5344114"/>
            <a:ext cx="619125" cy="704850"/>
          </a:xfrm>
          <a:prstGeom prst="rect">
            <a:avLst/>
          </a:prstGeom>
        </p:spPr>
      </p:pic>
      <p:sp>
        <p:nvSpPr>
          <p:cNvPr id="46" name="テキスト ボックス 45">
            <a:extLst>
              <a:ext uri="{FF2B5EF4-FFF2-40B4-BE49-F238E27FC236}">
                <a16:creationId xmlns:a16="http://schemas.microsoft.com/office/drawing/2014/main" id="{23213F6F-3417-4369-BC53-630224347660}"/>
              </a:ext>
            </a:extLst>
          </p:cNvPr>
          <p:cNvSpPr txBox="1"/>
          <p:nvPr/>
        </p:nvSpPr>
        <p:spPr>
          <a:xfrm>
            <a:off x="6741731" y="5991671"/>
            <a:ext cx="526105" cy="461665"/>
          </a:xfrm>
          <a:prstGeom prst="rect">
            <a:avLst/>
          </a:prstGeom>
          <a:noFill/>
        </p:spPr>
        <p:txBody>
          <a:bodyPr wrap="none" rtlCol="0">
            <a:spAutoFit/>
          </a:bodyPr>
          <a:lstStyle/>
          <a:p>
            <a:pPr algn="ctr"/>
            <a:r>
              <a:rPr lang="en-US" altLang="ja-JP" sz="1200" b="1" dirty="0">
                <a:latin typeface="メイリオ" panose="020B0604030504040204" pitchFamily="50" charset="-128"/>
                <a:ea typeface="メイリオ" panose="020B0604030504040204" pitchFamily="50" charset="-128"/>
              </a:rPr>
              <a:t>RDS</a:t>
            </a:r>
            <a:br>
              <a:rPr kumimoji="1" lang="en-US" altLang="ja-JP" sz="1200" b="1" dirty="0">
                <a:latin typeface="メイリオ" panose="020B0604030504040204" pitchFamily="50" charset="-128"/>
                <a:ea typeface="メイリオ" panose="020B0604030504040204" pitchFamily="50" charset="-128"/>
              </a:rPr>
            </a:br>
            <a:endParaRPr kumimoji="1" lang="en-US" altLang="ja-JP" sz="1200" b="1" dirty="0">
              <a:latin typeface="メイリオ" panose="020B0604030504040204" pitchFamily="50" charset="-128"/>
              <a:ea typeface="メイリオ" panose="020B0604030504040204" pitchFamily="50" charset="-128"/>
            </a:endParaRPr>
          </a:p>
        </p:txBody>
      </p:sp>
      <p:pic>
        <p:nvPicPr>
          <p:cNvPr id="47" name="図 46">
            <a:extLst>
              <a:ext uri="{FF2B5EF4-FFF2-40B4-BE49-F238E27FC236}">
                <a16:creationId xmlns:a16="http://schemas.microsoft.com/office/drawing/2014/main" id="{FA2BC0C3-B19B-4F5E-80D4-1A1DD646B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139" y="5344114"/>
            <a:ext cx="619125" cy="704850"/>
          </a:xfrm>
          <a:prstGeom prst="rect">
            <a:avLst/>
          </a:prstGeom>
        </p:spPr>
      </p:pic>
      <p:sp>
        <p:nvSpPr>
          <p:cNvPr id="49" name="テキスト ボックス 48">
            <a:extLst>
              <a:ext uri="{FF2B5EF4-FFF2-40B4-BE49-F238E27FC236}">
                <a16:creationId xmlns:a16="http://schemas.microsoft.com/office/drawing/2014/main" id="{0D07C65B-8A2E-4AF0-93A0-9DA72AC040FF}"/>
              </a:ext>
            </a:extLst>
          </p:cNvPr>
          <p:cNvSpPr txBox="1"/>
          <p:nvPr/>
        </p:nvSpPr>
        <p:spPr>
          <a:xfrm>
            <a:off x="4218824" y="5784471"/>
            <a:ext cx="146706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Automatic Failover</a:t>
            </a:r>
            <a:endParaRPr lang="en-US" altLang="ja-JP" sz="1000" b="1" dirty="0">
              <a:latin typeface="メイリオ" panose="020B0604030504040204" pitchFamily="50" charset="-128"/>
              <a:ea typeface="メイリオ" panose="020B0604030504040204" pitchFamily="50" charset="-128"/>
            </a:endParaRPr>
          </a:p>
        </p:txBody>
      </p:sp>
      <p:cxnSp>
        <p:nvCxnSpPr>
          <p:cNvPr id="50" name="コネクタ: カギ線 23">
            <a:extLst>
              <a:ext uri="{FF2B5EF4-FFF2-40B4-BE49-F238E27FC236}">
                <a16:creationId xmlns:a16="http://schemas.microsoft.com/office/drawing/2014/main" id="{E6B64937-D236-4DC9-AD55-F9CF0CF4AB8A}"/>
              </a:ext>
            </a:extLst>
          </p:cNvPr>
          <p:cNvCxnSpPr>
            <a:cxnSpLocks/>
          </p:cNvCxnSpPr>
          <p:nvPr/>
        </p:nvCxnSpPr>
        <p:spPr bwMode="auto">
          <a:xfrm>
            <a:off x="3340545" y="5737312"/>
            <a:ext cx="3353580" cy="0"/>
          </a:xfrm>
          <a:prstGeom prst="straightConnector1">
            <a:avLst/>
          </a:prstGeom>
          <a:noFill/>
          <a:ln w="31750" cap="flat" cmpd="sng" algn="ctr">
            <a:solidFill>
              <a:srgbClr val="002060"/>
            </a:solidFill>
            <a:prstDash val="solid"/>
            <a:round/>
            <a:headEnd type="none" w="med" len="med"/>
            <a:tailEnd type="triangle"/>
          </a:ln>
          <a:effectLst/>
        </p:spPr>
      </p:cxnSp>
      <p:pic>
        <p:nvPicPr>
          <p:cNvPr id="54" name="図 53" descr="容器 が含まれている画像&#10;&#10;自動的に生成された説明">
            <a:extLst>
              <a:ext uri="{FF2B5EF4-FFF2-40B4-BE49-F238E27FC236}">
                <a16:creationId xmlns:a16="http://schemas.microsoft.com/office/drawing/2014/main" id="{320F130D-0D19-4434-B21F-C2B2F94AE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8776" y="1741300"/>
            <a:ext cx="460974" cy="474449"/>
          </a:xfrm>
          <a:prstGeom prst="rect">
            <a:avLst/>
          </a:prstGeom>
        </p:spPr>
      </p:pic>
      <p:sp>
        <p:nvSpPr>
          <p:cNvPr id="55" name="テキスト ボックス 54">
            <a:extLst>
              <a:ext uri="{FF2B5EF4-FFF2-40B4-BE49-F238E27FC236}">
                <a16:creationId xmlns:a16="http://schemas.microsoft.com/office/drawing/2014/main" id="{7A938B0C-5B7A-4A0F-A838-B78E875B341C}"/>
              </a:ext>
            </a:extLst>
          </p:cNvPr>
          <p:cNvSpPr txBox="1"/>
          <p:nvPr/>
        </p:nvSpPr>
        <p:spPr>
          <a:xfrm>
            <a:off x="7115102" y="1843918"/>
            <a:ext cx="428323" cy="307777"/>
          </a:xfrm>
          <a:prstGeom prst="rect">
            <a:avLst/>
          </a:prstGeom>
          <a:noFill/>
        </p:spPr>
        <p:txBody>
          <a:bodyPr wrap="none" rtlCol="0">
            <a:spAutoFit/>
          </a:bodyPr>
          <a:lstStyle/>
          <a:p>
            <a:pPr algn="ctr"/>
            <a:r>
              <a:rPr kumimoji="1" lang="en-US" altLang="ja-JP" sz="1400" b="1" dirty="0">
                <a:solidFill>
                  <a:schemeClr val="bg1"/>
                </a:solidFill>
                <a:latin typeface="メイリオ" panose="020B0604030504040204" pitchFamily="50" charset="-128"/>
                <a:ea typeface="メイリオ" panose="020B0604030504040204" pitchFamily="50" charset="-128"/>
              </a:rPr>
              <a:t>S3</a:t>
            </a:r>
          </a:p>
        </p:txBody>
      </p:sp>
      <p:sp>
        <p:nvSpPr>
          <p:cNvPr id="56" name="テキスト ボックス 55">
            <a:extLst>
              <a:ext uri="{FF2B5EF4-FFF2-40B4-BE49-F238E27FC236}">
                <a16:creationId xmlns:a16="http://schemas.microsoft.com/office/drawing/2014/main" id="{223951FF-FCAE-4D9B-BCE5-9F94E508D5B4}"/>
              </a:ext>
            </a:extLst>
          </p:cNvPr>
          <p:cNvSpPr txBox="1"/>
          <p:nvPr/>
        </p:nvSpPr>
        <p:spPr>
          <a:xfrm>
            <a:off x="5992597" y="1566419"/>
            <a:ext cx="1338828" cy="246221"/>
          </a:xfrm>
          <a:prstGeom prst="rect">
            <a:avLst/>
          </a:prstGeom>
          <a:noFill/>
        </p:spPr>
        <p:txBody>
          <a:bodyPr wrap="none" rtlCol="0">
            <a:spAutoFit/>
          </a:bodyPr>
          <a:lstStyle/>
          <a:p>
            <a:pPr algn="ctr"/>
            <a:r>
              <a:rPr lang="ja-JP" altLang="en-US" sz="1000" b="1" dirty="0">
                <a:latin typeface="メイリオ" panose="020B0604030504040204" pitchFamily="50" charset="-128"/>
                <a:ea typeface="メイリオ" panose="020B0604030504040204" pitchFamily="50" charset="-128"/>
              </a:rPr>
              <a:t>Static Content Delivery</a:t>
            </a:r>
            <a:endParaRPr lang="en-US" altLang="ja-JP" sz="1000" b="1" dirty="0">
              <a:latin typeface="メイリオ" panose="020B0604030504040204" pitchFamily="50" charset="-128"/>
              <a:ea typeface="メイリオ" panose="020B0604030504040204" pitchFamily="50" charset="-128"/>
            </a:endParaRPr>
          </a:p>
        </p:txBody>
      </p:sp>
      <p:pic>
        <p:nvPicPr>
          <p:cNvPr id="59" name="図 58">
            <a:extLst>
              <a:ext uri="{FF2B5EF4-FFF2-40B4-BE49-F238E27FC236}">
                <a16:creationId xmlns:a16="http://schemas.microsoft.com/office/drawing/2014/main" id="{5462E510-FAB6-4B6E-86DA-952DB08794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8192" y="1644660"/>
            <a:ext cx="605697" cy="709531"/>
          </a:xfrm>
          <a:prstGeom prst="rect">
            <a:avLst/>
          </a:prstGeom>
        </p:spPr>
      </p:pic>
      <p:sp>
        <p:nvSpPr>
          <p:cNvPr id="60" name="テキスト ボックス 59">
            <a:extLst>
              <a:ext uri="{FF2B5EF4-FFF2-40B4-BE49-F238E27FC236}">
                <a16:creationId xmlns:a16="http://schemas.microsoft.com/office/drawing/2014/main" id="{7FAC08AF-8A5F-4F6C-B730-505D6F90155B}"/>
              </a:ext>
            </a:extLst>
          </p:cNvPr>
          <p:cNvSpPr txBox="1"/>
          <p:nvPr/>
        </p:nvSpPr>
        <p:spPr>
          <a:xfrm>
            <a:off x="5255463" y="2250445"/>
            <a:ext cx="1277081" cy="338554"/>
          </a:xfrm>
          <a:prstGeom prst="rect">
            <a:avLst/>
          </a:prstGeom>
          <a:noFill/>
        </p:spPr>
        <p:txBody>
          <a:bodyPr wrap="none" rtlCol="0">
            <a:spAutoFit/>
          </a:bodyPr>
          <a:lstStyle/>
          <a:p>
            <a:pPr algn="ctr"/>
            <a:r>
              <a:rPr kumimoji="1" lang="en-US" altLang="ja-JP" dirty="0">
                <a:latin typeface="メイリオ" panose="020B0604030504040204" pitchFamily="50" charset="-128"/>
                <a:ea typeface="メイリオ" panose="020B0604030504040204" pitchFamily="50" charset="-128"/>
              </a:rPr>
              <a:t>CloudFront</a:t>
            </a:r>
          </a:p>
        </p:txBody>
      </p:sp>
      <p:cxnSp>
        <p:nvCxnSpPr>
          <p:cNvPr id="61" name="コネクタ: カギ線 23">
            <a:extLst>
              <a:ext uri="{FF2B5EF4-FFF2-40B4-BE49-F238E27FC236}">
                <a16:creationId xmlns:a16="http://schemas.microsoft.com/office/drawing/2014/main" id="{E2289EB5-51F8-4361-AFF1-133E8ACF954A}"/>
              </a:ext>
            </a:extLst>
          </p:cNvPr>
          <p:cNvCxnSpPr>
            <a:cxnSpLocks/>
            <a:stCxn id="55" idx="1"/>
            <a:endCxn id="59" idx="3"/>
          </p:cNvCxnSpPr>
          <p:nvPr/>
        </p:nvCxnSpPr>
        <p:spPr bwMode="auto">
          <a:xfrm flipH="1">
            <a:off x="5943889" y="1997807"/>
            <a:ext cx="1171213" cy="1619"/>
          </a:xfrm>
          <a:prstGeom prst="straightConnector1">
            <a:avLst/>
          </a:prstGeom>
          <a:noFill/>
          <a:ln w="31750" cap="flat" cmpd="sng" algn="ctr">
            <a:solidFill>
              <a:srgbClr val="FF0000"/>
            </a:solidFill>
            <a:prstDash val="solid"/>
            <a:round/>
            <a:headEnd type="none" w="med" len="med"/>
            <a:tailEnd type="triangle"/>
          </a:ln>
          <a:effectLst/>
        </p:spPr>
      </p:cxnSp>
      <p:pic>
        <p:nvPicPr>
          <p:cNvPr id="57" name="図 56">
            <a:extLst>
              <a:ext uri="{FF2B5EF4-FFF2-40B4-BE49-F238E27FC236}">
                <a16:creationId xmlns:a16="http://schemas.microsoft.com/office/drawing/2014/main" id="{B7A8E394-14B7-4F90-B135-D2752DB586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0128" y="2622646"/>
            <a:ext cx="666750" cy="800100"/>
          </a:xfrm>
          <a:prstGeom prst="rect">
            <a:avLst/>
          </a:prstGeom>
        </p:spPr>
      </p:pic>
      <p:sp>
        <p:nvSpPr>
          <p:cNvPr id="58" name="テキスト ボックス 57">
            <a:extLst>
              <a:ext uri="{FF2B5EF4-FFF2-40B4-BE49-F238E27FC236}">
                <a16:creationId xmlns:a16="http://schemas.microsoft.com/office/drawing/2014/main" id="{B968C364-2087-4351-85A5-120090784D55}"/>
              </a:ext>
            </a:extLst>
          </p:cNvPr>
          <p:cNvSpPr txBox="1"/>
          <p:nvPr/>
        </p:nvSpPr>
        <p:spPr>
          <a:xfrm>
            <a:off x="4303178" y="3352555"/>
            <a:ext cx="1467068" cy="338554"/>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API Gateway</a:t>
            </a:r>
            <a:endParaRPr kumimoji="1" lang="en-US" altLang="ja-JP" dirty="0">
              <a:latin typeface="メイリオ" panose="020B0604030504040204" pitchFamily="50" charset="-128"/>
              <a:ea typeface="メイリオ" panose="020B0604030504040204" pitchFamily="50" charset="-128"/>
            </a:endParaRPr>
          </a:p>
        </p:txBody>
      </p:sp>
      <p:pic>
        <p:nvPicPr>
          <p:cNvPr id="62" name="図 61">
            <a:extLst>
              <a:ext uri="{FF2B5EF4-FFF2-40B4-BE49-F238E27FC236}">
                <a16:creationId xmlns:a16="http://schemas.microsoft.com/office/drawing/2014/main" id="{BD1DEED7-5246-4881-9227-CFD54A2A13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725" y="4005021"/>
            <a:ext cx="666750" cy="800100"/>
          </a:xfrm>
          <a:prstGeom prst="rect">
            <a:avLst/>
          </a:prstGeom>
        </p:spPr>
      </p:pic>
      <p:sp>
        <p:nvSpPr>
          <p:cNvPr id="63" name="テキスト ボックス 62">
            <a:extLst>
              <a:ext uri="{FF2B5EF4-FFF2-40B4-BE49-F238E27FC236}">
                <a16:creationId xmlns:a16="http://schemas.microsoft.com/office/drawing/2014/main" id="{2BB9E92B-D02E-42B6-A654-F0A8CA657558}"/>
              </a:ext>
            </a:extLst>
          </p:cNvPr>
          <p:cNvSpPr txBox="1"/>
          <p:nvPr/>
        </p:nvSpPr>
        <p:spPr>
          <a:xfrm>
            <a:off x="4495535" y="4791670"/>
            <a:ext cx="982961" cy="338554"/>
          </a:xfrm>
          <a:prstGeom prst="rect">
            <a:avLst/>
          </a:prstGeom>
          <a:noFill/>
        </p:spPr>
        <p:txBody>
          <a:bodyPr wrap="none" rtlCol="0">
            <a:spAutoFit/>
          </a:bodyPr>
          <a:lstStyle/>
          <a:p>
            <a:pPr algn="ctr"/>
            <a:r>
              <a:rPr lang="en-US" altLang="ja-JP" dirty="0">
                <a:latin typeface="メイリオ" panose="020B0604030504040204" pitchFamily="50" charset="-128"/>
                <a:ea typeface="メイリオ" panose="020B0604030504040204" pitchFamily="50" charset="-128"/>
              </a:rPr>
              <a:t>Lambda</a:t>
            </a:r>
            <a:endParaRPr kumimoji="1" lang="en-US" altLang="ja-JP" dirty="0">
              <a:latin typeface="メイリオ" panose="020B0604030504040204" pitchFamily="50" charset="-128"/>
              <a:ea typeface="メイリオ" panose="020B0604030504040204" pitchFamily="50" charset="-128"/>
            </a:endParaRPr>
          </a:p>
        </p:txBody>
      </p:sp>
      <p:cxnSp>
        <p:nvCxnSpPr>
          <p:cNvPr id="66" name="コネクタ: カギ線 23">
            <a:extLst>
              <a:ext uri="{FF2B5EF4-FFF2-40B4-BE49-F238E27FC236}">
                <a16:creationId xmlns:a16="http://schemas.microsoft.com/office/drawing/2014/main" id="{A5DBFF5C-ACC9-49D3-AC68-3FBCF602F434}"/>
              </a:ext>
            </a:extLst>
          </p:cNvPr>
          <p:cNvCxnSpPr>
            <a:cxnSpLocks/>
            <a:stCxn id="58" idx="0"/>
            <a:endCxn id="62" idx="0"/>
          </p:cNvCxnSpPr>
          <p:nvPr/>
        </p:nvCxnSpPr>
        <p:spPr bwMode="auto">
          <a:xfrm flipH="1">
            <a:off x="5035100" y="3352555"/>
            <a:ext cx="1612" cy="652466"/>
          </a:xfrm>
          <a:prstGeom prst="straightConnector1">
            <a:avLst/>
          </a:prstGeom>
          <a:noFill/>
          <a:ln w="31750" cap="flat" cmpd="sng" algn="ctr">
            <a:solidFill>
              <a:srgbClr val="FF0000"/>
            </a:solidFill>
            <a:prstDash val="solid"/>
            <a:round/>
            <a:headEnd type="none" w="med" len="med"/>
            <a:tailEnd type="triangle"/>
          </a:ln>
          <a:effectLst/>
        </p:spPr>
      </p:cxnSp>
      <p:cxnSp>
        <p:nvCxnSpPr>
          <p:cNvPr id="67" name="コネクタ: カギ線 23">
            <a:extLst>
              <a:ext uri="{FF2B5EF4-FFF2-40B4-BE49-F238E27FC236}">
                <a16:creationId xmlns:a16="http://schemas.microsoft.com/office/drawing/2014/main" id="{87A2F554-4830-485C-8C32-6793B02F37BA}"/>
              </a:ext>
            </a:extLst>
          </p:cNvPr>
          <p:cNvCxnSpPr>
            <a:cxnSpLocks/>
            <a:stCxn id="62" idx="2"/>
            <a:endCxn id="45" idx="0"/>
          </p:cNvCxnSpPr>
          <p:nvPr/>
        </p:nvCxnSpPr>
        <p:spPr bwMode="auto">
          <a:xfrm flipH="1">
            <a:off x="3070624" y="4805121"/>
            <a:ext cx="1964476" cy="538993"/>
          </a:xfrm>
          <a:prstGeom prst="straightConnector1">
            <a:avLst/>
          </a:prstGeom>
          <a:noFill/>
          <a:ln w="31750" cap="flat" cmpd="sng" algn="ctr">
            <a:solidFill>
              <a:srgbClr val="FF0000"/>
            </a:solidFill>
            <a:prstDash val="solid"/>
            <a:round/>
            <a:headEnd type="none" w="med" len="med"/>
            <a:tailEnd type="triangle"/>
          </a:ln>
          <a:effectLst/>
        </p:spPr>
      </p:cxnSp>
      <p:cxnSp>
        <p:nvCxnSpPr>
          <p:cNvPr id="75" name="コネクタ: カギ線 23">
            <a:extLst>
              <a:ext uri="{FF2B5EF4-FFF2-40B4-BE49-F238E27FC236}">
                <a16:creationId xmlns:a16="http://schemas.microsoft.com/office/drawing/2014/main" id="{1AC54C58-9BE1-4C15-9C2B-42E51C14B121}"/>
              </a:ext>
            </a:extLst>
          </p:cNvPr>
          <p:cNvCxnSpPr>
            <a:cxnSpLocks/>
            <a:endCxn id="59" idx="1"/>
          </p:cNvCxnSpPr>
          <p:nvPr/>
        </p:nvCxnSpPr>
        <p:spPr bwMode="auto">
          <a:xfrm>
            <a:off x="4353020" y="1701221"/>
            <a:ext cx="985172" cy="298205"/>
          </a:xfrm>
          <a:prstGeom prst="straightConnector1">
            <a:avLst/>
          </a:prstGeom>
          <a:noFill/>
          <a:ln w="31750" cap="flat" cmpd="sng" algn="ctr">
            <a:solidFill>
              <a:srgbClr val="FF0000"/>
            </a:solidFill>
            <a:prstDash val="solid"/>
            <a:round/>
            <a:headEnd type="none" w="med" len="med"/>
            <a:tailEnd type="triangle"/>
          </a:ln>
          <a:effectLst/>
        </p:spPr>
      </p:cxnSp>
      <p:grpSp>
        <p:nvGrpSpPr>
          <p:cNvPr id="76" name="グループ化 75">
            <a:extLst>
              <a:ext uri="{FF2B5EF4-FFF2-40B4-BE49-F238E27FC236}">
                <a16:creationId xmlns:a16="http://schemas.microsoft.com/office/drawing/2014/main" id="{CEF3EA13-B6D4-4A90-8C3E-4BC8E58B600D}"/>
              </a:ext>
            </a:extLst>
          </p:cNvPr>
          <p:cNvGrpSpPr/>
          <p:nvPr/>
        </p:nvGrpSpPr>
        <p:grpSpPr>
          <a:xfrm>
            <a:off x="3080792" y="1205165"/>
            <a:ext cx="1174158" cy="802005"/>
            <a:chOff x="8545063" y="1196752"/>
            <a:chExt cx="1569238" cy="1098973"/>
          </a:xfrm>
        </p:grpSpPr>
        <p:grpSp>
          <p:nvGrpSpPr>
            <p:cNvPr id="77" name="グループ化 76">
              <a:extLst>
                <a:ext uri="{FF2B5EF4-FFF2-40B4-BE49-F238E27FC236}">
                  <a16:creationId xmlns:a16="http://schemas.microsoft.com/office/drawing/2014/main" id="{4D48BA1D-CFF7-4B4C-A835-681C8F746193}"/>
                </a:ext>
              </a:extLst>
            </p:cNvPr>
            <p:cNvGrpSpPr/>
            <p:nvPr/>
          </p:nvGrpSpPr>
          <p:grpSpPr>
            <a:xfrm>
              <a:off x="8545063" y="1307656"/>
              <a:ext cx="1368152" cy="988069"/>
              <a:chOff x="4211960" y="2928119"/>
              <a:chExt cx="844550" cy="582612"/>
            </a:xfrm>
            <a:solidFill>
              <a:srgbClr val="00338D"/>
            </a:solidFill>
          </p:grpSpPr>
          <p:sp>
            <p:nvSpPr>
              <p:cNvPr id="81" name="Freeform 141">
                <a:extLst>
                  <a:ext uri="{FF2B5EF4-FFF2-40B4-BE49-F238E27FC236}">
                    <a16:creationId xmlns:a16="http://schemas.microsoft.com/office/drawing/2014/main" id="{74587284-95B2-41C6-8FB1-A2278D78CA6A}"/>
                  </a:ext>
                </a:extLst>
              </p:cNvPr>
              <p:cNvSpPr>
                <a:spLocks noEditPoints="1"/>
              </p:cNvSpPr>
              <p:nvPr/>
            </p:nvSpPr>
            <p:spPr bwMode="auto">
              <a:xfrm>
                <a:off x="4305623" y="2928119"/>
                <a:ext cx="657225" cy="417512"/>
              </a:xfrm>
              <a:custGeom>
                <a:avLst/>
                <a:gdLst/>
                <a:ahLst/>
                <a:cxnLst>
                  <a:cxn ang="0">
                    <a:pos x="0" y="111"/>
                  </a:cxn>
                  <a:cxn ang="0">
                    <a:pos x="0" y="0"/>
                  </a:cxn>
                  <a:cxn ang="0">
                    <a:pos x="175" y="0"/>
                  </a:cxn>
                  <a:cxn ang="0">
                    <a:pos x="175" y="111"/>
                  </a:cxn>
                  <a:cxn ang="0">
                    <a:pos x="0" y="111"/>
                  </a:cxn>
                  <a:cxn ang="0">
                    <a:pos x="163" y="11"/>
                  </a:cxn>
                  <a:cxn ang="0">
                    <a:pos x="161" y="11"/>
                  </a:cxn>
                  <a:cxn ang="0">
                    <a:pos x="14" y="11"/>
                  </a:cxn>
                  <a:cxn ang="0">
                    <a:pos x="11" y="14"/>
                  </a:cxn>
                  <a:cxn ang="0">
                    <a:pos x="11" y="97"/>
                  </a:cxn>
                  <a:cxn ang="0">
                    <a:pos x="12" y="99"/>
                  </a:cxn>
                  <a:cxn ang="0">
                    <a:pos x="163" y="99"/>
                  </a:cxn>
                  <a:cxn ang="0">
                    <a:pos x="163" y="11"/>
                  </a:cxn>
                </a:cxnLst>
                <a:rect l="0" t="0" r="r" b="b"/>
                <a:pathLst>
                  <a:path w="175" h="111">
                    <a:moveTo>
                      <a:pt x="0" y="111"/>
                    </a:moveTo>
                    <a:cubicBezTo>
                      <a:pt x="0" y="74"/>
                      <a:pt x="0" y="37"/>
                      <a:pt x="0" y="0"/>
                    </a:cubicBezTo>
                    <a:cubicBezTo>
                      <a:pt x="58" y="0"/>
                      <a:pt x="117" y="0"/>
                      <a:pt x="175" y="0"/>
                    </a:cubicBezTo>
                    <a:cubicBezTo>
                      <a:pt x="175" y="37"/>
                      <a:pt x="175" y="74"/>
                      <a:pt x="175" y="111"/>
                    </a:cubicBezTo>
                    <a:cubicBezTo>
                      <a:pt x="117" y="111"/>
                      <a:pt x="58" y="111"/>
                      <a:pt x="0" y="111"/>
                    </a:cubicBezTo>
                    <a:close/>
                    <a:moveTo>
                      <a:pt x="163" y="11"/>
                    </a:moveTo>
                    <a:cubicBezTo>
                      <a:pt x="162" y="11"/>
                      <a:pt x="162" y="11"/>
                      <a:pt x="161" y="11"/>
                    </a:cubicBezTo>
                    <a:cubicBezTo>
                      <a:pt x="112" y="11"/>
                      <a:pt x="63" y="11"/>
                      <a:pt x="14" y="11"/>
                    </a:cubicBezTo>
                    <a:cubicBezTo>
                      <a:pt x="12" y="11"/>
                      <a:pt x="11" y="12"/>
                      <a:pt x="11" y="14"/>
                    </a:cubicBezTo>
                    <a:cubicBezTo>
                      <a:pt x="11" y="42"/>
                      <a:pt x="11" y="69"/>
                      <a:pt x="11" y="97"/>
                    </a:cubicBezTo>
                    <a:cubicBezTo>
                      <a:pt x="11" y="98"/>
                      <a:pt x="11" y="99"/>
                      <a:pt x="12" y="99"/>
                    </a:cubicBezTo>
                    <a:cubicBezTo>
                      <a:pt x="62" y="99"/>
                      <a:pt x="113" y="99"/>
                      <a:pt x="163" y="99"/>
                    </a:cubicBezTo>
                    <a:cubicBezTo>
                      <a:pt x="163" y="70"/>
                      <a:pt x="163" y="41"/>
                      <a:pt x="163"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dirty="0"/>
              </a:p>
            </p:txBody>
          </p:sp>
          <p:sp>
            <p:nvSpPr>
              <p:cNvPr id="82" name="Freeform 142">
                <a:extLst>
                  <a:ext uri="{FF2B5EF4-FFF2-40B4-BE49-F238E27FC236}">
                    <a16:creationId xmlns:a16="http://schemas.microsoft.com/office/drawing/2014/main" id="{E4CD0D26-2C9E-49D0-A639-1BD845B31F63}"/>
                  </a:ext>
                </a:extLst>
              </p:cNvPr>
              <p:cNvSpPr>
                <a:spLocks noEditPoints="1"/>
              </p:cNvSpPr>
              <p:nvPr/>
            </p:nvSpPr>
            <p:spPr bwMode="auto">
              <a:xfrm>
                <a:off x="4211960" y="3378969"/>
                <a:ext cx="844550" cy="131762"/>
              </a:xfrm>
              <a:custGeom>
                <a:avLst/>
                <a:gdLst/>
                <a:ahLst/>
                <a:cxnLst>
                  <a:cxn ang="0">
                    <a:pos x="224" y="35"/>
                  </a:cxn>
                  <a:cxn ang="0">
                    <a:pos x="222" y="35"/>
                  </a:cxn>
                  <a:cxn ang="0">
                    <a:pos x="3" y="35"/>
                  </a:cxn>
                  <a:cxn ang="0">
                    <a:pos x="0" y="33"/>
                  </a:cxn>
                  <a:cxn ang="0">
                    <a:pos x="7" y="17"/>
                  </a:cxn>
                  <a:cxn ang="0">
                    <a:pos x="23" y="1"/>
                  </a:cxn>
                  <a:cxn ang="0">
                    <a:pos x="27" y="0"/>
                  </a:cxn>
                  <a:cxn ang="0">
                    <a:pos x="198" y="0"/>
                  </a:cxn>
                  <a:cxn ang="0">
                    <a:pos x="202" y="1"/>
                  </a:cxn>
                  <a:cxn ang="0">
                    <a:pos x="223" y="22"/>
                  </a:cxn>
                  <a:cxn ang="0">
                    <a:pos x="224" y="25"/>
                  </a:cxn>
                  <a:cxn ang="0">
                    <a:pos x="224" y="35"/>
                  </a:cxn>
                  <a:cxn ang="0">
                    <a:pos x="12" y="23"/>
                  </a:cxn>
                  <a:cxn ang="0">
                    <a:pos x="213" y="23"/>
                  </a:cxn>
                  <a:cxn ang="0">
                    <a:pos x="211" y="21"/>
                  </a:cxn>
                  <a:cxn ang="0">
                    <a:pos x="199" y="9"/>
                  </a:cxn>
                  <a:cxn ang="0">
                    <a:pos x="194" y="7"/>
                  </a:cxn>
                  <a:cxn ang="0">
                    <a:pos x="38" y="7"/>
                  </a:cxn>
                  <a:cxn ang="0">
                    <a:pos x="21" y="14"/>
                  </a:cxn>
                  <a:cxn ang="0">
                    <a:pos x="12" y="23"/>
                  </a:cxn>
                </a:cxnLst>
                <a:rect l="0" t="0" r="r" b="b"/>
                <a:pathLst>
                  <a:path w="225" h="35">
                    <a:moveTo>
                      <a:pt x="224" y="35"/>
                    </a:moveTo>
                    <a:cubicBezTo>
                      <a:pt x="223" y="35"/>
                      <a:pt x="222" y="35"/>
                      <a:pt x="222" y="35"/>
                    </a:cubicBezTo>
                    <a:cubicBezTo>
                      <a:pt x="149" y="35"/>
                      <a:pt x="76" y="35"/>
                      <a:pt x="3" y="35"/>
                    </a:cubicBezTo>
                    <a:cubicBezTo>
                      <a:pt x="1" y="35"/>
                      <a:pt x="1" y="35"/>
                      <a:pt x="0" y="33"/>
                    </a:cubicBezTo>
                    <a:cubicBezTo>
                      <a:pt x="0" y="26"/>
                      <a:pt x="2" y="21"/>
                      <a:pt x="7" y="17"/>
                    </a:cubicBezTo>
                    <a:cubicBezTo>
                      <a:pt x="13" y="12"/>
                      <a:pt x="18" y="6"/>
                      <a:pt x="23" y="1"/>
                    </a:cubicBezTo>
                    <a:cubicBezTo>
                      <a:pt x="24" y="0"/>
                      <a:pt x="25" y="0"/>
                      <a:pt x="27" y="0"/>
                    </a:cubicBezTo>
                    <a:cubicBezTo>
                      <a:pt x="84" y="0"/>
                      <a:pt x="141" y="0"/>
                      <a:pt x="198" y="0"/>
                    </a:cubicBezTo>
                    <a:cubicBezTo>
                      <a:pt x="200" y="0"/>
                      <a:pt x="201" y="0"/>
                      <a:pt x="202" y="1"/>
                    </a:cubicBezTo>
                    <a:cubicBezTo>
                      <a:pt x="209" y="8"/>
                      <a:pt x="216" y="15"/>
                      <a:pt x="223" y="22"/>
                    </a:cubicBezTo>
                    <a:cubicBezTo>
                      <a:pt x="224" y="23"/>
                      <a:pt x="224" y="24"/>
                      <a:pt x="224" y="25"/>
                    </a:cubicBezTo>
                    <a:cubicBezTo>
                      <a:pt x="225" y="29"/>
                      <a:pt x="224" y="32"/>
                      <a:pt x="224" y="35"/>
                    </a:cubicBezTo>
                    <a:close/>
                    <a:moveTo>
                      <a:pt x="12" y="23"/>
                    </a:moveTo>
                    <a:cubicBezTo>
                      <a:pt x="79" y="23"/>
                      <a:pt x="146" y="23"/>
                      <a:pt x="213" y="23"/>
                    </a:cubicBezTo>
                    <a:cubicBezTo>
                      <a:pt x="212" y="22"/>
                      <a:pt x="212" y="22"/>
                      <a:pt x="211" y="21"/>
                    </a:cubicBezTo>
                    <a:cubicBezTo>
                      <a:pt x="207" y="17"/>
                      <a:pt x="203" y="13"/>
                      <a:pt x="199" y="9"/>
                    </a:cubicBezTo>
                    <a:cubicBezTo>
                      <a:pt x="198" y="8"/>
                      <a:pt x="196" y="7"/>
                      <a:pt x="194" y="7"/>
                    </a:cubicBezTo>
                    <a:cubicBezTo>
                      <a:pt x="142" y="7"/>
                      <a:pt x="90" y="8"/>
                      <a:pt x="38" y="7"/>
                    </a:cubicBezTo>
                    <a:cubicBezTo>
                      <a:pt x="31" y="7"/>
                      <a:pt x="25" y="9"/>
                      <a:pt x="21" y="14"/>
                    </a:cubicBezTo>
                    <a:cubicBezTo>
                      <a:pt x="18" y="18"/>
                      <a:pt x="15" y="20"/>
                      <a:pt x="1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ja-JP" altLang="en-US" dirty="0"/>
              </a:p>
            </p:txBody>
          </p:sp>
        </p:grpSp>
        <p:grpSp>
          <p:nvGrpSpPr>
            <p:cNvPr id="78" name="Group 92">
              <a:extLst>
                <a:ext uri="{FF2B5EF4-FFF2-40B4-BE49-F238E27FC236}">
                  <a16:creationId xmlns:a16="http://schemas.microsoft.com/office/drawing/2014/main" id="{AACC8E94-BC1B-42E0-AFEE-E061319C65B2}"/>
                </a:ext>
              </a:extLst>
            </p:cNvPr>
            <p:cNvGrpSpPr/>
            <p:nvPr/>
          </p:nvGrpSpPr>
          <p:grpSpPr>
            <a:xfrm>
              <a:off x="9076017" y="1196752"/>
              <a:ext cx="1038284" cy="1078132"/>
              <a:chOff x="9365340" y="4452611"/>
              <a:chExt cx="235904" cy="272652"/>
            </a:xfrm>
            <a:solidFill>
              <a:srgbClr val="3366CC"/>
            </a:solidFill>
          </p:grpSpPr>
          <p:sp>
            <p:nvSpPr>
              <p:cNvPr id="79" name="Freeform 120">
                <a:extLst>
                  <a:ext uri="{FF2B5EF4-FFF2-40B4-BE49-F238E27FC236}">
                    <a16:creationId xmlns:a16="http://schemas.microsoft.com/office/drawing/2014/main" id="{6A0ED039-2B58-471D-B99A-CA09B9F2C5D2}"/>
                  </a:ext>
                </a:extLst>
              </p:cNvPr>
              <p:cNvSpPr>
                <a:spLocks/>
              </p:cNvSpPr>
              <p:nvPr/>
            </p:nvSpPr>
            <p:spPr bwMode="auto">
              <a:xfrm>
                <a:off x="9365340" y="4559301"/>
                <a:ext cx="235904" cy="165962"/>
              </a:xfrm>
              <a:custGeom>
                <a:avLst/>
                <a:gdLst>
                  <a:gd name="T0" fmla="*/ 12 w 398"/>
                  <a:gd name="T1" fmla="*/ 35 h 280"/>
                  <a:gd name="T2" fmla="*/ 9 w 398"/>
                  <a:gd name="T3" fmla="*/ 21 h 280"/>
                  <a:gd name="T4" fmla="*/ 9 w 398"/>
                  <a:gd name="T5" fmla="*/ 22 h 280"/>
                  <a:gd name="T6" fmla="*/ 7 w 398"/>
                  <a:gd name="T7" fmla="*/ 23 h 280"/>
                  <a:gd name="T8" fmla="*/ 6 w 398"/>
                  <a:gd name="T9" fmla="*/ 24 h 280"/>
                  <a:gd name="T10" fmla="*/ 5 w 398"/>
                  <a:gd name="T11" fmla="*/ 24 h 280"/>
                  <a:gd name="T12" fmla="*/ 3 w 398"/>
                  <a:gd name="T13" fmla="*/ 24 h 280"/>
                  <a:gd name="T14" fmla="*/ 2 w 398"/>
                  <a:gd name="T15" fmla="*/ 23 h 280"/>
                  <a:gd name="T16" fmla="*/ 1 w 398"/>
                  <a:gd name="T17" fmla="*/ 22 h 280"/>
                  <a:gd name="T18" fmla="*/ 1 w 398"/>
                  <a:gd name="T19" fmla="*/ 21 h 280"/>
                  <a:gd name="T20" fmla="*/ 1 w 398"/>
                  <a:gd name="T21" fmla="*/ 19 h 280"/>
                  <a:gd name="T22" fmla="*/ 6 w 398"/>
                  <a:gd name="T23" fmla="*/ 6 h 280"/>
                  <a:gd name="T24" fmla="*/ 6 w 398"/>
                  <a:gd name="T25" fmla="*/ 5 h 280"/>
                  <a:gd name="T26" fmla="*/ 10 w 398"/>
                  <a:gd name="T27" fmla="*/ 2 h 280"/>
                  <a:gd name="T28" fmla="*/ 12 w 398"/>
                  <a:gd name="T29" fmla="*/ 1 h 280"/>
                  <a:gd name="T30" fmla="*/ 12 w 398"/>
                  <a:gd name="T31" fmla="*/ 1 h 280"/>
                  <a:gd name="T32" fmla="*/ 15 w 398"/>
                  <a:gd name="T33" fmla="*/ 1 h 280"/>
                  <a:gd name="T34" fmla="*/ 34 w 398"/>
                  <a:gd name="T35" fmla="*/ 0 h 280"/>
                  <a:gd name="T36" fmla="*/ 37 w 398"/>
                  <a:gd name="T37" fmla="*/ 1 h 280"/>
                  <a:gd name="T38" fmla="*/ 39 w 398"/>
                  <a:gd name="T39" fmla="*/ 1 h 280"/>
                  <a:gd name="T40" fmla="*/ 41 w 398"/>
                  <a:gd name="T41" fmla="*/ 2 h 280"/>
                  <a:gd name="T42" fmla="*/ 43 w 398"/>
                  <a:gd name="T43" fmla="*/ 3 h 280"/>
                  <a:gd name="T44" fmla="*/ 44 w 398"/>
                  <a:gd name="T45" fmla="*/ 4 h 280"/>
                  <a:gd name="T46" fmla="*/ 45 w 398"/>
                  <a:gd name="T47" fmla="*/ 6 h 280"/>
                  <a:gd name="T48" fmla="*/ 50 w 398"/>
                  <a:gd name="T49" fmla="*/ 18 h 280"/>
                  <a:gd name="T50" fmla="*/ 50 w 398"/>
                  <a:gd name="T51" fmla="*/ 19 h 280"/>
                  <a:gd name="T52" fmla="*/ 50 w 398"/>
                  <a:gd name="T53" fmla="*/ 20 h 280"/>
                  <a:gd name="T54" fmla="*/ 50 w 398"/>
                  <a:gd name="T55" fmla="*/ 21 h 280"/>
                  <a:gd name="T56" fmla="*/ 49 w 398"/>
                  <a:gd name="T57" fmla="*/ 23 h 280"/>
                  <a:gd name="T58" fmla="*/ 48 w 398"/>
                  <a:gd name="T59" fmla="*/ 23 h 280"/>
                  <a:gd name="T60" fmla="*/ 47 w 398"/>
                  <a:gd name="T61" fmla="*/ 24 h 280"/>
                  <a:gd name="T62" fmla="*/ 46 w 398"/>
                  <a:gd name="T63" fmla="*/ 24 h 280"/>
                  <a:gd name="T64" fmla="*/ 45 w 398"/>
                  <a:gd name="T65" fmla="*/ 24 h 280"/>
                  <a:gd name="T66" fmla="*/ 44 w 398"/>
                  <a:gd name="T67" fmla="*/ 23 h 280"/>
                  <a:gd name="T68" fmla="*/ 43 w 398"/>
                  <a:gd name="T69" fmla="*/ 23 h 280"/>
                  <a:gd name="T70" fmla="*/ 38 w 398"/>
                  <a:gd name="T71" fmla="*/ 14 h 2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98"/>
                  <a:gd name="T109" fmla="*/ 0 h 280"/>
                  <a:gd name="T110" fmla="*/ 398 w 398"/>
                  <a:gd name="T111" fmla="*/ 280 h 2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98" h="280">
                    <a:moveTo>
                      <a:pt x="300" y="280"/>
                    </a:moveTo>
                    <a:lnTo>
                      <a:pt x="96" y="280"/>
                    </a:lnTo>
                    <a:lnTo>
                      <a:pt x="96" y="115"/>
                    </a:lnTo>
                    <a:lnTo>
                      <a:pt x="72" y="170"/>
                    </a:lnTo>
                    <a:lnTo>
                      <a:pt x="69" y="176"/>
                    </a:lnTo>
                    <a:lnTo>
                      <a:pt x="66" y="181"/>
                    </a:lnTo>
                    <a:lnTo>
                      <a:pt x="61" y="185"/>
                    </a:lnTo>
                    <a:lnTo>
                      <a:pt x="57" y="190"/>
                    </a:lnTo>
                    <a:lnTo>
                      <a:pt x="52" y="193"/>
                    </a:lnTo>
                    <a:lnTo>
                      <a:pt x="46" y="196"/>
                    </a:lnTo>
                    <a:lnTo>
                      <a:pt x="40" y="197"/>
                    </a:lnTo>
                    <a:lnTo>
                      <a:pt x="34" y="197"/>
                    </a:lnTo>
                    <a:lnTo>
                      <a:pt x="27" y="196"/>
                    </a:lnTo>
                    <a:lnTo>
                      <a:pt x="21" y="194"/>
                    </a:lnTo>
                    <a:lnTo>
                      <a:pt x="15" y="191"/>
                    </a:lnTo>
                    <a:lnTo>
                      <a:pt x="12" y="188"/>
                    </a:lnTo>
                    <a:lnTo>
                      <a:pt x="11" y="187"/>
                    </a:lnTo>
                    <a:lnTo>
                      <a:pt x="6" y="181"/>
                    </a:lnTo>
                    <a:lnTo>
                      <a:pt x="3" y="174"/>
                    </a:lnTo>
                    <a:lnTo>
                      <a:pt x="1" y="168"/>
                    </a:lnTo>
                    <a:lnTo>
                      <a:pt x="0" y="162"/>
                    </a:lnTo>
                    <a:lnTo>
                      <a:pt x="1" y="153"/>
                    </a:lnTo>
                    <a:lnTo>
                      <a:pt x="4" y="145"/>
                    </a:lnTo>
                    <a:lnTo>
                      <a:pt x="49" y="54"/>
                    </a:lnTo>
                    <a:lnTo>
                      <a:pt x="52" y="47"/>
                    </a:lnTo>
                    <a:lnTo>
                      <a:pt x="55" y="43"/>
                    </a:lnTo>
                    <a:lnTo>
                      <a:pt x="64" y="32"/>
                    </a:lnTo>
                    <a:lnTo>
                      <a:pt x="73" y="23"/>
                    </a:lnTo>
                    <a:lnTo>
                      <a:pt x="84" y="15"/>
                    </a:lnTo>
                    <a:lnTo>
                      <a:pt x="90" y="12"/>
                    </a:lnTo>
                    <a:lnTo>
                      <a:pt x="96" y="9"/>
                    </a:lnTo>
                    <a:lnTo>
                      <a:pt x="102" y="6"/>
                    </a:lnTo>
                    <a:lnTo>
                      <a:pt x="109" y="5"/>
                    </a:lnTo>
                    <a:lnTo>
                      <a:pt x="121" y="1"/>
                    </a:lnTo>
                    <a:lnTo>
                      <a:pt x="133" y="0"/>
                    </a:lnTo>
                    <a:lnTo>
                      <a:pt x="266" y="0"/>
                    </a:lnTo>
                    <a:lnTo>
                      <a:pt x="282" y="1"/>
                    </a:lnTo>
                    <a:lnTo>
                      <a:pt x="289" y="3"/>
                    </a:lnTo>
                    <a:lnTo>
                      <a:pt x="297" y="5"/>
                    </a:lnTo>
                    <a:lnTo>
                      <a:pt x="309" y="8"/>
                    </a:lnTo>
                    <a:lnTo>
                      <a:pt x="321" y="14"/>
                    </a:lnTo>
                    <a:lnTo>
                      <a:pt x="327" y="18"/>
                    </a:lnTo>
                    <a:lnTo>
                      <a:pt x="332" y="23"/>
                    </a:lnTo>
                    <a:lnTo>
                      <a:pt x="338" y="28"/>
                    </a:lnTo>
                    <a:lnTo>
                      <a:pt x="343" y="32"/>
                    </a:lnTo>
                    <a:lnTo>
                      <a:pt x="347" y="38"/>
                    </a:lnTo>
                    <a:lnTo>
                      <a:pt x="350" y="44"/>
                    </a:lnTo>
                    <a:lnTo>
                      <a:pt x="355" y="50"/>
                    </a:lnTo>
                    <a:lnTo>
                      <a:pt x="358" y="58"/>
                    </a:lnTo>
                    <a:lnTo>
                      <a:pt x="393" y="142"/>
                    </a:lnTo>
                    <a:lnTo>
                      <a:pt x="395" y="145"/>
                    </a:lnTo>
                    <a:lnTo>
                      <a:pt x="396" y="152"/>
                    </a:lnTo>
                    <a:lnTo>
                      <a:pt x="398" y="156"/>
                    </a:lnTo>
                    <a:lnTo>
                      <a:pt x="398" y="161"/>
                    </a:lnTo>
                    <a:lnTo>
                      <a:pt x="396" y="167"/>
                    </a:lnTo>
                    <a:lnTo>
                      <a:pt x="395" y="174"/>
                    </a:lnTo>
                    <a:lnTo>
                      <a:pt x="392" y="181"/>
                    </a:lnTo>
                    <a:lnTo>
                      <a:pt x="389" y="185"/>
                    </a:lnTo>
                    <a:lnTo>
                      <a:pt x="386" y="188"/>
                    </a:lnTo>
                    <a:lnTo>
                      <a:pt x="383" y="190"/>
                    </a:lnTo>
                    <a:lnTo>
                      <a:pt x="378" y="194"/>
                    </a:lnTo>
                    <a:lnTo>
                      <a:pt x="375" y="196"/>
                    </a:lnTo>
                    <a:lnTo>
                      <a:pt x="370" y="196"/>
                    </a:lnTo>
                    <a:lnTo>
                      <a:pt x="364" y="197"/>
                    </a:lnTo>
                    <a:lnTo>
                      <a:pt x="360" y="197"/>
                    </a:lnTo>
                    <a:lnTo>
                      <a:pt x="355" y="196"/>
                    </a:lnTo>
                    <a:lnTo>
                      <a:pt x="350" y="194"/>
                    </a:lnTo>
                    <a:lnTo>
                      <a:pt x="347" y="191"/>
                    </a:lnTo>
                    <a:lnTo>
                      <a:pt x="343" y="190"/>
                    </a:lnTo>
                    <a:lnTo>
                      <a:pt x="340" y="185"/>
                    </a:lnTo>
                    <a:lnTo>
                      <a:pt x="335" y="179"/>
                    </a:lnTo>
                    <a:lnTo>
                      <a:pt x="300" y="115"/>
                    </a:lnTo>
                    <a:lnTo>
                      <a:pt x="300" y="280"/>
                    </a:lnTo>
                    <a:close/>
                  </a:path>
                </a:pathLst>
              </a:custGeom>
              <a:grpFill/>
              <a:ln w="9525">
                <a:solidFill>
                  <a:schemeClr val="bg1"/>
                </a:solidFill>
                <a:round/>
                <a:headEnd/>
                <a:tailEnd/>
              </a:ln>
            </p:spPr>
            <p:txBody>
              <a:bodyPr/>
              <a:lstStyle/>
              <a:p>
                <a:endParaRPr lang="ja-JP" altLang="en-US" sz="1000" dirty="0">
                  <a:ea typeface="ＭＳ Ｐゴシック" charset="-128"/>
                </a:endParaRPr>
              </a:p>
            </p:txBody>
          </p:sp>
          <p:sp>
            <p:nvSpPr>
              <p:cNvPr id="80" name="Freeform 122">
                <a:extLst>
                  <a:ext uri="{FF2B5EF4-FFF2-40B4-BE49-F238E27FC236}">
                    <a16:creationId xmlns:a16="http://schemas.microsoft.com/office/drawing/2014/main" id="{2E9DCE60-4076-4309-B583-703FE94D4346}"/>
                  </a:ext>
                </a:extLst>
              </p:cNvPr>
              <p:cNvSpPr>
                <a:spLocks/>
              </p:cNvSpPr>
              <p:nvPr/>
            </p:nvSpPr>
            <p:spPr bwMode="auto">
              <a:xfrm>
                <a:off x="9436466" y="4452611"/>
                <a:ext cx="91279" cy="97206"/>
              </a:xfrm>
              <a:custGeom>
                <a:avLst/>
                <a:gdLst>
                  <a:gd name="T0" fmla="*/ 10 w 155"/>
                  <a:gd name="T1" fmla="*/ 0 h 164"/>
                  <a:gd name="T2" fmla="*/ 12 w 155"/>
                  <a:gd name="T3" fmla="*/ 1 h 164"/>
                  <a:gd name="T4" fmla="*/ 14 w 155"/>
                  <a:gd name="T5" fmla="*/ 1 h 164"/>
                  <a:gd name="T6" fmla="*/ 15 w 155"/>
                  <a:gd name="T7" fmla="*/ 3 h 164"/>
                  <a:gd name="T8" fmla="*/ 17 w 155"/>
                  <a:gd name="T9" fmla="*/ 3 h 164"/>
                  <a:gd name="T10" fmla="*/ 18 w 155"/>
                  <a:gd name="T11" fmla="*/ 5 h 164"/>
                  <a:gd name="T12" fmla="*/ 19 w 155"/>
                  <a:gd name="T13" fmla="*/ 7 h 164"/>
                  <a:gd name="T14" fmla="*/ 19 w 155"/>
                  <a:gd name="T15" fmla="*/ 10 h 164"/>
                  <a:gd name="T16" fmla="*/ 19 w 155"/>
                  <a:gd name="T17" fmla="*/ 11 h 164"/>
                  <a:gd name="T18" fmla="*/ 19 w 155"/>
                  <a:gd name="T19" fmla="*/ 13 h 164"/>
                  <a:gd name="T20" fmla="*/ 18 w 155"/>
                  <a:gd name="T21" fmla="*/ 15 h 164"/>
                  <a:gd name="T22" fmla="*/ 17 w 155"/>
                  <a:gd name="T23" fmla="*/ 17 h 164"/>
                  <a:gd name="T24" fmla="*/ 15 w 155"/>
                  <a:gd name="T25" fmla="*/ 18 h 164"/>
                  <a:gd name="T26" fmla="*/ 14 w 155"/>
                  <a:gd name="T27" fmla="*/ 20 h 164"/>
                  <a:gd name="T28" fmla="*/ 12 w 155"/>
                  <a:gd name="T29" fmla="*/ 20 h 164"/>
                  <a:gd name="T30" fmla="*/ 10 w 155"/>
                  <a:gd name="T31" fmla="*/ 21 h 164"/>
                  <a:gd name="T32" fmla="*/ 8 w 155"/>
                  <a:gd name="T33" fmla="*/ 21 h 164"/>
                  <a:gd name="T34" fmla="*/ 6 w 155"/>
                  <a:gd name="T35" fmla="*/ 20 h 164"/>
                  <a:gd name="T36" fmla="*/ 5 w 155"/>
                  <a:gd name="T37" fmla="*/ 20 h 164"/>
                  <a:gd name="T38" fmla="*/ 3 w 155"/>
                  <a:gd name="T39" fmla="*/ 19 h 164"/>
                  <a:gd name="T40" fmla="*/ 2 w 155"/>
                  <a:gd name="T41" fmla="*/ 18 h 164"/>
                  <a:gd name="T42" fmla="*/ 1 w 155"/>
                  <a:gd name="T43" fmla="*/ 15 h 164"/>
                  <a:gd name="T44" fmla="*/ 0 w 155"/>
                  <a:gd name="T45" fmla="*/ 14 h 164"/>
                  <a:gd name="T46" fmla="*/ 0 w 155"/>
                  <a:gd name="T47" fmla="*/ 12 h 164"/>
                  <a:gd name="T48" fmla="*/ 0 w 155"/>
                  <a:gd name="T49" fmla="*/ 10 h 164"/>
                  <a:gd name="T50" fmla="*/ 0 w 155"/>
                  <a:gd name="T51" fmla="*/ 9 h 164"/>
                  <a:gd name="T52" fmla="*/ 0 w 155"/>
                  <a:gd name="T53" fmla="*/ 6 h 164"/>
                  <a:gd name="T54" fmla="*/ 1 w 155"/>
                  <a:gd name="T55" fmla="*/ 5 h 164"/>
                  <a:gd name="T56" fmla="*/ 2 w 155"/>
                  <a:gd name="T57" fmla="*/ 3 h 164"/>
                  <a:gd name="T58" fmla="*/ 3 w 155"/>
                  <a:gd name="T59" fmla="*/ 3 h 164"/>
                  <a:gd name="T60" fmla="*/ 5 w 155"/>
                  <a:gd name="T61" fmla="*/ 1 h 164"/>
                  <a:gd name="T62" fmla="*/ 6 w 155"/>
                  <a:gd name="T63" fmla="*/ 1 h 164"/>
                  <a:gd name="T64" fmla="*/ 8 w 155"/>
                  <a:gd name="T65" fmla="*/ 0 h 1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
                  <a:gd name="T100" fmla="*/ 0 h 164"/>
                  <a:gd name="T101" fmla="*/ 155 w 155"/>
                  <a:gd name="T102" fmla="*/ 164 h 1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 h="164">
                    <a:moveTo>
                      <a:pt x="78" y="0"/>
                    </a:moveTo>
                    <a:lnTo>
                      <a:pt x="86" y="0"/>
                    </a:lnTo>
                    <a:lnTo>
                      <a:pt x="94" y="2"/>
                    </a:lnTo>
                    <a:lnTo>
                      <a:pt x="101" y="3"/>
                    </a:lnTo>
                    <a:lnTo>
                      <a:pt x="109" y="6"/>
                    </a:lnTo>
                    <a:lnTo>
                      <a:pt x="115" y="11"/>
                    </a:lnTo>
                    <a:lnTo>
                      <a:pt x="121" y="14"/>
                    </a:lnTo>
                    <a:lnTo>
                      <a:pt x="127" y="19"/>
                    </a:lnTo>
                    <a:lnTo>
                      <a:pt x="133" y="25"/>
                    </a:lnTo>
                    <a:lnTo>
                      <a:pt x="138" y="31"/>
                    </a:lnTo>
                    <a:lnTo>
                      <a:pt x="143" y="37"/>
                    </a:lnTo>
                    <a:lnTo>
                      <a:pt x="146" y="43"/>
                    </a:lnTo>
                    <a:lnTo>
                      <a:pt x="149" y="51"/>
                    </a:lnTo>
                    <a:lnTo>
                      <a:pt x="152" y="58"/>
                    </a:lnTo>
                    <a:lnTo>
                      <a:pt x="153" y="66"/>
                    </a:lnTo>
                    <a:lnTo>
                      <a:pt x="155" y="74"/>
                    </a:lnTo>
                    <a:lnTo>
                      <a:pt x="155" y="81"/>
                    </a:lnTo>
                    <a:lnTo>
                      <a:pt x="155" y="89"/>
                    </a:lnTo>
                    <a:lnTo>
                      <a:pt x="153" y="97"/>
                    </a:lnTo>
                    <a:lnTo>
                      <a:pt x="152" y="104"/>
                    </a:lnTo>
                    <a:lnTo>
                      <a:pt x="149" y="112"/>
                    </a:lnTo>
                    <a:lnTo>
                      <a:pt x="146" y="120"/>
                    </a:lnTo>
                    <a:lnTo>
                      <a:pt x="143" y="126"/>
                    </a:lnTo>
                    <a:lnTo>
                      <a:pt x="138" y="132"/>
                    </a:lnTo>
                    <a:lnTo>
                      <a:pt x="133" y="138"/>
                    </a:lnTo>
                    <a:lnTo>
                      <a:pt x="127" y="144"/>
                    </a:lnTo>
                    <a:lnTo>
                      <a:pt x="121" y="149"/>
                    </a:lnTo>
                    <a:lnTo>
                      <a:pt x="115" y="153"/>
                    </a:lnTo>
                    <a:lnTo>
                      <a:pt x="109" y="156"/>
                    </a:lnTo>
                    <a:lnTo>
                      <a:pt x="101" y="160"/>
                    </a:lnTo>
                    <a:lnTo>
                      <a:pt x="94" y="161"/>
                    </a:lnTo>
                    <a:lnTo>
                      <a:pt x="86" y="163"/>
                    </a:lnTo>
                    <a:lnTo>
                      <a:pt x="78" y="164"/>
                    </a:lnTo>
                    <a:lnTo>
                      <a:pt x="69" y="163"/>
                    </a:lnTo>
                    <a:lnTo>
                      <a:pt x="62" y="161"/>
                    </a:lnTo>
                    <a:lnTo>
                      <a:pt x="54" y="160"/>
                    </a:lnTo>
                    <a:lnTo>
                      <a:pt x="48" y="156"/>
                    </a:lnTo>
                    <a:lnTo>
                      <a:pt x="40" y="153"/>
                    </a:lnTo>
                    <a:lnTo>
                      <a:pt x="34" y="149"/>
                    </a:lnTo>
                    <a:lnTo>
                      <a:pt x="31" y="146"/>
                    </a:lnTo>
                    <a:lnTo>
                      <a:pt x="28" y="144"/>
                    </a:lnTo>
                    <a:lnTo>
                      <a:pt x="23" y="138"/>
                    </a:lnTo>
                    <a:lnTo>
                      <a:pt x="17" y="132"/>
                    </a:lnTo>
                    <a:lnTo>
                      <a:pt x="14" y="126"/>
                    </a:lnTo>
                    <a:lnTo>
                      <a:pt x="9" y="120"/>
                    </a:lnTo>
                    <a:lnTo>
                      <a:pt x="6" y="112"/>
                    </a:lnTo>
                    <a:lnTo>
                      <a:pt x="3" y="104"/>
                    </a:lnTo>
                    <a:lnTo>
                      <a:pt x="2" y="97"/>
                    </a:lnTo>
                    <a:lnTo>
                      <a:pt x="0" y="89"/>
                    </a:lnTo>
                    <a:lnTo>
                      <a:pt x="0" y="81"/>
                    </a:lnTo>
                    <a:lnTo>
                      <a:pt x="0" y="74"/>
                    </a:lnTo>
                    <a:lnTo>
                      <a:pt x="2" y="66"/>
                    </a:lnTo>
                    <a:lnTo>
                      <a:pt x="3" y="58"/>
                    </a:lnTo>
                    <a:lnTo>
                      <a:pt x="6" y="51"/>
                    </a:lnTo>
                    <a:lnTo>
                      <a:pt x="9" y="43"/>
                    </a:lnTo>
                    <a:lnTo>
                      <a:pt x="14" y="37"/>
                    </a:lnTo>
                    <a:lnTo>
                      <a:pt x="17" y="31"/>
                    </a:lnTo>
                    <a:lnTo>
                      <a:pt x="20" y="28"/>
                    </a:lnTo>
                    <a:lnTo>
                      <a:pt x="23" y="25"/>
                    </a:lnTo>
                    <a:lnTo>
                      <a:pt x="28" y="19"/>
                    </a:lnTo>
                    <a:lnTo>
                      <a:pt x="34" y="14"/>
                    </a:lnTo>
                    <a:lnTo>
                      <a:pt x="40" y="11"/>
                    </a:lnTo>
                    <a:lnTo>
                      <a:pt x="48" y="6"/>
                    </a:lnTo>
                    <a:lnTo>
                      <a:pt x="54" y="3"/>
                    </a:lnTo>
                    <a:lnTo>
                      <a:pt x="62" y="2"/>
                    </a:lnTo>
                    <a:lnTo>
                      <a:pt x="69" y="0"/>
                    </a:lnTo>
                    <a:lnTo>
                      <a:pt x="78" y="0"/>
                    </a:lnTo>
                    <a:close/>
                  </a:path>
                </a:pathLst>
              </a:custGeom>
              <a:grpFill/>
              <a:ln w="9525">
                <a:solidFill>
                  <a:schemeClr val="bg1"/>
                </a:solidFill>
                <a:round/>
                <a:headEnd/>
                <a:tailEnd/>
              </a:ln>
            </p:spPr>
            <p:txBody>
              <a:bodyPr/>
              <a:lstStyle/>
              <a:p>
                <a:endParaRPr lang="ja-JP" altLang="en-US" sz="1000" dirty="0">
                  <a:ea typeface="ＭＳ Ｐゴシック" charset="-128"/>
                </a:endParaRPr>
              </a:p>
            </p:txBody>
          </p:sp>
        </p:grpSp>
      </p:grpSp>
    </p:spTree>
    <p:extLst>
      <p:ext uri="{BB962C8B-B14F-4D97-AF65-F5344CB8AC3E}">
        <p14:creationId xmlns:p14="http://schemas.microsoft.com/office/powerpoint/2010/main" val="432851850"/>
      </p:ext>
    </p:extLst>
  </p:cSld>
  <p:clrMapOvr>
    <a:masterClrMapping/>
  </p:clrMapOvr>
  <mc:AlternateContent xmlns:mc="http://schemas.openxmlformats.org/markup-compatibility/2006" xmlns:p14="http://schemas.microsoft.com/office/powerpoint/2010/main">
    <mc:Choice Requires="p14">
      <p:transition spd="slow" p14:dur="2000" advTm="18497"/>
    </mc:Choice>
    <mc:Fallback xmlns="">
      <p:transition spd="slow" advTm="18497"/>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API Gateway </a:t>
            </a:r>
            <a:r>
              <a:rPr kumimoji="0" lang="ja-JP" altLang="en-US" sz="3000" dirty="0">
                <a:solidFill>
                  <a:srgbClr val="000000"/>
                </a:solidFill>
                <a:latin typeface="メイリオ" pitchFamily="50" charset="-128"/>
                <a:ea typeface="メイリオ" pitchFamily="50" charset="-128"/>
              </a:rPr>
              <a:t>authentication method</a:t>
            </a:r>
            <a:endParaRPr lang="en-US" altLang="ja-JP" sz="3000" dirty="0">
              <a:latin typeface="メイリオ" panose="020B0604030504040204" pitchFamily="50" charset="-128"/>
              <a:ea typeface="メイリオ" panose="020B0604030504040204" pitchFamily="50" charset="-128"/>
            </a:endParaRPr>
          </a:p>
          <a:p>
            <a:pPr algn="l"/>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535531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a:t>
            </a:r>
            <a:r>
              <a:rPr lang="en-US" altLang="ja-JP" dirty="0">
                <a:latin typeface="メイリオ" panose="020B0604030504040204" pitchFamily="50" charset="-128"/>
                <a:ea typeface="メイリオ" panose="020B0604030504040204" pitchFamily="50" charset="-128"/>
              </a:rPr>
              <a:t>operates</a:t>
            </a:r>
            <a:r>
              <a:rPr lang="ja-JP" altLang="en-US" dirty="0">
                <a:latin typeface="メイリオ" panose="020B0604030504040204" pitchFamily="50" charset="-128"/>
                <a:ea typeface="メイリオ" panose="020B0604030504040204" pitchFamily="50" charset="-128"/>
              </a:rPr>
              <a:t> a variety of applications. You've decided to implement an API gateway to create inter-application integration. There are multiple developers and </a:t>
            </a:r>
            <a:r>
              <a:rPr lang="en-US" altLang="ja-JP" dirty="0">
                <a:latin typeface="メイリオ" panose="020B0604030504040204" pitchFamily="50" charset="-128"/>
                <a:ea typeface="メイリオ" panose="020B0604030504040204" pitchFamily="50" charset="-128"/>
              </a:rPr>
              <a:t>IT </a:t>
            </a:r>
            <a:r>
              <a:rPr lang="ja-JP" altLang="en-US" dirty="0">
                <a:latin typeface="メイリオ" panose="020B0604030504040204" pitchFamily="50" charset="-128"/>
                <a:ea typeface="メイリオ" panose="020B0604030504040204" pitchFamily="50" charset="-128"/>
              </a:rPr>
              <a:t>administrators using th</a:t>
            </a:r>
            <a:r>
              <a:rPr lang="en-US" altLang="ja-JP" dirty="0">
                <a:latin typeface="メイリオ" panose="020B0604030504040204" pitchFamily="50" charset="-128"/>
                <a:ea typeface="メイリオ" panose="020B0604030504040204" pitchFamily="50" charset="-128"/>
              </a:rPr>
              <a:t>e API gateway</a:t>
            </a:r>
            <a:r>
              <a:rPr lang="ja-JP" altLang="en-US" dirty="0">
                <a:latin typeface="メイリオ" panose="020B0604030504040204" pitchFamily="50" charset="-128"/>
                <a:ea typeface="メイリオ" panose="020B0604030504040204" pitchFamily="50" charset="-128"/>
              </a:rPr>
              <a:t>, and you need to configure the best permissions for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for each user.</a:t>
            </a: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configuration method to implement privilege management for the </a:t>
            </a:r>
            <a:r>
              <a:rPr lang="en-US" altLang="ja-JP" dirty="0">
                <a:latin typeface="メイリオ" panose="020B0604030504040204" pitchFamily="50" charset="-128"/>
                <a:ea typeface="メイリオ" panose="020B0604030504040204" pitchFamily="50" charset="-128"/>
              </a:rPr>
              <a:t>API gateway.</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an authentication key to </a:t>
            </a:r>
            <a:r>
              <a:rPr lang="en-US" altLang="ja-JP" dirty="0">
                <a:latin typeface="メイリオ" panose="020B0604030504040204" pitchFamily="50" charset="-128"/>
                <a:ea typeface="メイリオ" panose="020B0604030504040204" pitchFamily="50" charset="-128"/>
              </a:rPr>
              <a:t>set</a:t>
            </a:r>
            <a:r>
              <a:rPr lang="ja-JP" altLang="en-US" dirty="0">
                <a:latin typeface="メイリオ" panose="020B0604030504040204" pitchFamily="50" charset="-128"/>
                <a:ea typeface="メイリオ" panose="020B0604030504040204" pitchFamily="50" charset="-128"/>
              </a:rPr>
              <a:t> access permissions to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for different users.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a:t>
            </a:r>
            <a:r>
              <a:rPr lang="en-US" altLang="ja-JP" dirty="0">
                <a:latin typeface="メイリオ" panose="020B0604030504040204" pitchFamily="50" charset="-128"/>
                <a:ea typeface="メイリオ" panose="020B0604030504040204" pitchFamily="50" charset="-128"/>
              </a:rPr>
              <a:t>IAM </a:t>
            </a:r>
            <a:r>
              <a:rPr lang="ja-JP" altLang="en-US" dirty="0">
                <a:latin typeface="メイリオ" panose="020B0604030504040204" pitchFamily="50" charset="-128"/>
                <a:ea typeface="メイリオ" panose="020B0604030504040204" pitchFamily="50" charset="-128"/>
              </a:rPr>
              <a:t>policy to set access permissions to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for different users.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an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key to </a:t>
            </a:r>
            <a:r>
              <a:rPr lang="en-US" altLang="ja-JP" dirty="0">
                <a:latin typeface="メイリオ" panose="020B0604030504040204" pitchFamily="50" charset="-128"/>
                <a:ea typeface="メイリオ" panose="020B0604030504040204" pitchFamily="50" charset="-128"/>
              </a:rPr>
              <a:t>set</a:t>
            </a:r>
            <a:r>
              <a:rPr lang="ja-JP" altLang="en-US" dirty="0">
                <a:latin typeface="メイリオ" panose="020B0604030504040204" pitchFamily="50" charset="-128"/>
                <a:ea typeface="メイリオ" panose="020B0604030504040204" pitchFamily="50" charset="-128"/>
              </a:rPr>
              <a:t> access permissions to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for different users.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Use access keys to </a:t>
            </a:r>
            <a:r>
              <a:rPr lang="en-US" altLang="ja-JP" dirty="0">
                <a:latin typeface="メイリオ" panose="020B0604030504040204" pitchFamily="50" charset="-128"/>
                <a:ea typeface="メイリオ" panose="020B0604030504040204" pitchFamily="50" charset="-128"/>
              </a:rPr>
              <a:t>set</a:t>
            </a:r>
            <a:r>
              <a:rPr lang="ja-JP" altLang="en-US" dirty="0">
                <a:latin typeface="メイリオ" panose="020B0604030504040204" pitchFamily="50" charset="-128"/>
                <a:ea typeface="メイリオ" panose="020B0604030504040204" pitchFamily="50" charset="-128"/>
              </a:rPr>
              <a:t> access permissions to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for different users.</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195951089"/>
      </p:ext>
    </p:extLst>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spd="slow" advTm="983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Security groups and network </a:t>
            </a:r>
            <a:r>
              <a:rPr lang="en-US" altLang="ja-JP" sz="3000" dirty="0">
                <a:latin typeface="メイリオ" panose="020B0604030504040204" pitchFamily="50" charset="-128"/>
                <a:ea typeface="メイリオ" panose="020B0604030504040204" pitchFamily="50" charset="-128"/>
              </a:rPr>
              <a:t>ACLs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We have to set</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both </a:t>
            </a:r>
            <a:r>
              <a:rPr lang="ja-JP" altLang="en-US" sz="2400" dirty="0">
                <a:solidFill>
                  <a:srgbClr val="002060"/>
                </a:solidFill>
                <a:latin typeface="メイリオ" panose="020B0604030504040204" pitchFamily="50" charset="-128"/>
                <a:ea typeface="メイリオ" panose="020B0604030504040204" pitchFamily="50" charset="-128"/>
              </a:rPr>
              <a:t>security groups </a:t>
            </a:r>
            <a:r>
              <a:rPr lang="en-US" altLang="ja-JP" sz="2400" dirty="0">
                <a:solidFill>
                  <a:srgbClr val="002060"/>
                </a:solidFill>
                <a:latin typeface="メイリオ" panose="020B0604030504040204" pitchFamily="50" charset="-128"/>
                <a:ea typeface="メイリオ" panose="020B0604030504040204" pitchFamily="50" charset="-128"/>
              </a:rPr>
              <a:t>and</a:t>
            </a:r>
            <a:r>
              <a:rPr lang="ja-JP" altLang="en-US" sz="2400" dirty="0">
                <a:solidFill>
                  <a:srgbClr val="002060"/>
                </a:solidFill>
                <a:latin typeface="メイリオ" panose="020B0604030504040204" pitchFamily="50" charset="-128"/>
                <a:ea typeface="メイリオ" panose="020B0604030504040204" pitchFamily="50" charset="-128"/>
              </a:rPr>
              <a:t> network </a:t>
            </a:r>
            <a:r>
              <a:rPr lang="en-US" altLang="ja-JP" sz="2400" dirty="0">
                <a:solidFill>
                  <a:srgbClr val="002060"/>
                </a:solidFill>
                <a:latin typeface="メイリオ" panose="020B0604030504040204" pitchFamily="50" charset="-128"/>
                <a:ea typeface="メイリオ" panose="020B0604030504040204" pitchFamily="50" charset="-128"/>
              </a:rPr>
              <a:t>ACLs to control traffic </a:t>
            </a:r>
          </a:p>
        </p:txBody>
      </p:sp>
      <p:sp>
        <p:nvSpPr>
          <p:cNvPr id="4" name="正方形/長方形 3">
            <a:extLst>
              <a:ext uri="{FF2B5EF4-FFF2-40B4-BE49-F238E27FC236}">
                <a16:creationId xmlns:a16="http://schemas.microsoft.com/office/drawing/2014/main" id="{DE415FCA-FE94-4C84-B06D-0CC702EE956E}"/>
              </a:ext>
            </a:extLst>
          </p:cNvPr>
          <p:cNvSpPr/>
          <p:nvPr/>
        </p:nvSpPr>
        <p:spPr bwMode="auto">
          <a:xfrm>
            <a:off x="921201" y="1700808"/>
            <a:ext cx="3960440" cy="8713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ja-JP" altLang="en-US" sz="2000" b="1" dirty="0">
                <a:solidFill>
                  <a:schemeClr val="bg1"/>
                </a:solidFill>
                <a:latin typeface="メイリオ" panose="020B0604030504040204" pitchFamily="50" charset="-128"/>
                <a:ea typeface="メイリオ" panose="020B0604030504040204" pitchFamily="50" charset="-128"/>
              </a:rPr>
              <a:t>Security Group Settings</a:t>
            </a:r>
            <a:endParaRPr kumimoji="1" lang="ja-JP" altLang="en-US" sz="20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45D7B86A-8626-497A-91CD-48FB3699F14E}"/>
              </a:ext>
            </a:extLst>
          </p:cNvPr>
          <p:cNvSpPr/>
          <p:nvPr/>
        </p:nvSpPr>
        <p:spPr bwMode="auto">
          <a:xfrm>
            <a:off x="5169024" y="1700808"/>
            <a:ext cx="3960440" cy="871326"/>
          </a:xfrm>
          <a:prstGeom prst="rect">
            <a:avLst/>
          </a:prstGeom>
          <a:solidFill>
            <a:srgbClr val="F0861E"/>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sz="2000" b="1" dirty="0">
                <a:solidFill>
                  <a:schemeClr val="bg1"/>
                </a:solidFill>
                <a:latin typeface="メイリオ" panose="020B0604030504040204" pitchFamily="50" charset="-128"/>
                <a:ea typeface="メイリオ" panose="020B0604030504040204" pitchFamily="50" charset="-128"/>
              </a:rPr>
              <a:t>Network </a:t>
            </a:r>
            <a:r>
              <a:rPr lang="en-US" altLang="ja-JP" sz="2000" b="1" dirty="0">
                <a:solidFill>
                  <a:schemeClr val="bg1"/>
                </a:solidFill>
                <a:latin typeface="メイリオ" panose="020B0604030504040204" pitchFamily="50" charset="-128"/>
                <a:ea typeface="メイリオ" panose="020B0604030504040204" pitchFamily="50" charset="-128"/>
              </a:rPr>
              <a:t>ACLs </a:t>
            </a:r>
            <a:r>
              <a:rPr lang="ja-JP" altLang="en-US" sz="2000" b="1" dirty="0">
                <a:solidFill>
                  <a:schemeClr val="bg1"/>
                </a:solidFill>
                <a:latin typeface="メイリオ" panose="020B0604030504040204" pitchFamily="50" charset="-128"/>
                <a:ea typeface="メイリオ" panose="020B0604030504040204" pitchFamily="50" charset="-128"/>
              </a:rPr>
              <a:t>Settings</a:t>
            </a:r>
            <a:endParaRPr kumimoji="1" lang="ja-JP" altLang="en-US" sz="2000" b="1"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D6C1B014-BAF8-4208-8521-AC4EB83F911A}"/>
              </a:ext>
            </a:extLst>
          </p:cNvPr>
          <p:cNvSpPr/>
          <p:nvPr/>
        </p:nvSpPr>
        <p:spPr>
          <a:xfrm>
            <a:off x="921201" y="2568518"/>
            <a:ext cx="3887783" cy="4212692"/>
          </a:xfrm>
          <a:prstGeom prst="rect">
            <a:avLst/>
          </a:prstGeom>
        </p:spPr>
        <p:txBody>
          <a:bodyPr wrap="square">
            <a:spAutoFit/>
          </a:bodyPr>
          <a:lstStyle/>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Applied on </a:t>
            </a:r>
            <a:r>
              <a:rPr lang="en-US" altLang="ja-JP" sz="1800" dirty="0">
                <a:latin typeface="メイリオ" panose="020B0604030504040204" pitchFamily="50" charset="-128"/>
                <a:ea typeface="メイリオ" panose="020B0604030504040204" pitchFamily="50" charset="-128"/>
              </a:rPr>
              <a:t>instances</a:t>
            </a:r>
          </a:p>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Stateful: outbound is also allowed if only inbound is set. (Keep state)</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n"/>
            </a:pPr>
            <a:r>
              <a:rPr lang="en-US" altLang="ja-JP" sz="1800" dirty="0">
                <a:latin typeface="メイリオ" panose="020B0604030504040204" pitchFamily="50" charset="-128"/>
                <a:ea typeface="メイリオ" panose="020B0604030504040204" pitchFamily="50" charset="-128"/>
              </a:rPr>
              <a:t>Only sets </a:t>
            </a:r>
            <a:r>
              <a:rPr lang="ja-JP" altLang="en-US" sz="1800" dirty="0">
                <a:latin typeface="メイリオ" panose="020B0604030504040204" pitchFamily="50" charset="-128"/>
                <a:ea typeface="メイリオ" panose="020B0604030504040204" pitchFamily="50" charset="-128"/>
              </a:rPr>
              <a:t>Allow </a:t>
            </a:r>
            <a:r>
              <a:rPr lang="en-US" altLang="ja-JP" sz="18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 in/out</a:t>
            </a:r>
            <a:r>
              <a:rPr lang="en-US" altLang="ja-JP" sz="1800" dirty="0">
                <a:latin typeface="メイリオ" panose="020B0604030504040204" pitchFamily="50" charset="-128"/>
                <a:ea typeface="メイリオ" panose="020B0604030504040204" pitchFamily="50" charset="-128"/>
              </a:rPr>
              <a:t>)</a:t>
            </a:r>
          </a:p>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Only allow</a:t>
            </a:r>
            <a:r>
              <a:rPr lang="en-US" altLang="ja-JP" sz="1800" dirty="0">
                <a:latin typeface="メイリオ" panose="020B0604030504040204" pitchFamily="50" charset="-128"/>
                <a:ea typeface="メイリオ" panose="020B0604030504040204" pitchFamily="50" charset="-128"/>
              </a:rPr>
              <a:t>s</a:t>
            </a:r>
            <a:r>
              <a:rPr lang="ja-JP" altLang="en-US" sz="1800" dirty="0">
                <a:latin typeface="メイリオ" panose="020B0604030504040204" pitchFamily="50" charset="-128"/>
                <a:ea typeface="メイリオ" panose="020B0604030504040204" pitchFamily="50" charset="-128"/>
              </a:rPr>
              <a:t> communication within the same security group </a:t>
            </a:r>
            <a:r>
              <a:rPr lang="en-US" altLang="ja-JP" sz="1800" dirty="0">
                <a:latin typeface="メイリオ" panose="020B0604030504040204" pitchFamily="50" charset="-128"/>
                <a:ea typeface="メイリオ" panose="020B0604030504040204" pitchFamily="50" charset="-128"/>
              </a:rPr>
              <a:t>in</a:t>
            </a:r>
            <a:r>
              <a:rPr lang="ja-JP" altLang="en-US" sz="1800" dirty="0">
                <a:latin typeface="メイリオ" panose="020B0604030504040204" pitchFamily="50" charset="-128"/>
                <a:ea typeface="メイリオ" panose="020B0604030504040204" pitchFamily="50" charset="-128"/>
              </a:rPr>
              <a:t> default </a:t>
            </a:r>
            <a:r>
              <a:rPr lang="en-US" altLang="ja-JP" sz="1800" dirty="0">
                <a:latin typeface="メイリオ" panose="020B0604030504040204" pitchFamily="50" charset="-128"/>
                <a:ea typeface="メイリオ" panose="020B0604030504040204" pitchFamily="50" charset="-128"/>
              </a:rPr>
              <a:t>SG</a:t>
            </a:r>
          </a:p>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Appl</a:t>
            </a:r>
            <a:r>
              <a:rPr lang="en-US" altLang="ja-JP" sz="1800" dirty="0" err="1">
                <a:latin typeface="メイリオ" panose="020B0604030504040204" pitchFamily="50" charset="-128"/>
                <a:ea typeface="メイリオ" panose="020B0604030504040204" pitchFamily="50" charset="-128"/>
              </a:rPr>
              <a:t>ies</a:t>
            </a:r>
            <a:r>
              <a:rPr lang="ja-JP" altLang="en-US" sz="1800" dirty="0">
                <a:latin typeface="メイリオ" panose="020B0604030504040204" pitchFamily="50" charset="-128"/>
                <a:ea typeface="メイリオ" panose="020B0604030504040204" pitchFamily="50" charset="-128"/>
              </a:rPr>
              <a:t> all rules</a:t>
            </a:r>
            <a:endParaRPr lang="en-US" altLang="ja-JP" sz="1800" dirty="0">
              <a:latin typeface="メイリオ" panose="020B0604030504040204" pitchFamily="50" charset="-128"/>
              <a:ea typeface="メイリオ" panose="020B0604030504040204" pitchFamily="50" charset="-128"/>
            </a:endParaRPr>
          </a:p>
          <a:p>
            <a:pPr>
              <a:lnSpc>
                <a:spcPct val="150000"/>
              </a:lnSpc>
            </a:pPr>
            <a:endParaRPr lang="ja-JP" altLang="en-US" sz="1800" dirty="0">
              <a:latin typeface="メイリオ" panose="020B0604030504040204" pitchFamily="50" charset="-128"/>
              <a:ea typeface="メイリオ" panose="020B0604030504040204" pitchFamily="50" charset="-128"/>
            </a:endParaRPr>
          </a:p>
        </p:txBody>
      </p:sp>
      <p:sp>
        <p:nvSpPr>
          <p:cNvPr id="7" name="正方形/長方形 6">
            <a:extLst>
              <a:ext uri="{FF2B5EF4-FFF2-40B4-BE49-F238E27FC236}">
                <a16:creationId xmlns:a16="http://schemas.microsoft.com/office/drawing/2014/main" id="{FDCC41EA-3CBF-4F56-B6D7-F7DDDE994170}"/>
              </a:ext>
            </a:extLst>
          </p:cNvPr>
          <p:cNvSpPr/>
          <p:nvPr/>
        </p:nvSpPr>
        <p:spPr>
          <a:xfrm>
            <a:off x="5205352" y="2568518"/>
            <a:ext cx="3887783" cy="3381695"/>
          </a:xfrm>
          <a:prstGeom prst="rect">
            <a:avLst/>
          </a:prstGeom>
        </p:spPr>
        <p:txBody>
          <a:bodyPr wrap="square">
            <a:spAutoFit/>
          </a:bodyPr>
          <a:lstStyle/>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Applied </a:t>
            </a:r>
            <a:r>
              <a:rPr lang="en-US" altLang="ja-JP" sz="1800" dirty="0">
                <a:latin typeface="メイリオ" panose="020B0604030504040204" pitchFamily="50" charset="-128"/>
                <a:ea typeface="メイリオ" panose="020B0604030504040204" pitchFamily="50" charset="-128"/>
              </a:rPr>
              <a:t>on </a:t>
            </a:r>
            <a:r>
              <a:rPr lang="ja-JP" altLang="en-US" sz="1800" dirty="0">
                <a:latin typeface="メイリオ" panose="020B0604030504040204" pitchFamily="50" charset="-128"/>
                <a:ea typeface="メイリオ" panose="020B0604030504040204" pitchFamily="50" charset="-128"/>
              </a:rPr>
              <a:t>subnet</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Stateless: inbound configuration alone </a:t>
            </a:r>
            <a:r>
              <a:rPr lang="en-US" altLang="ja-JP" sz="1800" dirty="0">
                <a:latin typeface="メイリオ" panose="020B0604030504040204" pitchFamily="50" charset="-128"/>
                <a:ea typeface="メイリオ" panose="020B0604030504040204" pitchFamily="50" charset="-128"/>
              </a:rPr>
              <a:t>isn’t mirrored for </a:t>
            </a:r>
            <a:r>
              <a:rPr lang="ja-JP" altLang="en-US" sz="1800" dirty="0">
                <a:latin typeface="メイリオ" panose="020B0604030504040204" pitchFamily="50" charset="-128"/>
                <a:ea typeface="メイリオ" panose="020B0604030504040204" pitchFamily="50" charset="-128"/>
              </a:rPr>
              <a:t>outbound.</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n"/>
            </a:pPr>
            <a:r>
              <a:rPr lang="en-US" altLang="ja-JP" sz="1800" dirty="0">
                <a:latin typeface="メイリオ" panose="020B0604030504040204" pitchFamily="50" charset="-128"/>
                <a:ea typeface="メイリオ" panose="020B0604030504040204" pitchFamily="50" charset="-128"/>
              </a:rPr>
              <a:t>Sets </a:t>
            </a:r>
            <a:r>
              <a:rPr lang="ja-JP" altLang="en-US" sz="1800" dirty="0">
                <a:latin typeface="メイリオ" panose="020B0604030504040204" pitchFamily="50" charset="-128"/>
                <a:ea typeface="メイリオ" panose="020B0604030504040204" pitchFamily="50" charset="-128"/>
              </a:rPr>
              <a:t>Allow and deny </a:t>
            </a:r>
            <a:r>
              <a:rPr lang="en-US" altLang="ja-JP" sz="1800" dirty="0">
                <a:latin typeface="メイリオ" panose="020B0604030504040204" pitchFamily="50" charset="-128"/>
                <a:ea typeface="メイリオ" panose="020B0604030504040204" pitchFamily="50" charset="-128"/>
              </a:rPr>
              <a:t>(</a:t>
            </a:r>
            <a:r>
              <a:rPr lang="ja-JP" altLang="en-US" sz="1800" dirty="0">
                <a:latin typeface="メイリオ" panose="020B0604030504040204" pitchFamily="50" charset="-128"/>
                <a:ea typeface="メイリオ" panose="020B0604030504040204" pitchFamily="50" charset="-128"/>
              </a:rPr>
              <a:t>in/out</a:t>
            </a:r>
            <a:r>
              <a:rPr lang="en-US" altLang="ja-JP" sz="1800" dirty="0">
                <a:latin typeface="メイリオ" panose="020B0604030504040204" pitchFamily="50" charset="-128"/>
                <a:ea typeface="メイリオ" panose="020B0604030504040204" pitchFamily="50" charset="-128"/>
              </a:rPr>
              <a:t>)</a:t>
            </a:r>
          </a:p>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The default </a:t>
            </a:r>
            <a:r>
              <a:rPr lang="en-US" altLang="ja-JP" sz="1800" dirty="0">
                <a:latin typeface="メイリオ" panose="020B0604030504040204" pitchFamily="50" charset="-128"/>
                <a:ea typeface="メイリオ" panose="020B0604030504040204" pitchFamily="50" charset="-128"/>
              </a:rPr>
              <a:t>NACL is </a:t>
            </a:r>
            <a:r>
              <a:rPr lang="ja-JP" altLang="en-US" sz="1800" dirty="0">
                <a:latin typeface="メイリオ" panose="020B0604030504040204" pitchFamily="50" charset="-128"/>
                <a:ea typeface="メイリオ" panose="020B0604030504040204" pitchFamily="50" charset="-128"/>
              </a:rPr>
              <a:t>set to allow all communications</a:t>
            </a:r>
            <a:endParaRPr lang="en-US" altLang="ja-JP" sz="18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n"/>
            </a:pPr>
            <a:r>
              <a:rPr lang="ja-JP" altLang="en-US" sz="1800" dirty="0">
                <a:latin typeface="メイリオ" panose="020B0604030504040204" pitchFamily="50" charset="-128"/>
                <a:ea typeface="メイリオ" panose="020B0604030504040204" pitchFamily="50" charset="-128"/>
              </a:rPr>
              <a:t>Applied in sequence</a:t>
            </a:r>
          </a:p>
        </p:txBody>
      </p:sp>
    </p:spTree>
    <p:extLst>
      <p:ext uri="{BB962C8B-B14F-4D97-AF65-F5344CB8AC3E}">
        <p14:creationId xmlns:p14="http://schemas.microsoft.com/office/powerpoint/2010/main" val="898198722"/>
      </p:ext>
    </p:extLst>
  </p:cSld>
  <p:clrMapOvr>
    <a:masterClrMapping/>
  </p:clrMapOvr>
  <mc:AlternateContent xmlns:mc="http://schemas.openxmlformats.org/markup-compatibility/2006" xmlns:p14="http://schemas.microsoft.com/office/powerpoint/2010/main">
    <mc:Choice Requires="p14">
      <p:transition spd="slow" p14:dur="2000" advTm="157317"/>
    </mc:Choice>
    <mc:Fallback xmlns="">
      <p:transition spd="slow" advTm="15731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ja-JP" altLang="en-US" sz="3000" dirty="0">
                <a:solidFill>
                  <a:srgbClr val="000000"/>
                </a:solidFill>
                <a:latin typeface="メイリオ" pitchFamily="50" charset="-128"/>
                <a:ea typeface="メイリオ" pitchFamily="50" charset="-128"/>
                <a:cs typeface="メイリオ" pitchFamily="50" charset="-128"/>
              </a:rPr>
              <a:t>The </a:t>
            </a:r>
            <a:r>
              <a:rPr kumimoji="0" lang="en-US" altLang="ja-JP" sz="3000" dirty="0">
                <a:solidFill>
                  <a:srgbClr val="000000"/>
                </a:solidFill>
                <a:latin typeface="メイリオ" pitchFamily="50" charset="-128"/>
                <a:ea typeface="メイリオ" pitchFamily="50" charset="-128"/>
                <a:cs typeface="メイリオ" pitchFamily="50" charset="-128"/>
              </a:rPr>
              <a:t>API Gateway </a:t>
            </a:r>
            <a:r>
              <a:rPr kumimoji="0" lang="ja-JP" altLang="en-US" sz="3000" dirty="0">
                <a:solidFill>
                  <a:srgbClr val="000000"/>
                </a:solidFill>
                <a:latin typeface="メイリオ" pitchFamily="50" charset="-128"/>
                <a:ea typeface="メイリオ" pitchFamily="50" charset="-128"/>
              </a:rPr>
              <a:t>authentication method</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Various </a:t>
            </a:r>
            <a:r>
              <a:rPr lang="en-US" altLang="ja-JP" sz="2400" dirty="0">
                <a:solidFill>
                  <a:srgbClr val="002060"/>
                </a:solidFill>
                <a:latin typeface="メイリオ" panose="020B0604030504040204" pitchFamily="50" charset="-128"/>
                <a:ea typeface="メイリオ" panose="020B0604030504040204" pitchFamily="50" charset="-128"/>
              </a:rPr>
              <a:t>API Gateway </a:t>
            </a:r>
            <a:r>
              <a:rPr lang="ja-JP" altLang="en-US" sz="2400" dirty="0">
                <a:solidFill>
                  <a:srgbClr val="002060"/>
                </a:solidFill>
                <a:latin typeface="メイリオ" panose="020B0604030504040204" pitchFamily="50" charset="-128"/>
                <a:ea typeface="メイリオ" panose="020B0604030504040204" pitchFamily="50" charset="-128"/>
              </a:rPr>
              <a:t>access authentication are available</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04F7BACF-BF90-4AC9-BD47-087B6C0FBFE8}"/>
              </a:ext>
            </a:extLst>
          </p:cNvPr>
          <p:cNvSpPr txBox="1">
            <a:spLocks/>
          </p:cNvSpPr>
          <p:nvPr/>
        </p:nvSpPr>
        <p:spPr bwMode="auto">
          <a:xfrm>
            <a:off x="3512840" y="1379417"/>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Configure the permission or denial </a:t>
            </a:r>
            <a:r>
              <a:rPr lang="ja-JP" altLang="en-US" dirty="0">
                <a:solidFill>
                  <a:srgbClr val="333333"/>
                </a:solidFill>
                <a:latin typeface="メイリオ" panose="020B0604030504040204" pitchFamily="50" charset="-128"/>
                <a:ea typeface="メイリオ" panose="020B0604030504040204" pitchFamily="50" charset="-128"/>
              </a:rPr>
              <a:t>of </a:t>
            </a:r>
            <a:r>
              <a:rPr lang="ja-JP" altLang="en-US" b="0" i="0" dirty="0">
                <a:solidFill>
                  <a:srgbClr val="333333"/>
                </a:solidFill>
                <a:effectLst/>
                <a:latin typeface="メイリオ" panose="020B0604030504040204" pitchFamily="50" charset="-128"/>
                <a:ea typeface="メイリオ" panose="020B0604030504040204" pitchFamily="50" charset="-128"/>
              </a:rPr>
              <a:t>actions from </a:t>
            </a:r>
            <a:r>
              <a:rPr lang="en-US" altLang="ja-JP" b="0" i="0" dirty="0">
                <a:solidFill>
                  <a:srgbClr val="333333"/>
                </a:solidFill>
                <a:effectLst/>
                <a:latin typeface="メイリオ" panose="020B0604030504040204" pitchFamily="50" charset="-128"/>
                <a:ea typeface="メイリオ" panose="020B0604030504040204" pitchFamily="50" charset="-128"/>
              </a:rPr>
              <a:t>API Gateway </a:t>
            </a:r>
            <a:r>
              <a:rPr lang="ja-JP" altLang="en-US" b="0" i="0" dirty="0">
                <a:solidFill>
                  <a:srgbClr val="333333"/>
                </a:solidFill>
                <a:effectLst/>
                <a:latin typeface="メイリオ" panose="020B0604030504040204" pitchFamily="50" charset="-128"/>
                <a:ea typeface="メイリオ" panose="020B0604030504040204" pitchFamily="50" charset="-128"/>
              </a:rPr>
              <a:t>resources by defining a resource policy in </a:t>
            </a:r>
            <a:r>
              <a:rPr lang="en-US" altLang="ja-JP" b="0" i="0" dirty="0">
                <a:solidFill>
                  <a:srgbClr val="333333"/>
                </a:solidFill>
                <a:effectLst/>
                <a:latin typeface="メイリオ" panose="020B0604030504040204" pitchFamily="50" charset="-128"/>
                <a:ea typeface="メイリオ" panose="020B0604030504040204" pitchFamily="50" charset="-128"/>
              </a:rPr>
              <a:t>JSON </a:t>
            </a:r>
            <a:r>
              <a:rPr lang="ja-JP" altLang="en-US" b="0" i="0" dirty="0">
                <a:solidFill>
                  <a:srgbClr val="333333"/>
                </a:solidFill>
                <a:effectLst/>
                <a:latin typeface="メイリオ" panose="020B0604030504040204" pitchFamily="50" charset="-128"/>
                <a:ea typeface="メイリオ" panose="020B0604030504040204" pitchFamily="50" charset="-128"/>
              </a:rPr>
              <a:t>format.</a:t>
            </a:r>
            <a:endParaRPr lang="en-US" altLang="ja-JP" b="0" i="0" dirty="0">
              <a:solidFill>
                <a:srgbClr val="333333"/>
              </a:solidFill>
              <a:effectLst/>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C2B518BB-EC13-4F01-AF4B-811679765C02}"/>
              </a:ext>
            </a:extLst>
          </p:cNvPr>
          <p:cNvSpPr txBox="1">
            <a:spLocks/>
          </p:cNvSpPr>
          <p:nvPr/>
        </p:nvSpPr>
        <p:spPr bwMode="auto">
          <a:xfrm>
            <a:off x="920552" y="1379417"/>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800" b="1" i="0" dirty="0">
                <a:solidFill>
                  <a:schemeClr val="bg1"/>
                </a:solidFill>
                <a:effectLst/>
                <a:latin typeface="メイリオ" panose="020B0604030504040204" pitchFamily="50" charset="-128"/>
                <a:ea typeface="メイリオ" panose="020B0604030504040204" pitchFamily="50" charset="-128"/>
              </a:rPr>
              <a:t>Resource Policy </a:t>
            </a:r>
            <a:r>
              <a:rPr lang="en-US" altLang="ja-JP" sz="1800" b="1" i="0" dirty="0">
                <a:solidFill>
                  <a:schemeClr val="bg1"/>
                </a:solidFill>
                <a:effectLst/>
                <a:latin typeface="メイリオ" panose="020B0604030504040204" pitchFamily="50" charset="-128"/>
                <a:ea typeface="メイリオ" panose="020B0604030504040204" pitchFamily="50" charset="-128"/>
              </a:rPr>
              <a:t>(Restful API </a:t>
            </a:r>
            <a:r>
              <a:rPr lang="ja-JP" altLang="en-US" sz="1800" b="1" i="0" dirty="0">
                <a:solidFill>
                  <a:schemeClr val="bg1"/>
                </a:solidFill>
                <a:effectLst/>
                <a:latin typeface="メイリオ" panose="020B0604030504040204" pitchFamily="50" charset="-128"/>
                <a:ea typeface="メイリオ" panose="020B0604030504040204" pitchFamily="50" charset="-128"/>
              </a:rPr>
              <a:t>only</a:t>
            </a:r>
            <a:r>
              <a:rPr lang="en-US" altLang="ja-JP" sz="1800" b="1" i="0" dirty="0">
                <a:solidFill>
                  <a:schemeClr val="bg1"/>
                </a:solidFill>
                <a:effectLst/>
                <a:latin typeface="メイリオ" panose="020B0604030504040204" pitchFamily="50" charset="-128"/>
                <a:ea typeface="メイリオ" panose="020B0604030504040204" pitchFamily="50" charset="-128"/>
              </a:rPr>
              <a:t>)</a:t>
            </a:r>
            <a:endParaRPr lang="en-US" altLang="ja-JP" sz="18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523AC096-F610-4D69-A08F-3AAB00FB1BB4}"/>
              </a:ext>
            </a:extLst>
          </p:cNvPr>
          <p:cNvSpPr txBox="1">
            <a:spLocks/>
          </p:cNvSpPr>
          <p:nvPr/>
        </p:nvSpPr>
        <p:spPr bwMode="auto">
          <a:xfrm>
            <a:off x="3512840" y="2640350"/>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Create an </a:t>
            </a:r>
            <a:r>
              <a:rPr lang="en-US" altLang="ja-JP" b="0" i="0" dirty="0">
                <a:solidFill>
                  <a:srgbClr val="333333"/>
                </a:solidFill>
                <a:effectLst/>
                <a:latin typeface="メイリオ" panose="020B0604030504040204" pitchFamily="50" charset="-128"/>
                <a:ea typeface="メイリオ" panose="020B0604030504040204" pitchFamily="50" charset="-128"/>
              </a:rPr>
              <a:t>IAM </a:t>
            </a:r>
            <a:r>
              <a:rPr lang="ja-JP" altLang="en-US" b="0" i="0" dirty="0">
                <a:solidFill>
                  <a:srgbClr val="333333"/>
                </a:solidFill>
                <a:effectLst/>
                <a:latin typeface="メイリオ" panose="020B0604030504040204" pitchFamily="50" charset="-128"/>
                <a:ea typeface="メイリオ" panose="020B0604030504040204" pitchFamily="50" charset="-128"/>
              </a:rPr>
              <a:t>policy that sets </a:t>
            </a:r>
            <a:r>
              <a:rPr lang="en-US" altLang="ja-JP" b="0" i="0" dirty="0">
                <a:solidFill>
                  <a:srgbClr val="333333"/>
                </a:solidFill>
                <a:effectLst/>
                <a:latin typeface="メイリオ" panose="020B0604030504040204" pitchFamily="50" charset="-128"/>
                <a:ea typeface="メイリオ" panose="020B0604030504040204" pitchFamily="50" charset="-128"/>
              </a:rPr>
              <a:t>API </a:t>
            </a:r>
            <a:r>
              <a:rPr lang="ja-JP" altLang="en-US" b="0" i="0" dirty="0">
                <a:solidFill>
                  <a:srgbClr val="333333"/>
                </a:solidFill>
                <a:effectLst/>
                <a:latin typeface="メイリオ" panose="020B0604030504040204" pitchFamily="50" charset="-128"/>
                <a:ea typeface="メイリオ" panose="020B0604030504040204" pitchFamily="50" charset="-128"/>
              </a:rPr>
              <a:t>access rights and </a:t>
            </a:r>
            <a:r>
              <a:rPr lang="en-US" altLang="ja-JP" b="0" i="0" dirty="0">
                <a:solidFill>
                  <a:srgbClr val="333333"/>
                </a:solidFill>
                <a:effectLst/>
                <a:latin typeface="メイリオ" panose="020B0604030504040204" pitchFamily="50" charset="-128"/>
                <a:ea typeface="メイリオ" panose="020B0604030504040204" pitchFamily="50" charset="-128"/>
              </a:rPr>
              <a:t>set</a:t>
            </a:r>
            <a:r>
              <a:rPr lang="en-US" altLang="ja-JP" dirty="0">
                <a:solidFill>
                  <a:srgbClr val="333333"/>
                </a:solidFill>
                <a:latin typeface="メイリオ" panose="020B0604030504040204" pitchFamily="50" charset="-128"/>
                <a:ea typeface="メイリオ" panose="020B0604030504040204" pitchFamily="50" charset="-128"/>
              </a:rPr>
              <a:t> the policy to </a:t>
            </a:r>
            <a:r>
              <a:rPr lang="en-US" altLang="ja-JP" b="0" i="0" dirty="0">
                <a:solidFill>
                  <a:srgbClr val="333333"/>
                </a:solidFill>
                <a:effectLst/>
                <a:latin typeface="メイリオ" panose="020B0604030504040204" pitchFamily="50" charset="-128"/>
                <a:ea typeface="メイリオ" panose="020B0604030504040204" pitchFamily="50" charset="-128"/>
              </a:rPr>
              <a:t>IAM </a:t>
            </a:r>
            <a:r>
              <a:rPr lang="ja-JP" altLang="en-US" b="0" i="0" dirty="0">
                <a:solidFill>
                  <a:srgbClr val="333333"/>
                </a:solidFill>
                <a:effectLst/>
                <a:latin typeface="メイリオ" panose="020B0604030504040204" pitchFamily="50" charset="-128"/>
                <a:ea typeface="メイリオ" panose="020B0604030504040204" pitchFamily="50" charset="-128"/>
              </a:rPr>
              <a:t>users </a:t>
            </a:r>
            <a:r>
              <a:rPr lang="en-US" altLang="ja-JP" dirty="0">
                <a:solidFill>
                  <a:srgbClr val="333333"/>
                </a:solidFill>
                <a:latin typeface="メイリオ" panose="020B0604030504040204" pitchFamily="50" charset="-128"/>
                <a:ea typeface="メイリオ" panose="020B0604030504040204" pitchFamily="50" charset="-128"/>
              </a:rPr>
              <a:t>or</a:t>
            </a:r>
            <a:r>
              <a:rPr lang="ja-JP" altLang="en-US" b="0" i="0" dirty="0">
                <a:solidFill>
                  <a:srgbClr val="333333"/>
                </a:solidFill>
                <a:effectLst/>
                <a:latin typeface="メイリオ" panose="020B0604030504040204" pitchFamily="50" charset="-128"/>
                <a:ea typeface="メイリオ" panose="020B0604030504040204" pitchFamily="50" charset="-128"/>
              </a:rPr>
              <a:t> </a:t>
            </a:r>
            <a:r>
              <a:rPr lang="en-US" altLang="ja-JP" b="0" i="0" dirty="0">
                <a:solidFill>
                  <a:srgbClr val="333333"/>
                </a:solidFill>
                <a:effectLst/>
                <a:latin typeface="メイリオ" panose="020B0604030504040204" pitchFamily="50" charset="-128"/>
                <a:ea typeface="メイリオ" panose="020B0604030504040204" pitchFamily="50" charset="-128"/>
              </a:rPr>
              <a:t>IAM </a:t>
            </a:r>
            <a:r>
              <a:rPr lang="ja-JP" altLang="en-US" b="0" i="0" dirty="0">
                <a:solidFill>
                  <a:srgbClr val="333333"/>
                </a:solidFill>
                <a:effectLst/>
                <a:latin typeface="メイリオ" panose="020B0604030504040204" pitchFamily="50" charset="-128"/>
                <a:ea typeface="メイリオ" panose="020B0604030504040204" pitchFamily="50" charset="-128"/>
              </a:rPr>
              <a:t>roles to control access to the </a:t>
            </a:r>
            <a:r>
              <a:rPr lang="en-US" altLang="ja-JP" b="0" i="0" dirty="0">
                <a:solidFill>
                  <a:srgbClr val="333333"/>
                </a:solidFill>
                <a:effectLst/>
                <a:latin typeface="メイリオ" panose="020B0604030504040204" pitchFamily="50" charset="-128"/>
                <a:ea typeface="メイリオ" panose="020B0604030504040204" pitchFamily="50" charset="-128"/>
              </a:rPr>
              <a:t>API.</a:t>
            </a:r>
          </a:p>
          <a:p>
            <a:r>
              <a:rPr lang="ja-JP" altLang="en-US" b="0" i="0" dirty="0">
                <a:solidFill>
                  <a:srgbClr val="333333"/>
                </a:solidFill>
                <a:effectLst/>
                <a:latin typeface="メイリオ" panose="020B0604030504040204" pitchFamily="50" charset="-128"/>
                <a:ea typeface="メイリオ" panose="020B0604030504040204" pitchFamily="50" charset="-128"/>
              </a:rPr>
              <a:t>Enable </a:t>
            </a:r>
            <a:r>
              <a:rPr lang="en-US" altLang="ja-JP" b="0" i="0" dirty="0">
                <a:solidFill>
                  <a:srgbClr val="333333"/>
                </a:solidFill>
                <a:effectLst/>
                <a:latin typeface="メイリオ" panose="020B0604030504040204" pitchFamily="50" charset="-128"/>
                <a:ea typeface="メイリオ" panose="020B0604030504040204" pitchFamily="50" charset="-128"/>
              </a:rPr>
              <a:t>IAM </a:t>
            </a:r>
            <a:r>
              <a:rPr lang="ja-JP" altLang="en-US" b="0" i="0" dirty="0">
                <a:solidFill>
                  <a:srgbClr val="333333"/>
                </a:solidFill>
                <a:effectLst/>
                <a:latin typeface="メイリオ" panose="020B0604030504040204" pitchFamily="50" charset="-128"/>
                <a:ea typeface="メイリオ" panose="020B0604030504040204" pitchFamily="50" charset="-128"/>
              </a:rPr>
              <a:t>authentication in </a:t>
            </a:r>
            <a:r>
              <a:rPr lang="en-US" altLang="ja-JP" b="0" i="0" dirty="0">
                <a:solidFill>
                  <a:srgbClr val="333333"/>
                </a:solidFill>
                <a:effectLst/>
                <a:latin typeface="メイリオ" panose="020B0604030504040204" pitchFamily="50" charset="-128"/>
                <a:ea typeface="メイリオ" panose="020B0604030504040204" pitchFamily="50" charset="-128"/>
              </a:rPr>
              <a:t>API </a:t>
            </a:r>
            <a:r>
              <a:rPr lang="ja-JP" altLang="en-US" b="0" i="0" dirty="0">
                <a:solidFill>
                  <a:srgbClr val="333333"/>
                </a:solidFill>
                <a:effectLst/>
                <a:latin typeface="メイリオ" panose="020B0604030504040204" pitchFamily="50" charset="-128"/>
                <a:ea typeface="メイリオ" panose="020B0604030504040204" pitchFamily="50" charset="-128"/>
              </a:rPr>
              <a:t>methods</a:t>
            </a:r>
            <a:endParaRPr lang="ja-JP" altLang="en-US"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CAA94A90-7B15-4068-99BF-9CE2D51890A6}"/>
              </a:ext>
            </a:extLst>
          </p:cNvPr>
          <p:cNvSpPr txBox="1">
            <a:spLocks/>
          </p:cNvSpPr>
          <p:nvPr/>
        </p:nvSpPr>
        <p:spPr bwMode="auto">
          <a:xfrm>
            <a:off x="920552" y="2640350"/>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i="0" dirty="0">
                <a:solidFill>
                  <a:schemeClr val="bg1"/>
                </a:solidFill>
                <a:effectLst/>
                <a:latin typeface="メイリオ" panose="020B0604030504040204" pitchFamily="50" charset="-128"/>
                <a:ea typeface="メイリオ" panose="020B0604030504040204" pitchFamily="50" charset="-128"/>
              </a:rPr>
              <a:t>IAM </a:t>
            </a:r>
            <a:r>
              <a:rPr lang="ja-JP" altLang="en-US" sz="1800" b="1" i="0" dirty="0">
                <a:solidFill>
                  <a:schemeClr val="bg1"/>
                </a:solidFill>
                <a:effectLst/>
                <a:latin typeface="メイリオ" panose="020B0604030504040204" pitchFamily="50" charset="-128"/>
                <a:ea typeface="メイリオ" panose="020B0604030504040204" pitchFamily="50" charset="-128"/>
              </a:rPr>
              <a:t>Certification</a:t>
            </a:r>
            <a:endParaRPr lang="en-US" altLang="ja-JP" sz="1800" b="1" kern="0" dirty="0">
              <a:solidFill>
                <a:schemeClr val="bg1"/>
              </a:solidFill>
              <a:latin typeface="メイリオ" panose="020B0604030504040204" pitchFamily="50" charset="-128"/>
              <a:ea typeface="メイリオ" panose="020B0604030504040204" pitchFamily="50" charset="-128"/>
            </a:endParaRPr>
          </a:p>
        </p:txBody>
      </p:sp>
      <p:sp>
        <p:nvSpPr>
          <p:cNvPr id="11" name="コンテンツ プレースホルダー 2">
            <a:extLst>
              <a:ext uri="{FF2B5EF4-FFF2-40B4-BE49-F238E27FC236}">
                <a16:creationId xmlns:a16="http://schemas.microsoft.com/office/drawing/2014/main" id="{DA144C2B-EE36-4819-A9BB-3F1CB4560455}"/>
              </a:ext>
            </a:extLst>
          </p:cNvPr>
          <p:cNvSpPr txBox="1">
            <a:spLocks/>
          </p:cNvSpPr>
          <p:nvPr/>
        </p:nvSpPr>
        <p:spPr bwMode="auto">
          <a:xfrm>
            <a:off x="3512840" y="3901283"/>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b="0" i="0" dirty="0">
                <a:solidFill>
                  <a:srgbClr val="333333"/>
                </a:solidFill>
                <a:effectLst/>
                <a:latin typeface="メイリオ" panose="020B0604030504040204" pitchFamily="50" charset="-128"/>
                <a:ea typeface="メイリオ" panose="020B0604030504040204" pitchFamily="50" charset="-128"/>
              </a:rPr>
              <a:t>Control access to API on a method-by-method basis based on the authentication provider of the Lambda function.</a:t>
            </a:r>
            <a:endParaRPr lang="ja-JP" altLang="en-US" dirty="0">
              <a:latin typeface="メイリオ" panose="020B0604030504040204" pitchFamily="50" charset="-128"/>
              <a:ea typeface="メイリオ" panose="020B0604030504040204" pitchFamily="50" charset="-128"/>
            </a:endParaRPr>
          </a:p>
        </p:txBody>
      </p:sp>
      <p:sp>
        <p:nvSpPr>
          <p:cNvPr id="13" name="コンテンツ プレースホルダー 2">
            <a:extLst>
              <a:ext uri="{FF2B5EF4-FFF2-40B4-BE49-F238E27FC236}">
                <a16:creationId xmlns:a16="http://schemas.microsoft.com/office/drawing/2014/main" id="{126627EC-0A24-4761-AB55-5C51A1E801A0}"/>
              </a:ext>
            </a:extLst>
          </p:cNvPr>
          <p:cNvSpPr txBox="1">
            <a:spLocks/>
          </p:cNvSpPr>
          <p:nvPr/>
        </p:nvSpPr>
        <p:spPr bwMode="auto">
          <a:xfrm>
            <a:off x="920552" y="3901283"/>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i="0" dirty="0">
                <a:solidFill>
                  <a:schemeClr val="bg1"/>
                </a:solidFill>
                <a:effectLst/>
                <a:latin typeface="メイリオ" panose="020B0604030504040204" pitchFamily="50" charset="-128"/>
                <a:ea typeface="メイリオ" panose="020B0604030504040204" pitchFamily="50" charset="-128"/>
              </a:rPr>
              <a:t>Lambda</a:t>
            </a:r>
          </a:p>
          <a:p>
            <a:pPr algn="ctr"/>
            <a:r>
              <a:rPr lang="en-US" altLang="ja-JP" sz="1800" b="1" i="0" dirty="0">
                <a:solidFill>
                  <a:schemeClr val="bg1"/>
                </a:solidFill>
                <a:effectLst/>
                <a:latin typeface="メイリオ" panose="020B0604030504040204" pitchFamily="50" charset="-128"/>
                <a:ea typeface="メイリオ" panose="020B0604030504040204" pitchFamily="50" charset="-128"/>
              </a:rPr>
              <a:t>Authorizer</a:t>
            </a:r>
            <a:endParaRPr lang="en-US" altLang="ja-JP" sz="1800" b="1" kern="0" dirty="0">
              <a:solidFill>
                <a:schemeClr val="bg1"/>
              </a:solidFill>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943C12B4-E09D-4B12-A916-F96DB3A42F84}"/>
              </a:ext>
            </a:extLst>
          </p:cNvPr>
          <p:cNvSpPr txBox="1">
            <a:spLocks/>
          </p:cNvSpPr>
          <p:nvPr/>
        </p:nvSpPr>
        <p:spPr bwMode="auto">
          <a:xfrm>
            <a:off x="3512840" y="5162216"/>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en-US" altLang="ja-JP" b="0" i="0" dirty="0">
                <a:solidFill>
                  <a:srgbClr val="333333"/>
                </a:solidFill>
                <a:effectLst/>
                <a:latin typeface="メイリオ" panose="020B0604030504040204" pitchFamily="50" charset="-128"/>
                <a:ea typeface="メイリオ" panose="020B0604030504040204" pitchFamily="50" charset="-128"/>
              </a:rPr>
              <a:t>Use Cognito user pool as an authentication provider and control access to API on a method-by-method basis.</a:t>
            </a:r>
            <a:endParaRPr lang="ja-JP" altLang="en-US" dirty="0">
              <a:latin typeface="メイリオ" panose="020B0604030504040204" pitchFamily="50" charset="-128"/>
              <a:ea typeface="メイリオ" panose="020B0604030504040204" pitchFamily="50" charset="-128"/>
            </a:endParaRPr>
          </a:p>
        </p:txBody>
      </p:sp>
      <p:sp>
        <p:nvSpPr>
          <p:cNvPr id="12" name="コンテンツ プレースホルダー 2">
            <a:extLst>
              <a:ext uri="{FF2B5EF4-FFF2-40B4-BE49-F238E27FC236}">
                <a16:creationId xmlns:a16="http://schemas.microsoft.com/office/drawing/2014/main" id="{15BB59BB-6E6B-498A-BD5A-98B9997DCB32}"/>
              </a:ext>
            </a:extLst>
          </p:cNvPr>
          <p:cNvSpPr txBox="1">
            <a:spLocks/>
          </p:cNvSpPr>
          <p:nvPr/>
        </p:nvSpPr>
        <p:spPr bwMode="auto">
          <a:xfrm>
            <a:off x="920552" y="5162216"/>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1800" b="1" i="0" dirty="0">
                <a:solidFill>
                  <a:schemeClr val="bg1"/>
                </a:solidFill>
                <a:effectLst/>
                <a:latin typeface="メイリオ" panose="020B0604030504040204" pitchFamily="50" charset="-128"/>
                <a:ea typeface="メイリオ" panose="020B0604030504040204" pitchFamily="50" charset="-128"/>
              </a:rPr>
              <a:t>Cognito</a:t>
            </a:r>
          </a:p>
          <a:p>
            <a:pPr algn="ctr"/>
            <a:r>
              <a:rPr lang="en-US" altLang="ja-JP" sz="1800" b="1" i="0" dirty="0">
                <a:solidFill>
                  <a:schemeClr val="bg1"/>
                </a:solidFill>
                <a:effectLst/>
                <a:latin typeface="メイリオ" panose="020B0604030504040204" pitchFamily="50" charset="-128"/>
                <a:ea typeface="メイリオ" panose="020B0604030504040204" pitchFamily="50" charset="-128"/>
              </a:rPr>
              <a:t>Authorizer</a:t>
            </a:r>
            <a:endParaRPr lang="en-US" altLang="ja-JP" sz="18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487542234"/>
      </p:ext>
    </p:extLst>
  </p:cSld>
  <p:clrMapOvr>
    <a:masterClrMapping/>
  </p:clrMapOvr>
  <mc:AlternateContent xmlns:mc="http://schemas.openxmlformats.org/markup-compatibility/2006" xmlns:p14="http://schemas.microsoft.com/office/powerpoint/2010/main">
    <mc:Choice Requires="p14">
      <p:transition spd="slow" p14:dur="2000" advTm="107050"/>
    </mc:Choice>
    <mc:Fallback xmlns="">
      <p:transition spd="slow" advTm="10705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ja-JP" altLang="en-US" sz="3000" dirty="0">
                <a:latin typeface="メイリオ" panose="020B0604030504040204" pitchFamily="50" charset="-128"/>
                <a:ea typeface="メイリオ" panose="020B0604030504040204" pitchFamily="50" charset="-128"/>
              </a:rPr>
              <a:t>Use cache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2624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is building a microserviced application. As a solution architect, you've developed a new </a:t>
            </a:r>
            <a:r>
              <a:rPr lang="en-US" altLang="ja-JP" dirty="0">
                <a:latin typeface="メイリオ" panose="020B0604030504040204" pitchFamily="50" charset="-128"/>
                <a:ea typeface="メイリオ" panose="020B0604030504040204" pitchFamily="50" charset="-128"/>
              </a:rPr>
              <a:t>Restful API </a:t>
            </a:r>
            <a:r>
              <a:rPr lang="ja-JP" altLang="en-US" dirty="0">
                <a:latin typeface="メイリオ" panose="020B0604030504040204" pitchFamily="50" charset="-128"/>
                <a:ea typeface="メイリオ" panose="020B0604030504040204" pitchFamily="50" charset="-128"/>
              </a:rPr>
              <a:t>that leverages </a:t>
            </a:r>
            <a:r>
              <a:rPr lang="en-US" altLang="ja-JP" dirty="0">
                <a:latin typeface="メイリオ" panose="020B0604030504040204" pitchFamily="50" charset="-128"/>
                <a:ea typeface="メイリオ" panose="020B0604030504040204" pitchFamily="50" charset="-128"/>
              </a:rPr>
              <a:t>API Gateway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AWS Lambda</a:t>
            </a:r>
            <a:r>
              <a:rPr lang="ja-JP" altLang="en-US" dirty="0">
                <a:latin typeface="メイリオ" panose="020B0604030504040204" pitchFamily="50" charset="-128"/>
                <a:ea typeface="メイリオ" panose="020B0604030504040204" pitchFamily="50" charset="-128"/>
              </a:rPr>
              <a:t>, and </a:t>
            </a: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database services to tie together data processing functions. This </a:t>
            </a:r>
            <a:r>
              <a:rPr lang="en-US" altLang="ja-JP" dirty="0">
                <a:latin typeface="メイリオ" panose="020B0604030504040204" pitchFamily="50" charset="-128"/>
                <a:ea typeface="メイリオ" panose="020B0604030504040204" pitchFamily="50" charset="-128"/>
              </a:rPr>
              <a:t>API is </a:t>
            </a:r>
            <a:r>
              <a:rPr lang="ja-JP" altLang="en-US" dirty="0">
                <a:latin typeface="メイリオ" panose="020B0604030504040204" pitchFamily="50" charset="-128"/>
                <a:ea typeface="メイリオ" panose="020B0604030504040204" pitchFamily="50" charset="-128"/>
              </a:rPr>
              <a:t>very read intensive, but the data rarely changes.</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How to reduce costs while improving the performance of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processing?</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Add a lead replica to </a:t>
            </a:r>
            <a:r>
              <a:rPr lang="en-US" altLang="ja-JP" dirty="0">
                <a:latin typeface="メイリオ" panose="020B0604030504040204" pitchFamily="50" charset="-128"/>
                <a:ea typeface="メイリオ" panose="020B0604030504040204" pitchFamily="50" charset="-128"/>
              </a:rPr>
              <a:t>Aurora.</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Enable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Cach</a:t>
            </a:r>
            <a:r>
              <a:rPr lang="en-US" altLang="ja-JP" dirty="0">
                <a:latin typeface="メイリオ" panose="020B0604030504040204" pitchFamily="50" charset="-128"/>
                <a:ea typeface="メイリオ" panose="020B0604030504040204" pitchFamily="50" charset="-128"/>
              </a:rPr>
              <a:t>e</a:t>
            </a:r>
            <a:endParaRPr lang="ja-JP" altLang="en-US"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Apply for relaxation of the </a:t>
            </a:r>
            <a:r>
              <a:rPr lang="en-US" altLang="ja-JP" dirty="0">
                <a:latin typeface="メイリオ" panose="020B0604030504040204" pitchFamily="50" charset="-128"/>
                <a:ea typeface="メイリオ" panose="020B0604030504040204" pitchFamily="50" charset="-128"/>
              </a:rPr>
              <a:t>API Gateway </a:t>
            </a:r>
            <a:r>
              <a:rPr lang="ja-JP" altLang="en-US" dirty="0">
                <a:latin typeface="メイリオ" panose="020B0604030504040204" pitchFamily="50" charset="-128"/>
                <a:ea typeface="メイリオ" panose="020B0604030504040204" pitchFamily="50" charset="-128"/>
              </a:rPr>
              <a:t>read request limit.</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en-US" altLang="ja-JP" dirty="0">
                <a:latin typeface="メイリオ" panose="020B0604030504040204" pitchFamily="50" charset="-128"/>
                <a:ea typeface="メイリオ" panose="020B0604030504040204" pitchFamily="50" charset="-128"/>
              </a:rPr>
              <a:t>Switch Aurora database to Aurora serverless.</a:t>
            </a:r>
          </a:p>
        </p:txBody>
      </p:sp>
    </p:spTree>
    <p:extLst>
      <p:ext uri="{BB962C8B-B14F-4D97-AF65-F5344CB8AC3E}">
        <p14:creationId xmlns:p14="http://schemas.microsoft.com/office/powerpoint/2010/main" val="400256062"/>
      </p:ext>
    </p:extLst>
  </p:cSld>
  <p:clrMapOvr>
    <a:masterClrMapping/>
  </p:clrMapOvr>
  <mc:AlternateContent xmlns:mc="http://schemas.openxmlformats.org/markup-compatibility/2006" xmlns:p14="http://schemas.microsoft.com/office/powerpoint/2010/main">
    <mc:Choice Requires="p14">
      <p:transition spd="slow" p14:dur="2000" advTm="18831"/>
    </mc:Choice>
    <mc:Fallback xmlns="">
      <p:transition spd="slow" advTm="18831"/>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t>
            </a:r>
            <a:r>
              <a:rPr lang="ja-JP" altLang="en-US" sz="3000" dirty="0">
                <a:latin typeface="メイリオ" panose="020B0604030504040204" pitchFamily="50" charset="-128"/>
                <a:ea typeface="メイリオ" panose="020B0604030504040204" pitchFamily="50" charset="-128"/>
              </a:rPr>
              <a:t>Us</a:t>
            </a:r>
            <a:r>
              <a:rPr lang="en-US" altLang="ja-JP" sz="3000" dirty="0" err="1">
                <a:latin typeface="メイリオ" panose="020B0604030504040204" pitchFamily="50" charset="-128"/>
                <a:ea typeface="メイリオ" panose="020B0604030504040204" pitchFamily="50" charset="-128"/>
              </a:rPr>
              <a:t>ing</a:t>
            </a:r>
            <a:r>
              <a:rPr lang="en-US" altLang="ja-JP" sz="3000" dirty="0">
                <a:latin typeface="メイリオ" panose="020B0604030504040204" pitchFamily="50" charset="-128"/>
                <a:ea typeface="メイリオ" panose="020B0604030504040204" pitchFamily="50" charset="-128"/>
              </a:rPr>
              <a:t> the</a:t>
            </a:r>
            <a:r>
              <a:rPr lang="ja-JP" altLang="en-US" sz="3000" dirty="0">
                <a:latin typeface="メイリオ" panose="020B0604030504040204" pitchFamily="50" charset="-128"/>
                <a:ea typeface="メイリオ" panose="020B0604030504040204" pitchFamily="50" charset="-128"/>
              </a:rPr>
              <a:t> cache</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is building a microserviced application. As a solution architect, you've developed a new </a:t>
            </a:r>
            <a:r>
              <a:rPr lang="en-US" altLang="ja-JP" dirty="0">
                <a:latin typeface="メイリオ" panose="020B0604030504040204" pitchFamily="50" charset="-128"/>
                <a:ea typeface="メイリオ" panose="020B0604030504040204" pitchFamily="50" charset="-128"/>
              </a:rPr>
              <a:t>Restful API using</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API Gateway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AWS Lambda</a:t>
            </a:r>
            <a:r>
              <a:rPr lang="ja-JP" altLang="en-US" dirty="0">
                <a:latin typeface="メイリオ" panose="020B0604030504040204" pitchFamily="50" charset="-128"/>
                <a:ea typeface="メイリオ" panose="020B0604030504040204" pitchFamily="50" charset="-128"/>
              </a:rPr>
              <a:t>, and </a:t>
            </a:r>
            <a:r>
              <a:rPr lang="en-US" altLang="ja-JP" dirty="0">
                <a:latin typeface="メイリオ" panose="020B0604030504040204" pitchFamily="50" charset="-128"/>
                <a:ea typeface="メイリオ" panose="020B0604030504040204" pitchFamily="50" charset="-128"/>
              </a:rPr>
              <a:t>Aurora </a:t>
            </a:r>
            <a:r>
              <a:rPr lang="ja-JP" altLang="en-US" dirty="0">
                <a:latin typeface="メイリオ" panose="020B0604030504040204" pitchFamily="50" charset="-128"/>
                <a:ea typeface="メイリオ" panose="020B0604030504040204" pitchFamily="50" charset="-128"/>
              </a:rPr>
              <a:t>database services to collaborate on data processing functions. Controlling the cache is necessary to improve performance and reduce the load on back-end services.</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features do you use to control the cache?</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the throttle feature</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Enable Burst </a:t>
            </a:r>
            <a:r>
              <a:rPr lang="en-US" altLang="ja-JP" dirty="0">
                <a:latin typeface="メイリオ" panose="020B0604030504040204" pitchFamily="50" charset="-128"/>
                <a:ea typeface="メイリオ" panose="020B0604030504040204" pitchFamily="50" charset="-128"/>
              </a:rPr>
              <a:t>functions</a:t>
            </a: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Use of the Time to Live (</a:t>
            </a:r>
            <a:r>
              <a:rPr lang="en-US" altLang="ja-JP" dirty="0">
                <a:latin typeface="メイリオ" panose="020B0604030504040204" pitchFamily="50" charset="-128"/>
                <a:ea typeface="メイリオ" panose="020B0604030504040204" pitchFamily="50" charset="-128"/>
              </a:rPr>
              <a:t>TTL</a:t>
            </a:r>
            <a:r>
              <a:rPr lang="ja-JP" altLang="en-US" dirty="0">
                <a:latin typeface="メイリオ" panose="020B0604030504040204" pitchFamily="50" charset="-128"/>
                <a:ea typeface="メイリオ" panose="020B0604030504040204" pitchFamily="50" charset="-128"/>
              </a:rPr>
              <a:t>) setting.</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Enable the cache request feature.</a:t>
            </a:r>
          </a:p>
        </p:txBody>
      </p:sp>
    </p:spTree>
    <p:extLst>
      <p:ext uri="{BB962C8B-B14F-4D97-AF65-F5344CB8AC3E}">
        <p14:creationId xmlns:p14="http://schemas.microsoft.com/office/powerpoint/2010/main" val="2078091676"/>
      </p:ext>
    </p:extLst>
  </p:cSld>
  <p:clrMapOvr>
    <a:masterClrMapping/>
  </p:clrMapOvr>
  <mc:AlternateContent xmlns:mc="http://schemas.openxmlformats.org/markup-compatibility/2006" xmlns:p14="http://schemas.microsoft.com/office/powerpoint/2010/main">
    <mc:Choice Requires="p14">
      <p:transition spd="slow" p14:dur="2000" advTm="9576"/>
    </mc:Choice>
    <mc:Fallback xmlns="">
      <p:transition spd="slow" advTm="9576"/>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Us</a:t>
            </a:r>
            <a:r>
              <a:rPr lang="en-US" altLang="ja-JP" sz="3000" dirty="0" err="1">
                <a:latin typeface="メイリオ" panose="020B0604030504040204" pitchFamily="50" charset="-128"/>
                <a:ea typeface="メイリオ" panose="020B0604030504040204" pitchFamily="50" charset="-128"/>
              </a:rPr>
              <a:t>ing</a:t>
            </a:r>
            <a:r>
              <a:rPr lang="en-US" altLang="ja-JP" sz="3000" dirty="0">
                <a:latin typeface="メイリオ" panose="020B0604030504040204" pitchFamily="50" charset="-128"/>
                <a:ea typeface="メイリオ" panose="020B0604030504040204" pitchFamily="50" charset="-128"/>
              </a:rPr>
              <a:t> the</a:t>
            </a:r>
            <a:r>
              <a:rPr lang="ja-JP" altLang="en-US" sz="3000" dirty="0">
                <a:latin typeface="メイリオ" panose="020B0604030504040204" pitchFamily="50" charset="-128"/>
                <a:ea typeface="メイリオ" panose="020B0604030504040204" pitchFamily="50" charset="-128"/>
              </a:rPr>
              <a:t> cache</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API Gateway c</a:t>
            </a:r>
            <a:r>
              <a:rPr lang="ja-JP" altLang="en-US" sz="2400" dirty="0">
                <a:solidFill>
                  <a:srgbClr val="002060"/>
                </a:solidFill>
                <a:latin typeface="メイリオ" panose="020B0604030504040204" pitchFamily="50" charset="-128"/>
                <a:ea typeface="メイリオ" panose="020B0604030504040204" pitchFamily="50" charset="-128"/>
              </a:rPr>
              <a:t>ach</a:t>
            </a:r>
            <a:r>
              <a:rPr lang="en-US" altLang="ja-JP" sz="2400" dirty="0">
                <a:solidFill>
                  <a:srgbClr val="002060"/>
                </a:solidFill>
                <a:latin typeface="メイリオ" panose="020B0604030504040204" pitchFamily="50" charset="-128"/>
                <a:ea typeface="メイリオ" panose="020B0604030504040204" pitchFamily="50" charset="-128"/>
              </a:rPr>
              <a:t>e</a:t>
            </a:r>
            <a:r>
              <a:rPr lang="ja-JP" altLang="en-US" sz="2400" dirty="0">
                <a:solidFill>
                  <a:srgbClr val="002060"/>
                </a:solidFill>
                <a:latin typeface="メイリオ" panose="020B0604030504040204" pitchFamily="50" charset="-128"/>
                <a:ea typeface="メイリオ" panose="020B0604030504040204" pitchFamily="50" charset="-128"/>
              </a:rPr>
              <a:t> can reduce the number of calls to the endpoint and shorten the latency of requests to the </a:t>
            </a:r>
            <a:r>
              <a:rPr lang="en-US" altLang="ja-JP" sz="2400" dirty="0">
                <a:solidFill>
                  <a:srgbClr val="002060"/>
                </a:solidFill>
                <a:latin typeface="メイリオ" panose="020B0604030504040204" pitchFamily="50" charset="-128"/>
                <a:ea typeface="メイリオ" panose="020B0604030504040204" pitchFamily="50" charset="-128"/>
              </a:rPr>
              <a:t>API</a:t>
            </a:r>
          </a:p>
        </p:txBody>
      </p:sp>
      <p:pic>
        <p:nvPicPr>
          <p:cNvPr id="1026" name="Picture 2" descr="Amazon API Gateway（規模に応じた API の作成、維持、保護）| AWS">
            <a:extLst>
              <a:ext uri="{FF2B5EF4-FFF2-40B4-BE49-F238E27FC236}">
                <a16:creationId xmlns:a16="http://schemas.microsoft.com/office/drawing/2014/main" id="{148626CA-6FFD-4918-9B37-E271C0695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544" y="2060848"/>
            <a:ext cx="8265368" cy="36425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BD56A9-0A92-42FD-A8E2-45809522426B}"/>
              </a:ext>
            </a:extLst>
          </p:cNvPr>
          <p:cNvSpPr txBox="1"/>
          <p:nvPr/>
        </p:nvSpPr>
        <p:spPr>
          <a:xfrm>
            <a:off x="920552" y="6446781"/>
            <a:ext cx="4952526" cy="215444"/>
          </a:xfrm>
          <a:prstGeom prst="rect">
            <a:avLst/>
          </a:prstGeom>
          <a:noFill/>
        </p:spPr>
        <p:txBody>
          <a:bodyPr wrap="square">
            <a:spAutoFit/>
          </a:bodyPr>
          <a:lstStyle/>
          <a:p>
            <a:r>
              <a:rPr lang="en-US" altLang="ja-JP" sz="800" dirty="0"/>
              <a:t>Reference: </a:t>
            </a:r>
            <a:r>
              <a:rPr lang="ja-JP" altLang="en-US" sz="800" dirty="0"/>
              <a:t>https://aws.amazon.com/jp/api-gateway/</a:t>
            </a:r>
          </a:p>
        </p:txBody>
      </p:sp>
      <p:sp>
        <p:nvSpPr>
          <p:cNvPr id="4" name="Rectangle: Rounded Corners 3">
            <a:extLst>
              <a:ext uri="{FF2B5EF4-FFF2-40B4-BE49-F238E27FC236}">
                <a16:creationId xmlns:a16="http://schemas.microsoft.com/office/drawing/2014/main" id="{842F55A2-2087-49D2-B593-7648E529BB23}"/>
              </a:ext>
            </a:extLst>
          </p:cNvPr>
          <p:cNvSpPr/>
          <p:nvPr/>
        </p:nvSpPr>
        <p:spPr bwMode="auto">
          <a:xfrm>
            <a:off x="4593098" y="2852936"/>
            <a:ext cx="1151990" cy="936104"/>
          </a:xfrm>
          <a:prstGeom prst="roundRect">
            <a:avLst/>
          </a:prstGeom>
          <a:noFill/>
          <a:ln w="38100" cap="flat" cmpd="sng" algn="ctr">
            <a:solidFill>
              <a:srgbClr val="FF0000"/>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9" name="TextBox 8">
            <a:extLst>
              <a:ext uri="{FF2B5EF4-FFF2-40B4-BE49-F238E27FC236}">
                <a16:creationId xmlns:a16="http://schemas.microsoft.com/office/drawing/2014/main" id="{1B4D7A15-AD98-4A91-AB0C-2D08749318D2}"/>
              </a:ext>
            </a:extLst>
          </p:cNvPr>
          <p:cNvSpPr txBox="1"/>
          <p:nvPr/>
        </p:nvSpPr>
        <p:spPr>
          <a:xfrm>
            <a:off x="6105128" y="5659611"/>
            <a:ext cx="3168352" cy="646331"/>
          </a:xfrm>
          <a:prstGeom prst="rect">
            <a:avLst/>
          </a:prstGeom>
          <a:noFill/>
        </p:spPr>
        <p:txBody>
          <a:bodyPr wrap="square">
            <a:spAutoFit/>
          </a:bodyPr>
          <a:lstStyle/>
          <a:p>
            <a:r>
              <a:rPr lang="ja-JP" altLang="en-US" sz="1200" b="0" i="0" dirty="0">
                <a:solidFill>
                  <a:srgbClr val="16191F"/>
                </a:solidFill>
                <a:effectLst/>
                <a:latin typeface="メイリオ" panose="020B0604030504040204" pitchFamily="50" charset="-128"/>
                <a:ea typeface="メイリオ" panose="020B0604030504040204" pitchFamily="50" charset="-128"/>
              </a:rPr>
              <a:t>The default </a:t>
            </a:r>
            <a:r>
              <a:rPr lang="en-US" altLang="ja-JP" sz="1200" b="0" i="0" dirty="0">
                <a:solidFill>
                  <a:srgbClr val="16191F"/>
                </a:solidFill>
                <a:effectLst/>
                <a:latin typeface="メイリオ" panose="020B0604030504040204" pitchFamily="50" charset="-128"/>
                <a:ea typeface="メイリオ" panose="020B0604030504040204" pitchFamily="50" charset="-128"/>
              </a:rPr>
              <a:t>TTL </a:t>
            </a:r>
            <a:r>
              <a:rPr lang="ja-JP" altLang="en-US" sz="1200" b="0" i="0" dirty="0">
                <a:solidFill>
                  <a:srgbClr val="16191F"/>
                </a:solidFill>
                <a:effectLst/>
                <a:latin typeface="メイリオ" panose="020B0604030504040204" pitchFamily="50" charset="-128"/>
                <a:ea typeface="メイリオ" panose="020B0604030504040204" pitchFamily="50" charset="-128"/>
              </a:rPr>
              <a:t>value is </a:t>
            </a:r>
            <a:r>
              <a:rPr lang="en-US" altLang="ja-JP" sz="1200" b="0" i="0" dirty="0">
                <a:solidFill>
                  <a:srgbClr val="16191F"/>
                </a:solidFill>
                <a:effectLst/>
                <a:latin typeface="メイリオ" panose="020B0604030504040204" pitchFamily="50" charset="-128"/>
                <a:ea typeface="メイリオ" panose="020B0604030504040204" pitchFamily="50" charset="-128"/>
              </a:rPr>
              <a:t>300 </a:t>
            </a:r>
            <a:r>
              <a:rPr lang="ja-JP" altLang="en-US" sz="1200" b="0" i="0" dirty="0">
                <a:solidFill>
                  <a:srgbClr val="16191F"/>
                </a:solidFill>
                <a:effectLst/>
                <a:latin typeface="メイリオ" panose="020B0604030504040204" pitchFamily="50" charset="-128"/>
                <a:ea typeface="メイリオ" panose="020B0604030504040204" pitchFamily="50" charset="-128"/>
              </a:rPr>
              <a:t>seconds</a:t>
            </a:r>
            <a:br>
              <a:rPr lang="en-US" altLang="ja-JP" sz="1200" b="0" i="0" dirty="0">
                <a:solidFill>
                  <a:srgbClr val="16191F"/>
                </a:solidFill>
                <a:effectLst/>
                <a:latin typeface="メイリオ" panose="020B0604030504040204" pitchFamily="50" charset="-128"/>
                <a:ea typeface="メイリオ" panose="020B0604030504040204" pitchFamily="50" charset="-128"/>
              </a:rPr>
            </a:br>
            <a:r>
              <a:rPr lang="ja-JP" altLang="en-US" sz="1200" b="0" i="0" dirty="0">
                <a:solidFill>
                  <a:srgbClr val="16191F"/>
                </a:solidFill>
                <a:effectLst/>
                <a:latin typeface="メイリオ" panose="020B0604030504040204" pitchFamily="50" charset="-128"/>
                <a:ea typeface="メイリオ" panose="020B0604030504040204" pitchFamily="50" charset="-128"/>
              </a:rPr>
              <a:t> Maximum </a:t>
            </a:r>
            <a:r>
              <a:rPr lang="en-US" altLang="ja-JP" sz="1200" b="0" i="0" dirty="0">
                <a:solidFill>
                  <a:srgbClr val="16191F"/>
                </a:solidFill>
                <a:effectLst/>
                <a:latin typeface="メイリオ" panose="020B0604030504040204" pitchFamily="50" charset="-128"/>
                <a:ea typeface="メイリオ" panose="020B0604030504040204" pitchFamily="50" charset="-128"/>
              </a:rPr>
              <a:t>TTL </a:t>
            </a:r>
            <a:r>
              <a:rPr lang="ja-JP" altLang="en-US" sz="1200" b="0" i="0" dirty="0">
                <a:solidFill>
                  <a:srgbClr val="16191F"/>
                </a:solidFill>
                <a:effectLst/>
                <a:latin typeface="メイリオ" panose="020B0604030504040204" pitchFamily="50" charset="-128"/>
                <a:ea typeface="メイリオ" panose="020B0604030504040204" pitchFamily="50" charset="-128"/>
              </a:rPr>
              <a:t>value is </a:t>
            </a:r>
            <a:r>
              <a:rPr lang="en-US" altLang="ja-JP" sz="1200" b="0" i="0" dirty="0">
                <a:solidFill>
                  <a:srgbClr val="16191F"/>
                </a:solidFill>
                <a:effectLst/>
                <a:latin typeface="メイリオ" panose="020B0604030504040204" pitchFamily="50" charset="-128"/>
                <a:ea typeface="メイリオ" panose="020B0604030504040204" pitchFamily="50" charset="-128"/>
              </a:rPr>
              <a:t>3600 </a:t>
            </a:r>
            <a:r>
              <a:rPr lang="ja-JP" altLang="en-US" sz="1200" b="0" i="0" dirty="0">
                <a:solidFill>
                  <a:srgbClr val="16191F"/>
                </a:solidFill>
                <a:effectLst/>
                <a:latin typeface="メイリオ" panose="020B0604030504040204" pitchFamily="50" charset="-128"/>
                <a:ea typeface="メイリオ" panose="020B0604030504040204" pitchFamily="50" charset="-128"/>
              </a:rPr>
              <a:t>seconds</a:t>
            </a:r>
            <a:br>
              <a:rPr lang="en-US" altLang="ja-JP" sz="1200" dirty="0">
                <a:solidFill>
                  <a:srgbClr val="16191F"/>
                </a:solidFill>
                <a:latin typeface="メイリオ" panose="020B0604030504040204" pitchFamily="50" charset="-128"/>
                <a:ea typeface="メイリオ" panose="020B0604030504040204" pitchFamily="50" charset="-128"/>
              </a:rPr>
            </a:br>
            <a:r>
              <a:rPr lang="ja-JP" altLang="en-US" sz="1200" b="0" i="0" dirty="0">
                <a:solidFill>
                  <a:srgbClr val="16191F"/>
                </a:solidFill>
                <a:effectLst/>
                <a:latin typeface="メイリオ" panose="020B0604030504040204" pitchFamily="50" charset="-128"/>
                <a:ea typeface="メイリオ" panose="020B0604030504040204" pitchFamily="50" charset="-128"/>
              </a:rPr>
              <a:t> </a:t>
            </a:r>
            <a:r>
              <a:rPr lang="en-US" altLang="ja-JP" sz="1200" b="0" i="0" dirty="0">
                <a:solidFill>
                  <a:srgbClr val="16191F"/>
                </a:solidFill>
                <a:effectLst/>
                <a:latin typeface="メイリオ" panose="020B0604030504040204" pitchFamily="50" charset="-128"/>
                <a:ea typeface="メイリオ" panose="020B0604030504040204" pitchFamily="50" charset="-128"/>
              </a:rPr>
              <a:t>TTL=0 </a:t>
            </a:r>
            <a:r>
              <a:rPr lang="ja-JP" altLang="en-US" sz="1200" b="0" i="0" dirty="0">
                <a:solidFill>
                  <a:srgbClr val="16191F"/>
                </a:solidFill>
                <a:effectLst/>
                <a:latin typeface="メイリオ" panose="020B0604030504040204" pitchFamily="50" charset="-128"/>
                <a:ea typeface="メイリオ" panose="020B0604030504040204" pitchFamily="50" charset="-128"/>
              </a:rPr>
              <a:t>disables </a:t>
            </a:r>
            <a:r>
              <a:rPr lang="ja-JP" altLang="en-US" sz="1200" dirty="0">
                <a:solidFill>
                  <a:srgbClr val="16191F"/>
                </a:solidFill>
                <a:latin typeface="メイリオ" panose="020B0604030504040204" pitchFamily="50" charset="-128"/>
                <a:ea typeface="メイリオ" panose="020B0604030504040204" pitchFamily="50" charset="-128"/>
              </a:rPr>
              <a:t>the </a:t>
            </a:r>
            <a:r>
              <a:rPr lang="ja-JP" altLang="en-US" sz="1200" b="0" i="0" dirty="0">
                <a:solidFill>
                  <a:srgbClr val="16191F"/>
                </a:solidFill>
                <a:effectLst/>
                <a:latin typeface="メイリオ" panose="020B0604030504040204" pitchFamily="50" charset="-128"/>
                <a:ea typeface="メイリオ" panose="020B0604030504040204" pitchFamily="50" charset="-128"/>
              </a:rPr>
              <a:t>cache</a:t>
            </a:r>
            <a:endParaRPr lang="ja-JP" alt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07204071"/>
      </p:ext>
    </p:extLst>
  </p:cSld>
  <p:clrMapOvr>
    <a:masterClrMapping/>
  </p:clrMapOvr>
  <mc:AlternateContent xmlns:mc="http://schemas.openxmlformats.org/markup-compatibility/2006" xmlns:p14="http://schemas.microsoft.com/office/powerpoint/2010/main">
    <mc:Choice Requires="p14">
      <p:transition spd="slow" p14:dur="2000" advTm="54795"/>
    </mc:Choice>
    <mc:Fallback xmlns="">
      <p:transition spd="slow" advTm="54795"/>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T</a:t>
            </a:r>
            <a:r>
              <a:rPr kumimoji="0" lang="ja-JP" altLang="en-US" sz="3000" dirty="0">
                <a:solidFill>
                  <a:srgbClr val="000000"/>
                </a:solidFill>
                <a:latin typeface="メイリオ" pitchFamily="50" charset="-128"/>
                <a:ea typeface="メイリオ" pitchFamily="50" charset="-128"/>
                <a:cs typeface="メイリオ" pitchFamily="50" charset="-128"/>
              </a:rPr>
              <a:t>hrottling</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Your company is building a microserviced application. As a solution architect, you've deployed an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using the </a:t>
            </a:r>
            <a:r>
              <a:rPr lang="en-US" altLang="ja-JP" dirty="0">
                <a:latin typeface="メイリオ" panose="020B0604030504040204" pitchFamily="50" charset="-128"/>
                <a:ea typeface="メイリオ" panose="020B0604030504040204" pitchFamily="50" charset="-128"/>
              </a:rPr>
              <a:t>API Gateway</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Amazon API Gateway, to </a:t>
            </a:r>
            <a:r>
              <a:rPr lang="ja-JP" altLang="en-US" dirty="0">
                <a:latin typeface="メイリオ" panose="020B0604030504040204" pitchFamily="50" charset="-128"/>
                <a:ea typeface="メイリオ" panose="020B0604030504040204" pitchFamily="50" charset="-128"/>
              </a:rPr>
              <a:t>tie in data processing functions. When you get it up and running, there seems to be an overload of requests from one particular customer, increasing your </a:t>
            </a:r>
            <a:r>
              <a:rPr lang="en-US" altLang="ja-JP" dirty="0">
                <a:latin typeface="メイリオ" panose="020B0604030504040204" pitchFamily="50" charset="-128"/>
                <a:ea typeface="メイリオ" panose="020B0604030504040204" pitchFamily="50" charset="-128"/>
              </a:rPr>
              <a:t>API </a:t>
            </a:r>
            <a:r>
              <a:rPr lang="ja-JP" altLang="en-US" dirty="0">
                <a:latin typeface="メイリオ" panose="020B0604030504040204" pitchFamily="50" charset="-128"/>
                <a:ea typeface="メイリオ" panose="020B0604030504040204" pitchFamily="50" charset="-128"/>
              </a:rPr>
              <a:t>processing load.</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Choose the best solution to this problem.</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throttling limits per client.</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Configure server-side cache limits</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Configur</a:t>
            </a:r>
            <a:r>
              <a:rPr lang="en-US" altLang="ja-JP" dirty="0">
                <a:latin typeface="メイリオ" panose="020B0604030504040204" pitchFamily="50" charset="-128"/>
                <a:ea typeface="メイリオ" panose="020B0604030504040204" pitchFamily="50" charset="-128"/>
              </a:rPr>
              <a:t>e</a:t>
            </a:r>
            <a:r>
              <a:rPr lang="ja-JP" altLang="en-US" dirty="0">
                <a:latin typeface="メイリオ" panose="020B0604030504040204" pitchFamily="50" charset="-128"/>
                <a:ea typeface="メイリオ" panose="020B0604030504040204" pitchFamily="50" charset="-128"/>
              </a:rPr>
              <a:t> cache limits per method</a:t>
            </a:r>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FontTx/>
              <a:buAutoNum type="arabicParenR"/>
            </a:pPr>
            <a:r>
              <a:rPr lang="ja-JP" altLang="en-US" dirty="0">
                <a:latin typeface="メイリオ" panose="020B0604030504040204" pitchFamily="50" charset="-128"/>
                <a:ea typeface="メイリオ" panose="020B0604030504040204" pitchFamily="50" charset="-128"/>
              </a:rPr>
              <a:t>Limit </a:t>
            </a:r>
            <a:r>
              <a:rPr lang="en-US" altLang="ja-JP" dirty="0">
                <a:latin typeface="メイリオ" panose="020B0604030504040204" pitchFamily="50" charset="-128"/>
                <a:ea typeface="メイリオ" panose="020B0604030504040204" pitchFamily="50" charset="-128"/>
              </a:rPr>
              <a:t>TTL </a:t>
            </a:r>
            <a:r>
              <a:rPr lang="ja-JP" altLang="en-US" dirty="0">
                <a:latin typeface="メイリオ" panose="020B0604030504040204" pitchFamily="50" charset="-128"/>
                <a:ea typeface="メイリオ" panose="020B0604030504040204" pitchFamily="50" charset="-128"/>
              </a:rPr>
              <a:t>on the server side.</a:t>
            </a:r>
          </a:p>
        </p:txBody>
      </p:sp>
    </p:spTree>
    <p:extLst>
      <p:ext uri="{BB962C8B-B14F-4D97-AF65-F5344CB8AC3E}">
        <p14:creationId xmlns:p14="http://schemas.microsoft.com/office/powerpoint/2010/main" val="3055808135"/>
      </p:ext>
    </p:extLst>
  </p:cSld>
  <p:clrMapOvr>
    <a:masterClrMapping/>
  </p:clrMapOvr>
  <mc:AlternateContent xmlns:mc="http://schemas.openxmlformats.org/markup-compatibility/2006" xmlns:p14="http://schemas.microsoft.com/office/powerpoint/2010/main">
    <mc:Choice Requires="p14">
      <p:transition spd="slow" p14:dur="2000" advTm="22708"/>
    </mc:Choice>
    <mc:Fallback xmlns="">
      <p:transition spd="slow" advTm="22708"/>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T</a:t>
            </a:r>
            <a:r>
              <a:rPr kumimoji="0" lang="ja-JP" altLang="en-US" sz="3000" dirty="0">
                <a:solidFill>
                  <a:srgbClr val="000000"/>
                </a:solidFill>
                <a:latin typeface="メイリオ" pitchFamily="50" charset="-128"/>
                <a:ea typeface="メイリオ" pitchFamily="50" charset="-128"/>
                <a:cs typeface="メイリオ" pitchFamily="50" charset="-128"/>
              </a:rPr>
              <a:t>hrottling</a:t>
            </a:r>
            <a:endParaRPr lang="en-US" altLang="ja-JP" sz="3000" dirty="0">
              <a:latin typeface="メイリオ" panose="020B0604030504040204" pitchFamily="50" charset="-128"/>
              <a:ea typeface="メイリオ" panose="020B0604030504040204" pitchFamily="50" charset="-128"/>
            </a:endParaRPr>
          </a:p>
        </p:txBody>
      </p:sp>
      <p:sp>
        <p:nvSpPr>
          <p:cNvPr id="2" name="コンテンツ プレースホルダー 2">
            <a:extLst>
              <a:ext uri="{FF2B5EF4-FFF2-40B4-BE49-F238E27FC236}">
                <a16:creationId xmlns:a16="http://schemas.microsoft.com/office/drawing/2014/main" id="{FDC11051-22C8-4440-9498-E0A1A3C851DA}"/>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Protects the back-end services against traffic spikes by limiting the number of requests if there are too many.</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2013350-6BB5-4992-BC61-5AE570D74961}"/>
              </a:ext>
            </a:extLst>
          </p:cNvPr>
          <p:cNvSpPr txBox="1">
            <a:spLocks/>
          </p:cNvSpPr>
          <p:nvPr/>
        </p:nvSpPr>
        <p:spPr bwMode="auto">
          <a:xfrm>
            <a:off x="3368824" y="2533131"/>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Limit requests to all clients. This prevents the backend services from being </a:t>
            </a:r>
            <a:r>
              <a:rPr lang="en-US" altLang="ja-JP" b="0" i="0" dirty="0">
                <a:solidFill>
                  <a:srgbClr val="333333"/>
                </a:solidFill>
                <a:effectLst/>
                <a:latin typeface="メイリオ" panose="020B0604030504040204" pitchFamily="50" charset="-128"/>
                <a:ea typeface="メイリオ" panose="020B0604030504040204" pitchFamily="50" charset="-128"/>
              </a:rPr>
              <a:t>overwhelmed by </a:t>
            </a:r>
            <a:r>
              <a:rPr lang="ja-JP" altLang="en-US" b="0" i="0" dirty="0">
                <a:solidFill>
                  <a:srgbClr val="333333"/>
                </a:solidFill>
                <a:effectLst/>
                <a:latin typeface="メイリオ" panose="020B0604030504040204" pitchFamily="50" charset="-128"/>
                <a:ea typeface="メイリオ" panose="020B0604030504040204" pitchFamily="50" charset="-128"/>
              </a:rPr>
              <a:t>too many total requests.</a:t>
            </a:r>
            <a:endParaRPr lang="en-US" altLang="ja-JP" b="0" i="0" dirty="0">
              <a:solidFill>
                <a:srgbClr val="333333"/>
              </a:solidFill>
              <a:effectLst/>
              <a:latin typeface="メイリオ" panose="020B0604030504040204" pitchFamily="50" charset="-128"/>
              <a:ea typeface="メイリオ" panose="020B0604030504040204" pitchFamily="50" charset="-128"/>
            </a:endParaRPr>
          </a:p>
        </p:txBody>
      </p:sp>
      <p:sp>
        <p:nvSpPr>
          <p:cNvPr id="5" name="コンテンツ プレースホルダー 2">
            <a:extLst>
              <a:ext uri="{FF2B5EF4-FFF2-40B4-BE49-F238E27FC236}">
                <a16:creationId xmlns:a16="http://schemas.microsoft.com/office/drawing/2014/main" id="{C6082B7D-D287-4F2A-BBF7-FDFED35514AC}"/>
              </a:ext>
            </a:extLst>
          </p:cNvPr>
          <p:cNvSpPr txBox="1">
            <a:spLocks/>
          </p:cNvSpPr>
          <p:nvPr/>
        </p:nvSpPr>
        <p:spPr bwMode="auto">
          <a:xfrm>
            <a:off x="776536" y="2533131"/>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800" i="0" dirty="0">
                <a:solidFill>
                  <a:schemeClr val="bg1"/>
                </a:solidFill>
                <a:effectLst/>
                <a:latin typeface="メイリオ" panose="020B0604030504040204" pitchFamily="50" charset="-128"/>
                <a:ea typeface="メイリオ" panose="020B0604030504040204" pitchFamily="50" charset="-128"/>
              </a:rPr>
              <a:t>Server-side throttling limits</a:t>
            </a:r>
            <a:endParaRPr lang="en-US" altLang="ja-JP" sz="1800"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1B1754FD-8DA4-4BCF-9A82-0D52923C00DB}"/>
              </a:ext>
            </a:extLst>
          </p:cNvPr>
          <p:cNvSpPr txBox="1">
            <a:spLocks/>
          </p:cNvSpPr>
          <p:nvPr/>
        </p:nvSpPr>
        <p:spPr bwMode="auto">
          <a:xfrm>
            <a:off x="3368824" y="3794064"/>
            <a:ext cx="5616624" cy="1219112"/>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r>
              <a:rPr lang="ja-JP" altLang="en-US" b="0" i="0" dirty="0">
                <a:solidFill>
                  <a:srgbClr val="333333"/>
                </a:solidFill>
                <a:effectLst/>
                <a:latin typeface="メイリオ" panose="020B0604030504040204" pitchFamily="50" charset="-128"/>
                <a:ea typeface="メイリオ" panose="020B0604030504040204" pitchFamily="50" charset="-128"/>
              </a:rPr>
              <a:t>Limit </a:t>
            </a:r>
            <a:r>
              <a:rPr lang="en-US" altLang="ja-JP" b="0" i="0" dirty="0">
                <a:solidFill>
                  <a:srgbClr val="333333"/>
                </a:solidFill>
                <a:effectLst/>
                <a:latin typeface="メイリオ" panose="020B0604030504040204" pitchFamily="50" charset="-128"/>
                <a:ea typeface="メイリオ" panose="020B0604030504040204" pitchFamily="50" charset="-128"/>
              </a:rPr>
              <a:t>requests to specific clients </a:t>
            </a:r>
            <a:r>
              <a:rPr lang="ja-JP" altLang="en-US" b="0" i="0" dirty="0">
                <a:solidFill>
                  <a:srgbClr val="333333"/>
                </a:solidFill>
                <a:effectLst/>
                <a:latin typeface="メイリオ" panose="020B0604030504040204" pitchFamily="50" charset="-128"/>
                <a:ea typeface="メイリオ" panose="020B0604030504040204" pitchFamily="50" charset="-128"/>
              </a:rPr>
              <a:t>according to the "usage plan" per client.</a:t>
            </a:r>
            <a:endParaRPr lang="en-US" altLang="ja-JP" b="0" i="0" dirty="0">
              <a:solidFill>
                <a:srgbClr val="333333"/>
              </a:solidFill>
              <a:effectLst/>
              <a:latin typeface="メイリオ" panose="020B0604030504040204" pitchFamily="50" charset="-128"/>
              <a:ea typeface="メイリオ" panose="020B0604030504040204" pitchFamily="50" charset="-128"/>
            </a:endParaRPr>
          </a:p>
          <a:p>
            <a:r>
              <a:rPr lang="en-US" altLang="ja-JP" dirty="0">
                <a:solidFill>
                  <a:srgbClr val="333333"/>
                </a:solidFill>
                <a:latin typeface="メイリオ" panose="020B0604030504040204" pitchFamily="50" charset="-128"/>
                <a:ea typeface="メイリオ" panose="020B0604030504040204" pitchFamily="50" charset="-128"/>
              </a:rPr>
              <a:t>It is e</a:t>
            </a:r>
            <a:r>
              <a:rPr lang="ja-JP" altLang="en-US" dirty="0">
                <a:solidFill>
                  <a:srgbClr val="333333"/>
                </a:solidFill>
                <a:latin typeface="メイリオ" panose="020B0604030504040204" pitchFamily="50" charset="-128"/>
                <a:ea typeface="メイリオ" panose="020B0604030504040204" pitchFamily="50" charset="-128"/>
              </a:rPr>
              <a:t>ffective when there are many requests from a particular user</a:t>
            </a:r>
            <a:endParaRPr lang="ja-JP" altLang="en-US" dirty="0">
              <a:latin typeface="メイリオ" panose="020B0604030504040204" pitchFamily="50" charset="-128"/>
              <a:ea typeface="メイリオ" panose="020B0604030504040204" pitchFamily="50" charset="-128"/>
            </a:endParaRPr>
          </a:p>
        </p:txBody>
      </p:sp>
      <p:sp>
        <p:nvSpPr>
          <p:cNvPr id="9" name="コンテンツ プレースホルダー 2">
            <a:extLst>
              <a:ext uri="{FF2B5EF4-FFF2-40B4-BE49-F238E27FC236}">
                <a16:creationId xmlns:a16="http://schemas.microsoft.com/office/drawing/2014/main" id="{AD4231BD-1934-40FD-8B1C-8AC20C6FE282}"/>
              </a:ext>
            </a:extLst>
          </p:cNvPr>
          <p:cNvSpPr txBox="1">
            <a:spLocks/>
          </p:cNvSpPr>
          <p:nvPr/>
        </p:nvSpPr>
        <p:spPr bwMode="auto">
          <a:xfrm>
            <a:off x="776536" y="3794064"/>
            <a:ext cx="2592288" cy="121911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1800" i="0" dirty="0">
                <a:solidFill>
                  <a:schemeClr val="bg1"/>
                </a:solidFill>
                <a:effectLst/>
                <a:latin typeface="メイリオ" panose="020B0604030504040204" pitchFamily="50" charset="-128"/>
                <a:ea typeface="メイリオ" panose="020B0604030504040204" pitchFamily="50" charset="-128"/>
              </a:rPr>
              <a:t>Throttling limit per client </a:t>
            </a:r>
            <a:endParaRPr lang="en-US" altLang="ja-JP" sz="1800"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5555059"/>
      </p:ext>
    </p:extLst>
  </p:cSld>
  <p:clrMapOvr>
    <a:masterClrMapping/>
  </p:clrMapOvr>
  <mc:AlternateContent xmlns:mc="http://schemas.openxmlformats.org/markup-compatibility/2006" xmlns:p14="http://schemas.microsoft.com/office/powerpoint/2010/main">
    <mc:Choice Requires="p14">
      <p:transition spd="slow" p14:dur="2000" advTm="73006"/>
    </mc:Choice>
    <mc:Fallback xmlns="">
      <p:transition spd="slow" advTm="73006"/>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2793240" y="2817072"/>
            <a:ext cx="4320000" cy="126000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ctr" anchorCtr="0" compatLnSpc="1">
            <a:prstTxWarp prst="textNoShape">
              <a:avLst/>
            </a:prstTxWarp>
          </a:bodyPr>
          <a:lstStyle/>
          <a:p>
            <a:pPr algn="ctr"/>
            <a:r>
              <a:rPr kumimoji="0" lang="en-US" altLang="ja-JP" sz="2600" dirty="0">
                <a:solidFill>
                  <a:srgbClr val="000000"/>
                </a:solidFill>
                <a:latin typeface="メイリオ" pitchFamily="50" charset="-128"/>
                <a:ea typeface="メイリオ" pitchFamily="50" charset="-128"/>
                <a:cs typeface="メイリオ" pitchFamily="50" charset="-128"/>
              </a:rPr>
              <a:t>The</a:t>
            </a:r>
            <a:r>
              <a:rPr kumimoji="0" lang="ja-JP" altLang="en-US" sz="2600" dirty="0">
                <a:solidFill>
                  <a:srgbClr val="000000"/>
                </a:solidFill>
                <a:latin typeface="メイリオ" pitchFamily="50" charset="-128"/>
                <a:ea typeface="メイリオ" pitchFamily="50" charset="-128"/>
                <a:cs typeface="メイリオ" pitchFamily="50" charset="-128"/>
              </a:rPr>
              <a:t> Scope of </a:t>
            </a:r>
            <a:r>
              <a:rPr kumimoji="0" lang="en-US" altLang="ja-JP" sz="2600" dirty="0">
                <a:solidFill>
                  <a:srgbClr val="000000"/>
                </a:solidFill>
                <a:latin typeface="メイリオ" pitchFamily="50" charset="-128"/>
                <a:ea typeface="メイリオ" pitchFamily="50" charset="-128"/>
                <a:cs typeface="メイリオ" pitchFamily="50" charset="-128"/>
              </a:rPr>
              <a:t>Aurora</a:t>
            </a:r>
          </a:p>
        </p:txBody>
      </p:sp>
    </p:spTree>
    <p:extLst>
      <p:ext uri="{BB962C8B-B14F-4D97-AF65-F5344CB8AC3E}">
        <p14:creationId xmlns:p14="http://schemas.microsoft.com/office/powerpoint/2010/main" val="2659684135"/>
      </p:ext>
    </p:extLst>
  </p:cSld>
  <p:clrMapOvr>
    <a:masterClrMapping/>
  </p:clrMapOvr>
  <mc:AlternateContent xmlns:mc="http://schemas.openxmlformats.org/markup-compatibility/2006" xmlns:p14="http://schemas.microsoft.com/office/powerpoint/2010/main">
    <mc:Choice Requires="p14">
      <p:transition spd="slow" p14:dur="2000" advTm="11664"/>
    </mc:Choice>
    <mc:Fallback xmlns="">
      <p:transition spd="slow" advTm="11664"/>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What is </a:t>
            </a:r>
            <a:r>
              <a:rPr kumimoji="0" lang="en-US" altLang="ja-JP" sz="3000" dirty="0">
                <a:solidFill>
                  <a:srgbClr val="000000"/>
                </a:solidFill>
                <a:latin typeface="メイリオ" pitchFamily="50" charset="-128"/>
                <a:ea typeface="メイリオ" pitchFamily="50" charset="-128"/>
                <a:cs typeface="メイリオ" pitchFamily="50" charset="-128"/>
              </a:rPr>
              <a:t>Aurora?</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is a high-speed, high-performance relational database distributed in multi-AZ.</a:t>
            </a:r>
            <a:endParaRPr lang="ja-JP" altLang="en-US" sz="2400" dirty="0">
              <a:solidFill>
                <a:srgbClr val="002060"/>
              </a:solidFill>
              <a:latin typeface="メイリオ" panose="020B0604030504040204" pitchFamily="50" charset="-128"/>
              <a:ea typeface="メイリオ" panose="020B0604030504040204" pitchFamily="50" charset="-128"/>
            </a:endParaRPr>
          </a:p>
        </p:txBody>
      </p:sp>
      <p:pic>
        <p:nvPicPr>
          <p:cNvPr id="5122" name="Picture 2" descr="Amazon Aurora DB clusters - Amazon Aurora">
            <a:extLst>
              <a:ext uri="{FF2B5EF4-FFF2-40B4-BE49-F238E27FC236}">
                <a16:creationId xmlns:a16="http://schemas.microsoft.com/office/drawing/2014/main" id="{FC983B77-DE3B-4917-96F2-C48CBA139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592" y="1772816"/>
            <a:ext cx="7440488" cy="41736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9E5309-1803-4BCF-8908-FAF705F506A4}"/>
              </a:ext>
            </a:extLst>
          </p:cNvPr>
          <p:cNvSpPr txBox="1"/>
          <p:nvPr/>
        </p:nvSpPr>
        <p:spPr>
          <a:xfrm>
            <a:off x="1568624" y="6093876"/>
            <a:ext cx="8496944" cy="215444"/>
          </a:xfrm>
          <a:prstGeom prst="rect">
            <a:avLst/>
          </a:prstGeom>
          <a:noFill/>
        </p:spPr>
        <p:txBody>
          <a:bodyPr wrap="square">
            <a:spAutoFit/>
          </a:bodyPr>
          <a:lstStyle/>
          <a:p>
            <a:r>
              <a:rPr lang="en-US" altLang="ja-JP" sz="800" dirty="0"/>
              <a:t>Reference: </a:t>
            </a:r>
            <a:r>
              <a:rPr lang="ja-JP" altLang="en-US" sz="800" dirty="0"/>
              <a:t>https://docs.aws.amazon.com/ja_jp/AmazonRDS/latest/AuroraUserGuide/Aurora.Overview.html</a:t>
            </a:r>
          </a:p>
        </p:txBody>
      </p:sp>
    </p:spTree>
    <p:extLst>
      <p:ext uri="{BB962C8B-B14F-4D97-AF65-F5344CB8AC3E}">
        <p14:creationId xmlns:p14="http://schemas.microsoft.com/office/powerpoint/2010/main" val="3747104630"/>
      </p:ext>
    </p:extLst>
  </p:cSld>
  <p:clrMapOvr>
    <a:masterClrMapping/>
  </p:clrMapOvr>
  <mc:AlternateContent xmlns:mc="http://schemas.openxmlformats.org/markup-compatibility/2006" xmlns:p14="http://schemas.microsoft.com/office/powerpoint/2010/main">
    <mc:Choice Requires="p14">
      <p:transition spd="slow" p14:dur="2000" advTm="23684"/>
    </mc:Choice>
    <mc:Fallback xmlns="">
      <p:transition spd="slow" advTm="23684"/>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The </a:t>
            </a:r>
            <a:r>
              <a:rPr lang="ja-JP" altLang="en-US" sz="3200" dirty="0">
                <a:latin typeface="メイリオ" panose="020B0604030504040204" pitchFamily="50" charset="-128"/>
                <a:ea typeface="メイリオ" panose="020B0604030504040204" pitchFamily="50" charset="-128"/>
              </a:rPr>
              <a:t>Scope of Questions for </a:t>
            </a:r>
            <a:r>
              <a:rPr kumimoji="0" lang="en-US" altLang="ja-JP" sz="3000" dirty="0">
                <a:solidFill>
                  <a:srgbClr val="000000"/>
                </a:solidFill>
                <a:latin typeface="メイリオ" pitchFamily="50" charset="-128"/>
                <a:ea typeface="メイリオ" pitchFamily="50" charset="-128"/>
                <a:cs typeface="メイリオ" pitchFamily="50" charset="-128"/>
              </a:rPr>
              <a:t>Aurora</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2" name="正方形/長方形 1">
            <a:extLst>
              <a:ext uri="{FF2B5EF4-FFF2-40B4-BE49-F238E27FC236}">
                <a16:creationId xmlns:a16="http://schemas.microsoft.com/office/drawing/2014/main" id="{C3C7070E-E779-4133-A654-02D6FC1AEDA5}"/>
              </a:ext>
            </a:extLst>
          </p:cNvPr>
          <p:cNvSpPr/>
          <p:nvPr/>
        </p:nvSpPr>
        <p:spPr bwMode="auto">
          <a:xfrm>
            <a:off x="3436810" y="1605870"/>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to select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Aurora as a suitable DB </a:t>
            </a:r>
          </a:p>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about features such as the benefits of choosing </a:t>
            </a:r>
            <a:r>
              <a:rPr lang="en-US" altLang="ja-JP" sz="1400" dirty="0">
                <a:latin typeface="メイリオ" panose="020B0604030504040204" pitchFamily="50" charset="-128"/>
                <a:ea typeface="メイリオ" panose="020B0604030504040204" pitchFamily="50" charset="-128"/>
              </a:rPr>
              <a:t>Aurora.</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3" name="正方形/長方形 14">
            <a:extLst>
              <a:ext uri="{FF2B5EF4-FFF2-40B4-BE49-F238E27FC236}">
                <a16:creationId xmlns:a16="http://schemas.microsoft.com/office/drawing/2014/main" id="{74B57BFD-04CB-4937-A4FA-5391BC536A93}"/>
              </a:ext>
            </a:extLst>
          </p:cNvPr>
          <p:cNvSpPr/>
          <p:nvPr/>
        </p:nvSpPr>
        <p:spPr bwMode="auto">
          <a:xfrm>
            <a:off x="1064568" y="1605870"/>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Aurora</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 Features </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255218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how best </a:t>
            </a:r>
            <a:r>
              <a:rPr lang="ja-JP" altLang="en-US" sz="1400" dirty="0">
                <a:latin typeface="メイリオ" panose="020B0604030504040204" pitchFamily="50" charset="-128"/>
                <a:ea typeface="メイリオ" panose="020B0604030504040204" pitchFamily="50" charset="-128"/>
              </a:rPr>
              <a:t>to set up an </a:t>
            </a:r>
            <a:r>
              <a:rPr lang="en-US" altLang="ja-JP" sz="1400" dirty="0">
                <a:latin typeface="メイリオ" panose="020B0604030504040204" pitchFamily="50" charset="-128"/>
                <a:ea typeface="メイリオ" panose="020B0604030504040204" pitchFamily="50" charset="-128"/>
              </a:rPr>
              <a:t>Aurora </a:t>
            </a:r>
            <a:r>
              <a:rPr lang="ja-JP" altLang="en-US" sz="1400" dirty="0">
                <a:latin typeface="メイリオ" panose="020B0604030504040204" pitchFamily="50" charset="-128"/>
                <a:ea typeface="メイリオ" panose="020B0604030504040204" pitchFamily="50" charset="-128"/>
              </a:rPr>
              <a:t>read replica.</a:t>
            </a:r>
            <a:endParaRPr lang="en-US" altLang="ja-JP" sz="1400"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he difference between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Aurora </a:t>
            </a:r>
            <a:r>
              <a:rPr lang="en-US" altLang="ja-JP" sz="1400" dirty="0">
                <a:latin typeface="メイリオ" panose="020B0604030504040204" pitchFamily="50" charset="-128"/>
                <a:ea typeface="メイリオ" panose="020B0604030504040204" pitchFamily="50" charset="-128"/>
              </a:rPr>
              <a:t>r</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ead replica and an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RDS r</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ead replica.</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255218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R</a:t>
            </a: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ead Replica</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17" name="正方形/長方形 1">
            <a:extLst>
              <a:ext uri="{FF2B5EF4-FFF2-40B4-BE49-F238E27FC236}">
                <a16:creationId xmlns:a16="http://schemas.microsoft.com/office/drawing/2014/main" id="{CCE83E2F-4A59-4217-B39F-EB13EA42D0D6}"/>
              </a:ext>
            </a:extLst>
          </p:cNvPr>
          <p:cNvSpPr/>
          <p:nvPr/>
        </p:nvSpPr>
        <p:spPr bwMode="auto">
          <a:xfrm>
            <a:off x="3436810" y="3502817"/>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about how to configure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tier settings for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Aurora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failover configuration.</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9" name="正方形/長方形 14">
            <a:extLst>
              <a:ext uri="{FF2B5EF4-FFF2-40B4-BE49-F238E27FC236}">
                <a16:creationId xmlns:a16="http://schemas.microsoft.com/office/drawing/2014/main" id="{18CC33E1-BE44-4908-A6AF-1A36C57F7465}"/>
              </a:ext>
            </a:extLst>
          </p:cNvPr>
          <p:cNvSpPr/>
          <p:nvPr/>
        </p:nvSpPr>
        <p:spPr bwMode="auto">
          <a:xfrm>
            <a:off x="1064568" y="3502817"/>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ja-JP" altLang="en-US" dirty="0">
                <a:solidFill>
                  <a:schemeClr val="bg1"/>
                </a:solidFill>
                <a:latin typeface="メイリオ" panose="020B0604030504040204" pitchFamily="50" charset="-128"/>
                <a:ea typeface="メイリオ" panose="020B0604030504040204" pitchFamily="50" charset="-128"/>
              </a:rPr>
              <a:t>Failover 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1" name="正方形/長方形 1">
            <a:extLst>
              <a:ext uri="{FF2B5EF4-FFF2-40B4-BE49-F238E27FC236}">
                <a16:creationId xmlns:a16="http://schemas.microsoft.com/office/drawing/2014/main" id="{0E1920B3-E21D-49FE-AEF5-FD469661973E}"/>
              </a:ext>
            </a:extLst>
          </p:cNvPr>
          <p:cNvSpPr/>
          <p:nvPr/>
        </p:nvSpPr>
        <p:spPr bwMode="auto">
          <a:xfrm>
            <a:off x="3436810" y="4449132"/>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Based on the scenario, you will be asked the question to choose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Aurora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Serverless to meet the requirements</a:t>
            </a:r>
            <a:r>
              <a:rPr lang="ja-JP" altLang="en-US" sz="1400" dirty="0">
                <a:latin typeface="メイリオ" panose="020B0604030504040204" pitchFamily="50" charset="-128"/>
                <a:ea typeface="メイリオ" panose="020B0604030504040204" pitchFamily="50" charset="-128"/>
              </a:rPr>
              <a:t>.</a:t>
            </a:r>
            <a:endPar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23" name="正方形/長方形 14">
            <a:extLst>
              <a:ext uri="{FF2B5EF4-FFF2-40B4-BE49-F238E27FC236}">
                <a16:creationId xmlns:a16="http://schemas.microsoft.com/office/drawing/2014/main" id="{E34DA724-688A-4853-A6E7-EAA7F51A84A8}"/>
              </a:ext>
            </a:extLst>
          </p:cNvPr>
          <p:cNvSpPr/>
          <p:nvPr/>
        </p:nvSpPr>
        <p:spPr bwMode="auto">
          <a:xfrm>
            <a:off x="1064568" y="4449132"/>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lang="en-US" altLang="ja-JP" dirty="0">
                <a:solidFill>
                  <a:schemeClr val="bg1"/>
                </a:solidFill>
                <a:latin typeface="メイリオ" panose="020B0604030504040204" pitchFamily="50" charset="-128"/>
                <a:ea typeface="メイリオ" panose="020B0604030504040204" pitchFamily="50" charset="-128"/>
              </a:rPr>
              <a:t>Aurora </a:t>
            </a:r>
            <a:r>
              <a:rPr lang="ja-JP" altLang="en-US" dirty="0">
                <a:solidFill>
                  <a:schemeClr val="bg1"/>
                </a:solidFill>
                <a:latin typeface="メイリオ" panose="020B0604030504040204" pitchFamily="50" charset="-128"/>
                <a:ea typeface="メイリオ" panose="020B0604030504040204" pitchFamily="50" charset="-128"/>
              </a:rPr>
              <a:t>Serverless</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
        <p:nvSpPr>
          <p:cNvPr id="25" name="正方形/長方形 1">
            <a:extLst>
              <a:ext uri="{FF2B5EF4-FFF2-40B4-BE49-F238E27FC236}">
                <a16:creationId xmlns:a16="http://schemas.microsoft.com/office/drawing/2014/main" id="{737ACD63-4FFC-493A-939A-1E0F631F9496}"/>
              </a:ext>
            </a:extLst>
          </p:cNvPr>
          <p:cNvSpPr/>
          <p:nvPr/>
        </p:nvSpPr>
        <p:spPr bwMode="auto">
          <a:xfrm>
            <a:off x="3436810" y="5404575"/>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t</a:t>
            </a:r>
            <a:r>
              <a:rPr lang="ja-JP" altLang="en-US" sz="1400" dirty="0">
                <a:latin typeface="メイリオ" panose="020B0604030504040204" pitchFamily="50" charset="-128"/>
                <a:ea typeface="メイリオ" panose="020B0604030504040204" pitchFamily="50" charset="-128"/>
              </a:rPr>
              <a:t>he </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architectural configuration that allows for the global deployment of </a:t>
            </a:r>
            <a:r>
              <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aurora to the r</a:t>
            </a: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ead replica.</a:t>
            </a:r>
          </a:p>
        </p:txBody>
      </p:sp>
      <p:sp>
        <p:nvSpPr>
          <p:cNvPr id="29" name="正方形/長方形 14">
            <a:extLst>
              <a:ext uri="{FF2B5EF4-FFF2-40B4-BE49-F238E27FC236}">
                <a16:creationId xmlns:a16="http://schemas.microsoft.com/office/drawing/2014/main" id="{37C47FC5-3961-4E5E-B71D-8AEFDEE5309E}"/>
              </a:ext>
            </a:extLst>
          </p:cNvPr>
          <p:cNvSpPr/>
          <p:nvPr/>
        </p:nvSpPr>
        <p:spPr bwMode="auto">
          <a:xfrm>
            <a:off x="1064568" y="5404575"/>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ja-JP" altLang="en-US"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Global Configuration</a:t>
            </a:r>
            <a:endPar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84355714"/>
      </p:ext>
    </p:extLst>
  </p:cSld>
  <p:clrMapOvr>
    <a:masterClrMapping/>
  </p:clrMapOvr>
  <mc:AlternateContent xmlns:mc="http://schemas.openxmlformats.org/markup-compatibility/2006" xmlns:p14="http://schemas.microsoft.com/office/powerpoint/2010/main">
    <mc:Choice Requires="p14">
      <p:transition spd="slow" p14:dur="2000" advTm="63515"/>
    </mc:Choice>
    <mc:Fallback xmlns="">
      <p:transition spd="slow" advTm="63515"/>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200" dirty="0">
                <a:latin typeface="メイリオ" panose="020B0604030504040204" pitchFamily="50" charset="-128"/>
                <a:ea typeface="メイリオ" panose="020B0604030504040204" pitchFamily="50" charset="-128"/>
              </a:rPr>
              <a:t>The </a:t>
            </a:r>
            <a:r>
              <a:rPr lang="ja-JP" altLang="en-US" sz="3200" dirty="0">
                <a:latin typeface="メイリオ" panose="020B0604030504040204" pitchFamily="50" charset="-128"/>
                <a:ea typeface="メイリオ" panose="020B0604030504040204" pitchFamily="50" charset="-128"/>
              </a:rPr>
              <a:t>Scope of Questions for </a:t>
            </a:r>
            <a:r>
              <a:rPr kumimoji="0" lang="en-US" altLang="ja-JP" sz="3000" dirty="0">
                <a:solidFill>
                  <a:srgbClr val="000000"/>
                </a:solidFill>
                <a:latin typeface="メイリオ" pitchFamily="50" charset="-128"/>
                <a:ea typeface="メイリオ" pitchFamily="50" charset="-128"/>
                <a:cs typeface="メイリオ" pitchFamily="50" charset="-128"/>
              </a:rPr>
              <a:t>Aurora</a:t>
            </a:r>
          </a:p>
        </p:txBody>
      </p:sp>
      <p:sp>
        <p:nvSpPr>
          <p:cNvPr id="2" name="コンテンツ プレースホルダー 2">
            <a:extLst>
              <a:ext uri="{FF2B5EF4-FFF2-40B4-BE49-F238E27FC236}">
                <a16:creationId xmlns:a16="http://schemas.microsoft.com/office/drawing/2014/main" id="{38B0697B-EBCD-408F-B98B-1FEB2CDDBED7}"/>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The results of analyzing the range of questions from </a:t>
            </a:r>
            <a:r>
              <a:rPr lang="en-US" altLang="ja-JP" sz="2400" dirty="0">
                <a:solidFill>
                  <a:srgbClr val="002060"/>
                </a:solidFill>
                <a:latin typeface="メイリオ" panose="020B0604030504040204" pitchFamily="50" charset="-128"/>
                <a:ea typeface="メイリオ" panose="020B0604030504040204" pitchFamily="50" charset="-128"/>
              </a:rPr>
              <a:t>1625 are as follows</a:t>
            </a:r>
          </a:p>
        </p:txBody>
      </p:sp>
      <p:sp>
        <p:nvSpPr>
          <p:cNvPr id="15" name="正方形/長方形 1">
            <a:extLst>
              <a:ext uri="{FF2B5EF4-FFF2-40B4-BE49-F238E27FC236}">
                <a16:creationId xmlns:a16="http://schemas.microsoft.com/office/drawing/2014/main" id="{6242E412-D61D-4429-ABE1-201C8077D901}"/>
              </a:ext>
            </a:extLst>
          </p:cNvPr>
          <p:cNvSpPr/>
          <p:nvPr/>
        </p:nvSpPr>
        <p:spPr bwMode="auto">
          <a:xfrm>
            <a:off x="3436810" y="1700808"/>
            <a:ext cx="5476630" cy="887026"/>
          </a:xfrm>
          <a:prstGeom prst="rect">
            <a:avLst/>
          </a:prstGeom>
          <a:no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285750" indent="-285750">
              <a:buFont typeface="Wingdings" panose="05000000000000000000" pitchFamily="2" charset="2"/>
              <a:buChar char="ü"/>
            </a:pPr>
            <a:r>
              <a:rPr kumimoji="1" lang="ja-JP" altLang="en-US"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You will be asked </a:t>
            </a:r>
            <a:r>
              <a:rPr lang="ja-JP" altLang="en-US" sz="1400" dirty="0">
                <a:latin typeface="メイリオ" panose="020B0604030504040204" pitchFamily="50" charset="-128"/>
                <a:ea typeface="メイリオ" panose="020B0604030504040204" pitchFamily="50" charset="-128"/>
              </a:rPr>
              <a:t>to select an endpoint to implement the connection to various instance types of </a:t>
            </a:r>
            <a:r>
              <a:rPr lang="en-US" altLang="ja-JP" sz="1400" dirty="0">
                <a:latin typeface="メイリオ" panose="020B0604030504040204" pitchFamily="50" charset="-128"/>
                <a:ea typeface="メイリオ" panose="020B0604030504040204" pitchFamily="50" charset="-128"/>
              </a:rPr>
              <a:t>Aurora.</a:t>
            </a:r>
            <a:endParaRPr kumimoji="1" lang="en-US" altLang="ja-JP" sz="1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endParaRPr>
          </a:p>
        </p:txBody>
      </p:sp>
      <p:sp>
        <p:nvSpPr>
          <p:cNvPr id="16" name="正方形/長方形 14">
            <a:extLst>
              <a:ext uri="{FF2B5EF4-FFF2-40B4-BE49-F238E27FC236}">
                <a16:creationId xmlns:a16="http://schemas.microsoft.com/office/drawing/2014/main" id="{53B95720-2D39-408E-BFE2-7BDB3836CAB5}"/>
              </a:ext>
            </a:extLst>
          </p:cNvPr>
          <p:cNvSpPr/>
          <p:nvPr/>
        </p:nvSpPr>
        <p:spPr bwMode="auto">
          <a:xfrm>
            <a:off x="1064568" y="1700808"/>
            <a:ext cx="2376264" cy="887026"/>
          </a:xfrm>
          <a:prstGeom prst="rect">
            <a:avLst/>
          </a:prstGeom>
          <a:solidFill>
            <a:schemeClr val="bg2">
              <a:lumMod val="50000"/>
              <a:lumOff val="50000"/>
            </a:schemeClr>
          </a:solidFill>
          <a:ln w="12700" cap="flat" cmpd="sng" algn="ctr">
            <a:solidFill>
              <a:schemeClr val="bg2">
                <a:lumMod val="50000"/>
                <a:lumOff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algn="ctr"/>
            <a:r>
              <a:rPr kumimoji="1" lang="en-US" altLang="ja-JP" b="0" i="0" u="none" strike="noStrike" cap="none" normalizeH="0" baseline="0" dirty="0">
                <a:ln>
                  <a:noFill/>
                </a:ln>
                <a:solidFill>
                  <a:schemeClr val="bg1"/>
                </a:solidFill>
                <a:effectLst/>
                <a:latin typeface="メイリオ" panose="020B0604030504040204" pitchFamily="50" charset="-128"/>
                <a:ea typeface="メイリオ" panose="020B0604030504040204" pitchFamily="50" charset="-128"/>
              </a:rPr>
              <a:t>Endpoint selection</a:t>
            </a:r>
          </a:p>
        </p:txBody>
      </p:sp>
    </p:spTree>
    <p:extLst>
      <p:ext uri="{BB962C8B-B14F-4D97-AF65-F5344CB8AC3E}">
        <p14:creationId xmlns:p14="http://schemas.microsoft.com/office/powerpoint/2010/main" val="3803384358"/>
      </p:ext>
    </p:extLst>
  </p:cSld>
  <p:clrMapOvr>
    <a:masterClrMapping/>
  </p:clrMapOvr>
  <mc:AlternateContent xmlns:mc="http://schemas.openxmlformats.org/markup-compatibility/2006" xmlns:p14="http://schemas.microsoft.com/office/powerpoint/2010/main">
    <mc:Choice Requires="p14">
      <p:transition spd="slow" p14:dur="2000" advTm="9331"/>
    </mc:Choice>
    <mc:Fallback xmlns="">
      <p:transition spd="slow" advTm="933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200" dirty="0">
                <a:solidFill>
                  <a:srgbClr val="000000"/>
                </a:solidFill>
                <a:latin typeface="メイリオ" pitchFamily="50" charset="-128"/>
                <a:ea typeface="メイリオ" pitchFamily="50" charset="-128"/>
              </a:rPr>
              <a:t>[Q] </a:t>
            </a:r>
            <a:r>
              <a:rPr kumimoji="0" lang="ja-JP" altLang="en-US" sz="3200" dirty="0">
                <a:solidFill>
                  <a:srgbClr val="000000"/>
                </a:solidFill>
                <a:latin typeface="メイリオ" pitchFamily="50" charset="-128"/>
                <a:ea typeface="メイリオ" pitchFamily="50" charset="-128"/>
                <a:cs typeface="メイリオ" pitchFamily="50" charset="-128"/>
              </a:rPr>
              <a:t>Default setting</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908720"/>
            <a:ext cx="7920880" cy="3046988"/>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 solution architect has created a new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account and selected the Asia Pacific (Sydney) region. Within the default </a:t>
            </a:r>
            <a:r>
              <a:rPr lang="en-US" altLang="ja-JP" dirty="0">
                <a:latin typeface="メイリオ" panose="020B0604030504040204" pitchFamily="50" charset="-128"/>
                <a:ea typeface="メイリオ" panose="020B0604030504040204" pitchFamily="50" charset="-128"/>
              </a:rPr>
              <a:t>VPC</a:t>
            </a:r>
            <a:r>
              <a:rPr lang="ja-JP" altLang="en-US" dirty="0">
                <a:latin typeface="メイリオ" panose="020B0604030504040204" pitchFamily="50" charset="-128"/>
                <a:ea typeface="メイリオ" panose="020B0604030504040204" pitchFamily="50" charset="-128"/>
              </a:rPr>
              <a:t>, there is a default security group.</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Which is the default setting for th</a:t>
            </a:r>
            <a:r>
              <a:rPr lang="en-US" altLang="ja-JP" dirty="0">
                <a:latin typeface="メイリオ" panose="020B0604030504040204" pitchFamily="50" charset="-128"/>
                <a:ea typeface="メイリオ" panose="020B0604030504040204" pitchFamily="50" charset="-128"/>
              </a:rPr>
              <a:t>e</a:t>
            </a:r>
            <a:r>
              <a:rPr lang="ja-JP" altLang="en-US" dirty="0">
                <a:latin typeface="メイリオ" panose="020B0604030504040204" pitchFamily="50" charset="-128"/>
                <a:ea typeface="メイリオ" panose="020B0604030504040204" pitchFamily="50" charset="-128"/>
              </a:rPr>
              <a:t> default security group? (</a:t>
            </a:r>
            <a:r>
              <a:rPr lang="en-US" altLang="ja-JP" dirty="0">
                <a:latin typeface="メイリオ" panose="020B0604030504040204" pitchFamily="50" charset="-128"/>
                <a:ea typeface="メイリオ" panose="020B0604030504040204" pitchFamily="50" charset="-128"/>
              </a:rPr>
              <a:t>S</a:t>
            </a:r>
            <a:r>
              <a:rPr lang="ja-JP" altLang="en-US" dirty="0">
                <a:latin typeface="メイリオ" panose="020B0604030504040204" pitchFamily="50" charset="-128"/>
                <a:ea typeface="メイリオ" panose="020B0604030504040204" pitchFamily="50" charset="-128"/>
              </a:rPr>
              <a:t>elect </a:t>
            </a:r>
            <a:r>
              <a:rPr lang="en-US" altLang="ja-JP" dirty="0">
                <a:latin typeface="メイリオ" panose="020B0604030504040204" pitchFamily="50" charset="-128"/>
                <a:ea typeface="メイリオ" panose="020B0604030504040204" pitchFamily="50" charset="-128"/>
              </a:rPr>
              <a:t>two</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Inbound rules allow all traffic from all addresses.</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In the outbound rules, all traffic from all addresses is allowed.</a:t>
            </a:r>
            <a:endParaRPr lang="en-US" altLang="ja-JP" dirty="0">
              <a:latin typeface="メイリオ" panose="020B0604030504040204" pitchFamily="50" charset="-128"/>
              <a:ea typeface="メイリオ" panose="020B0604030504040204" pitchFamily="50" charset="-128"/>
            </a:endParaRPr>
          </a:p>
          <a:p>
            <a:pPr marL="342900" indent="-342900">
              <a:buFontTx/>
              <a:buAutoNum type="arabicParenR"/>
            </a:pPr>
            <a:r>
              <a:rPr lang="ja-JP" altLang="en-US" dirty="0">
                <a:latin typeface="メイリオ" panose="020B0604030504040204" pitchFamily="50" charset="-128"/>
                <a:ea typeface="メイリオ" panose="020B0604030504040204" pitchFamily="50" charset="-128"/>
              </a:rPr>
              <a:t>In the outbound rules, all traffic from the same security group </a:t>
            </a:r>
            <a:r>
              <a:rPr lang="en-US" altLang="ja-JP" dirty="0">
                <a:latin typeface="メイリオ" panose="020B0604030504040204" pitchFamily="50" charset="-128"/>
                <a:ea typeface="メイリオ" panose="020B0604030504040204" pitchFamily="50" charset="-128"/>
              </a:rPr>
              <a:t>is allowed</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r>
              <a:rPr lang="ja-JP" altLang="en-US" dirty="0">
                <a:latin typeface="メイリオ" panose="020B0604030504040204" pitchFamily="50" charset="-128"/>
                <a:ea typeface="メイリオ" panose="020B0604030504040204" pitchFamily="50" charset="-128"/>
              </a:rPr>
              <a:t>There are outbound rules that allow traffic only to </a:t>
            </a:r>
            <a:r>
              <a:rPr lang="en-US" altLang="ja-JP" dirty="0">
                <a:latin typeface="メイリオ" panose="020B0604030504040204" pitchFamily="50" charset="-128"/>
                <a:ea typeface="メイリオ" panose="020B0604030504040204" pitchFamily="50" charset="-128"/>
              </a:rPr>
              <a:t>VPC</a:t>
            </a:r>
          </a:p>
          <a:p>
            <a:pPr marL="342900" indent="-342900">
              <a:buAutoNum type="arabicParenR"/>
            </a:pPr>
            <a:r>
              <a:rPr lang="ja-JP" altLang="en-US" dirty="0">
                <a:latin typeface="メイリオ" panose="020B0604030504040204" pitchFamily="50" charset="-128"/>
                <a:ea typeface="メイリオ" panose="020B0604030504040204" pitchFamily="50" charset="-128"/>
              </a:rPr>
              <a:t>Inbound rules allow all traffic from the same security group.</a:t>
            </a:r>
            <a:endParaRPr lang="en-US" altLang="ja-JP" dirty="0">
              <a:latin typeface="メイリオ" panose="020B0604030504040204" pitchFamily="50" charset="-128"/>
              <a:ea typeface="メイリオ" panose="020B0604030504040204" pitchFamily="50" charset="-128"/>
            </a:endParaRPr>
          </a:p>
          <a:p>
            <a:pPr marL="342900" indent="-342900">
              <a:buAutoNum type="arabicParenR"/>
            </a:pP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6821876"/>
      </p:ext>
    </p:extLst>
  </p:cSld>
  <p:clrMapOvr>
    <a:masterClrMapping/>
  </p:clrMapOvr>
  <mc:AlternateContent xmlns:mc="http://schemas.openxmlformats.org/markup-compatibility/2006" xmlns:p14="http://schemas.microsoft.com/office/powerpoint/2010/main">
    <mc:Choice Requires="p14">
      <p:transition spd="slow" p14:dur="2000" advTm="10355"/>
    </mc:Choice>
    <mc:Fallback xmlns="">
      <p:transition spd="slow" advTm="10355"/>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kumimoji="0" lang="en-US" altLang="ja-JP" sz="3000" dirty="0">
                <a:solidFill>
                  <a:srgbClr val="000000"/>
                </a:solidFill>
                <a:latin typeface="メイリオ" pitchFamily="50" charset="-128"/>
                <a:ea typeface="メイリオ" pitchFamily="50" charset="-128"/>
                <a:cs typeface="メイリオ" pitchFamily="50" charset="-128"/>
              </a:rPr>
              <a:t>[Q] Aurora features</a:t>
            </a:r>
            <a:endParaRPr lang="en-US" altLang="ja-JP" sz="3000" dirty="0">
              <a:latin typeface="メイリオ" panose="020B0604030504040204" pitchFamily="50" charset="-128"/>
              <a:ea typeface="メイリオ" panose="020B0604030504040204" pitchFamily="50" charset="-128"/>
            </a:endParaRPr>
          </a:p>
        </p:txBody>
      </p:sp>
      <p:sp>
        <p:nvSpPr>
          <p:cNvPr id="7" name="TextBox 6">
            <a:extLst>
              <a:ext uri="{FF2B5EF4-FFF2-40B4-BE49-F238E27FC236}">
                <a16:creationId xmlns:a16="http://schemas.microsoft.com/office/drawing/2014/main" id="{D6FDF389-4536-486F-9CCB-186725EB312C}"/>
              </a:ext>
            </a:extLst>
          </p:cNvPr>
          <p:cNvSpPr txBox="1"/>
          <p:nvPr/>
        </p:nvSpPr>
        <p:spPr>
          <a:xfrm>
            <a:off x="920552" y="1124744"/>
            <a:ext cx="7920880" cy="3508653"/>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As a solution architect, you are building a database system on </a:t>
            </a:r>
            <a:r>
              <a:rPr lang="en-US" altLang="ja-JP" dirty="0">
                <a:latin typeface="メイリオ" panose="020B0604030504040204" pitchFamily="50" charset="-128"/>
                <a:ea typeface="メイリオ" panose="020B0604030504040204" pitchFamily="50" charset="-128"/>
              </a:rPr>
              <a:t>AWS. Your </a:t>
            </a:r>
            <a:r>
              <a:rPr lang="ja-JP" altLang="en-US" dirty="0">
                <a:latin typeface="メイリオ" panose="020B0604030504040204" pitchFamily="50" charset="-128"/>
                <a:ea typeface="メイリオ" panose="020B0604030504040204" pitchFamily="50" charset="-128"/>
              </a:rPr>
              <a:t>existing on-premises database uses </a:t>
            </a:r>
            <a:r>
              <a:rPr lang="en-US" altLang="ja-JP" dirty="0">
                <a:latin typeface="メイリオ" panose="020B0604030504040204" pitchFamily="50" charset="-128"/>
                <a:ea typeface="メイリオ" panose="020B0604030504040204" pitchFamily="50" charset="-128"/>
              </a:rPr>
              <a:t>MySQL 5.6 to </a:t>
            </a:r>
            <a:r>
              <a:rPr lang="ja-JP" altLang="en-US" dirty="0">
                <a:latin typeface="メイリオ" panose="020B0604030504040204" pitchFamily="50" charset="-128"/>
                <a:ea typeface="メイリオ" panose="020B0604030504040204" pitchFamily="50" charset="-128"/>
              </a:rPr>
              <a:t>manage customer data for your business system. Recently, the volume of data processing has increased and we have decided to build a high-performance database on </a:t>
            </a:r>
            <a:r>
              <a:rPr lang="en-US" altLang="ja-JP" dirty="0">
                <a:latin typeface="メイリオ" panose="020B0604030504040204" pitchFamily="50" charset="-128"/>
                <a:ea typeface="メイリオ" panose="020B0604030504040204" pitchFamily="50" charset="-128"/>
              </a:rPr>
              <a:t>AWS. </a:t>
            </a:r>
            <a:r>
              <a:rPr lang="ja-JP" altLang="en-US" dirty="0">
                <a:latin typeface="メイリオ" panose="020B0604030504040204" pitchFamily="50" charset="-128"/>
                <a:ea typeface="メイリオ" panose="020B0604030504040204" pitchFamily="50" charset="-128"/>
              </a:rPr>
              <a:t>You are considering whether </a:t>
            </a:r>
            <a:r>
              <a:rPr lang="en-US" altLang="ja-JP" dirty="0">
                <a:latin typeface="メイリオ" panose="020B0604030504040204" pitchFamily="50" charset="-128"/>
                <a:ea typeface="メイリオ" panose="020B0604030504040204" pitchFamily="50" charset="-128"/>
              </a:rPr>
              <a:t>Amazon Aurora is the </a:t>
            </a:r>
            <a:r>
              <a:rPr lang="ja-JP" altLang="en-US" dirty="0">
                <a:latin typeface="メイリオ" panose="020B0604030504040204" pitchFamily="50" charset="-128"/>
                <a:ea typeface="メイリオ" panose="020B0604030504040204" pitchFamily="50" charset="-128"/>
              </a:rPr>
              <a:t>best choice for you.</a:t>
            </a:r>
            <a:br>
              <a:rPr lang="en-US" altLang="ja-JP" dirty="0">
                <a:latin typeface="メイリオ" panose="020B0604030504040204" pitchFamily="50" charset="-128"/>
                <a:ea typeface="メイリオ" panose="020B0604030504040204" pitchFamily="50" charset="-128"/>
              </a:rPr>
            </a:b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Which of the following is the wrong </a:t>
            </a:r>
            <a:r>
              <a:rPr lang="en-US" altLang="ja-JP" dirty="0">
                <a:latin typeface="メイリオ" panose="020B0604030504040204" pitchFamily="50" charset="-128"/>
                <a:ea typeface="メイリオ" panose="020B0604030504040204" pitchFamily="50" charset="-128"/>
              </a:rPr>
              <a:t>explanation for </a:t>
            </a:r>
            <a:r>
              <a:rPr lang="ja-JP" altLang="en-US" dirty="0">
                <a:latin typeface="メイリオ" panose="020B0604030504040204" pitchFamily="50" charset="-128"/>
                <a:ea typeface="メイリオ" panose="020B0604030504040204" pitchFamily="50" charset="-128"/>
              </a:rPr>
              <a:t>choosing </a:t>
            </a:r>
            <a:r>
              <a:rPr lang="en-US" altLang="ja-JP" dirty="0">
                <a:latin typeface="メイリオ" panose="020B0604030504040204" pitchFamily="50" charset="-128"/>
                <a:ea typeface="メイリオ" panose="020B0604030504040204" pitchFamily="50" charset="-128"/>
              </a:rPr>
              <a:t>Aurora?</a:t>
            </a:r>
          </a:p>
          <a:p>
            <a:endParaRPr lang="en-US" altLang="ja-JP" dirty="0">
              <a:latin typeface="メイリオ" panose="020B0604030504040204" pitchFamily="50" charset="-128"/>
              <a:ea typeface="メイリオ" panose="020B0604030504040204" pitchFamily="50" charset="-128"/>
            </a:endParaRP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Compatible with </a:t>
            </a:r>
            <a:r>
              <a:rPr lang="en-US" altLang="ja-JP" dirty="0">
                <a:latin typeface="メイリオ" panose="020B0604030504040204" pitchFamily="50" charset="-128"/>
                <a:ea typeface="メイリオ" panose="020B0604030504040204" pitchFamily="50" charset="-128"/>
              </a:rPr>
              <a:t>PostgreSQL 10.4</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Compatible with </a:t>
            </a:r>
            <a:r>
              <a:rPr lang="en-US" altLang="ja-JP" dirty="0">
                <a:latin typeface="メイリオ" panose="020B0604030504040204" pitchFamily="50" charset="-128"/>
                <a:ea typeface="メイリオ" panose="020B0604030504040204" pitchFamily="50" charset="-128"/>
              </a:rPr>
              <a:t>MySQL5.7</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Availability is </a:t>
            </a:r>
            <a:r>
              <a:rPr lang="en-US" altLang="ja-JP" dirty="0">
                <a:latin typeface="メイリオ" panose="020B0604030504040204" pitchFamily="50" charset="-128"/>
                <a:ea typeface="メイリオ" panose="020B0604030504040204" pitchFamily="50" charset="-128"/>
              </a:rPr>
              <a:t>99.99%</a:t>
            </a:r>
          </a:p>
          <a:p>
            <a:pPr marL="342900" indent="-342900">
              <a:lnSpc>
                <a:spcPct val="150000"/>
              </a:lnSpc>
              <a:buAutoNum type="arabicParenR"/>
            </a:pPr>
            <a:r>
              <a:rPr lang="ja-JP" altLang="en-US" dirty="0">
                <a:latin typeface="メイリオ" panose="020B0604030504040204" pitchFamily="50" charset="-128"/>
                <a:ea typeface="メイリオ" panose="020B0604030504040204" pitchFamily="50" charset="-128"/>
              </a:rPr>
              <a:t>Fast reading with up to </a:t>
            </a:r>
            <a:r>
              <a:rPr lang="en-US" altLang="ja-JP" dirty="0">
                <a:latin typeface="メイリオ" panose="020B0604030504040204" pitchFamily="50" charset="-128"/>
                <a:ea typeface="メイリオ" panose="020B0604030504040204" pitchFamily="50" charset="-128"/>
              </a:rPr>
              <a:t>five </a:t>
            </a:r>
            <a:r>
              <a:rPr lang="ja-JP" altLang="en-US" dirty="0">
                <a:latin typeface="メイリオ" panose="020B0604030504040204" pitchFamily="50" charset="-128"/>
                <a:ea typeface="メイリオ" panose="020B0604030504040204" pitchFamily="50" charset="-128"/>
              </a:rPr>
              <a:t>read replicas</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437328091"/>
      </p:ext>
    </p:extLst>
  </p:cSld>
  <p:clrMapOvr>
    <a:masterClrMapping/>
  </p:clrMapOvr>
  <mc:AlternateContent xmlns:mc="http://schemas.openxmlformats.org/markup-compatibility/2006" xmlns:p14="http://schemas.microsoft.com/office/powerpoint/2010/main">
    <mc:Choice Requires="p14">
      <p:transition spd="slow" p14:dur="2000" advTm="17355"/>
    </mc:Choice>
    <mc:Fallback xmlns="">
      <p:transition spd="slow" advTm="17355"/>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is new type </a:t>
            </a:r>
            <a:r>
              <a:rPr lang="ja-JP" altLang="en-US" sz="2400" dirty="0">
                <a:solidFill>
                  <a:srgbClr val="002060"/>
                </a:solidFill>
                <a:latin typeface="メイリオ" panose="020B0604030504040204" pitchFamily="50" charset="-128"/>
                <a:ea typeface="メイリオ" panose="020B0604030504040204" pitchFamily="50" charset="-128"/>
              </a:rPr>
              <a:t>distributed relational database in cloud </a:t>
            </a:r>
            <a:endParaRPr lang="en-US" altLang="ja-JP" sz="2400" dirty="0">
              <a:solidFill>
                <a:srgbClr val="002060"/>
              </a:solidFill>
              <a:latin typeface="メイリオ" panose="020B0604030504040204" pitchFamily="50" charset="-128"/>
              <a:ea typeface="メイリオ" panose="020B0604030504040204" pitchFamily="50" charset="-128"/>
            </a:endParaRPr>
          </a:p>
        </p:txBody>
      </p:sp>
      <p:sp>
        <p:nvSpPr>
          <p:cNvPr id="2" name="正方形/長方形 1">
            <a:extLst>
              <a:ext uri="{FF2B5EF4-FFF2-40B4-BE49-F238E27FC236}">
                <a16:creationId xmlns:a16="http://schemas.microsoft.com/office/drawing/2014/main" id="{B0AFE1FF-E541-4077-95F1-C6B1208A38B0}"/>
              </a:ext>
            </a:extLst>
          </p:cNvPr>
          <p:cNvSpPr/>
          <p:nvPr/>
        </p:nvSpPr>
        <p:spPr>
          <a:xfrm>
            <a:off x="1617980" y="2564904"/>
            <a:ext cx="6884766" cy="2362185"/>
          </a:xfrm>
          <a:prstGeom prst="rect">
            <a:avLst/>
          </a:prstGeom>
        </p:spPr>
        <p:txBody>
          <a:bodyPr wrap="square">
            <a:spAutoFit/>
          </a:bodyPr>
          <a:lstStyle/>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Relational </a:t>
            </a:r>
            <a:r>
              <a:rPr lang="en-US" altLang="ja-JP" sz="2000" dirty="0">
                <a:latin typeface="メイリオ" panose="020B0604030504040204" pitchFamily="50" charset="-128"/>
                <a:ea typeface="メイリオ" panose="020B0604030504040204" pitchFamily="50" charset="-128"/>
              </a:rPr>
              <a:t>DB </a:t>
            </a:r>
            <a:r>
              <a:rPr lang="ja-JP" altLang="en-US" sz="2000" dirty="0">
                <a:latin typeface="メイリオ" panose="020B0604030504040204" pitchFamily="50" charset="-128"/>
                <a:ea typeface="メイリオ" panose="020B0604030504040204" pitchFamily="50" charset="-128"/>
              </a:rPr>
              <a:t>suitable for the cloud by </a:t>
            </a:r>
            <a:r>
              <a:rPr lang="en-US" altLang="ja-JP" sz="2000" dirty="0">
                <a:latin typeface="メイリオ" panose="020B0604030504040204" pitchFamily="50" charset="-128"/>
                <a:ea typeface="メイリオ" panose="020B0604030504040204" pitchFamily="50" charset="-128"/>
              </a:rPr>
              <a:t>Amazon</a:t>
            </a: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It has distributed clusters for high performance</a:t>
            </a:r>
          </a:p>
          <a:p>
            <a:pPr marL="285750" indent="-285750">
              <a:lnSpc>
                <a:spcPct val="150000"/>
              </a:lnSpc>
              <a:buFont typeface="Wingdings" panose="05000000000000000000" pitchFamily="2" charset="2"/>
              <a:buChar char="p"/>
            </a:pPr>
            <a:r>
              <a:rPr lang="ja-JP" altLang="en-US" sz="2000" dirty="0">
                <a:latin typeface="メイリオ" panose="020B0604030504040204" pitchFamily="50" charset="-128"/>
                <a:ea typeface="メイリオ" panose="020B0604030504040204" pitchFamily="50" charset="-128"/>
              </a:rPr>
              <a:t>Its features </a:t>
            </a:r>
            <a:r>
              <a:rPr lang="en-US" altLang="ja-JP" sz="2000" dirty="0">
                <a:latin typeface="メイリオ" panose="020B0604030504040204" pitchFamily="50" charset="-128"/>
                <a:ea typeface="メイリオ" panose="020B0604030504040204" pitchFamily="50" charset="-128"/>
              </a:rPr>
              <a:t>is</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mixed by</a:t>
            </a:r>
            <a:r>
              <a:rPr lang="ja-JP" altLang="en-US" sz="2000" dirty="0">
                <a:latin typeface="メイリオ" panose="020B0604030504040204" pitchFamily="50" charset="-128"/>
                <a:ea typeface="メイリオ" panose="020B0604030504040204" pitchFamily="50" charset="-128"/>
              </a:rPr>
              <a:t> NoSQL-type distributed high-speed processing and </a:t>
            </a:r>
            <a:r>
              <a:rPr lang="en-US" altLang="ja-JP" sz="2000" dirty="0">
                <a:latin typeface="メイリオ" panose="020B0604030504040204" pitchFamily="50" charset="-128"/>
                <a:ea typeface="メイリオ" panose="020B0604030504040204" pitchFamily="50" charset="-128"/>
              </a:rPr>
              <a:t>RDB </a:t>
            </a:r>
            <a:r>
              <a:rPr lang="ja-JP" altLang="en-US" sz="2000" dirty="0">
                <a:latin typeface="メイリオ" panose="020B0604030504040204" pitchFamily="50" charset="-128"/>
                <a:ea typeface="メイリオ" panose="020B0604030504040204" pitchFamily="50" charset="-128"/>
              </a:rPr>
              <a:t>data manipulation </a:t>
            </a:r>
            <a:endParaRPr lang="en-US" altLang="ja-JP" sz="2000" dirty="0">
              <a:latin typeface="メイリオ" panose="020B0604030504040204" pitchFamily="50" charset="-128"/>
              <a:ea typeface="メイリオ" panose="020B0604030504040204" pitchFamily="50" charset="-128"/>
            </a:endParaRPr>
          </a:p>
          <a:p>
            <a:pPr marL="285750" indent="-285750">
              <a:lnSpc>
                <a:spcPct val="150000"/>
              </a:lnSpc>
              <a:buFont typeface="Wingdings" panose="05000000000000000000" pitchFamily="2" charset="2"/>
              <a:buChar char="p"/>
            </a:pPr>
            <a:endParaRPr lang="en-US" altLang="ja-JP" sz="20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37770763"/>
      </p:ext>
    </p:extLst>
  </p:cSld>
  <p:clrMapOvr>
    <a:masterClrMapping/>
  </p:clrMapOvr>
  <mc:AlternateContent xmlns:mc="http://schemas.openxmlformats.org/markup-compatibility/2006" xmlns:p14="http://schemas.microsoft.com/office/powerpoint/2010/main">
    <mc:Choice Requires="p14">
      <p:transition spd="slow" p14:dur="2000" advTm="63694"/>
    </mc:Choice>
    <mc:Fallback xmlns="">
      <p:transition spd="slow" advTm="63694"/>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can offer 2.5 to 5 times more performance than regular MySQL at one-tenth the price of a commercial database.</a:t>
            </a:r>
            <a:endParaRPr lang="ja-JP" altLang="en-US" sz="2400" dirty="0">
              <a:solidFill>
                <a:srgbClr val="002060"/>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96CB6174-62D5-47DE-8E67-E278E1135B90}"/>
              </a:ext>
            </a:extLst>
          </p:cNvPr>
          <p:cNvSpPr txBox="1">
            <a:spLocks/>
          </p:cNvSpPr>
          <p:nvPr/>
        </p:nvSpPr>
        <p:spPr bwMode="auto">
          <a:xfrm>
            <a:off x="2576736" y="2450435"/>
            <a:ext cx="4536504" cy="109137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5 </a:t>
            </a:r>
            <a:r>
              <a:rPr lang="ja-JP" altLang="en-US" sz="2000" b="1" kern="0" dirty="0">
                <a:solidFill>
                  <a:schemeClr val="bg1"/>
                </a:solidFill>
                <a:latin typeface="メイリオ" panose="020B0604030504040204" pitchFamily="50" charset="-128"/>
                <a:ea typeface="メイリオ" panose="020B0604030504040204" pitchFamily="50" charset="-128"/>
              </a:rPr>
              <a:t>times Performance </a:t>
            </a:r>
            <a:br>
              <a:rPr lang="en-US" altLang="ja-JP" sz="2000" b="1" kern="0" dirty="0">
                <a:solidFill>
                  <a:schemeClr val="bg1"/>
                </a:solidFill>
                <a:latin typeface="メイリオ" panose="020B0604030504040204" pitchFamily="50" charset="-128"/>
                <a:ea typeface="メイリオ" panose="020B0604030504040204" pitchFamily="50" charset="-128"/>
              </a:rPr>
            </a:br>
            <a:r>
              <a:rPr lang="en-US" altLang="ja-JP" sz="1200" b="1" kern="0" dirty="0">
                <a:solidFill>
                  <a:schemeClr val="bg1"/>
                </a:solidFill>
                <a:latin typeface="メイリオ" panose="020B0604030504040204" pitchFamily="50" charset="-128"/>
                <a:ea typeface="メイリオ" panose="020B0604030504040204" pitchFamily="50" charset="-128"/>
              </a:rPr>
              <a:t> </a:t>
            </a:r>
            <a:r>
              <a:rPr lang="ja-JP" altLang="en-US" sz="1200" b="1" kern="0" dirty="0">
                <a:solidFill>
                  <a:schemeClr val="bg1"/>
                </a:solidFill>
                <a:latin typeface="メイリオ" panose="020B0604030504040204" pitchFamily="50" charset="-128"/>
                <a:ea typeface="メイリオ" panose="020B0604030504040204" pitchFamily="50" charset="-128"/>
              </a:rPr>
              <a:t>Comparison with </a:t>
            </a:r>
            <a:r>
              <a:rPr lang="en-US" altLang="ja-JP" sz="1200" b="1" kern="0" dirty="0">
                <a:solidFill>
                  <a:schemeClr val="bg1"/>
                </a:solidFill>
                <a:latin typeface="メイリオ" panose="020B0604030504040204" pitchFamily="50" charset="-128"/>
                <a:ea typeface="メイリオ" panose="020B0604030504040204" pitchFamily="50" charset="-128"/>
              </a:rPr>
              <a:t>r3.8xlargeAurora and Sysbench4 </a:t>
            </a:r>
            <a:r>
              <a:rPr lang="ja-JP" altLang="en-US" sz="1200" b="1" kern="0" dirty="0">
                <a:solidFill>
                  <a:schemeClr val="bg1"/>
                </a:solidFill>
                <a:latin typeface="メイリオ" panose="020B0604030504040204" pitchFamily="50" charset="-128"/>
                <a:ea typeface="メイリオ" panose="020B0604030504040204" pitchFamily="50" charset="-128"/>
              </a:rPr>
              <a:t>instance </a:t>
            </a:r>
            <a:endParaRPr lang="en-US" altLang="ja-JP" sz="12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87B3F849-74F0-4AD3-A750-043B02E04FA2}"/>
              </a:ext>
            </a:extLst>
          </p:cNvPr>
          <p:cNvSpPr txBox="1">
            <a:spLocks/>
          </p:cNvSpPr>
          <p:nvPr/>
        </p:nvSpPr>
        <p:spPr bwMode="auto">
          <a:xfrm>
            <a:off x="2576736" y="3705779"/>
            <a:ext cx="4536504" cy="1091373"/>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2.5-5 times performance</a:t>
            </a:r>
            <a:br>
              <a:rPr lang="en-US" altLang="ja-JP" sz="2000" b="1" kern="0" dirty="0">
                <a:solidFill>
                  <a:schemeClr val="bg1"/>
                </a:solidFill>
                <a:latin typeface="メイリオ" panose="020B0604030504040204" pitchFamily="50" charset="-128"/>
                <a:ea typeface="メイリオ" panose="020B0604030504040204" pitchFamily="50" charset="-128"/>
              </a:rPr>
            </a:br>
            <a:r>
              <a:rPr lang="ja-JP" altLang="en-US" sz="1200" b="1" kern="0" dirty="0">
                <a:solidFill>
                  <a:schemeClr val="bg1"/>
                </a:solidFill>
                <a:latin typeface="メイリオ" panose="020B0604030504040204" pitchFamily="50" charset="-128"/>
                <a:ea typeface="メイリオ" panose="020B0604030504040204" pitchFamily="50" charset="-128"/>
              </a:rPr>
              <a:t> Comparison with </a:t>
            </a:r>
            <a:r>
              <a:rPr lang="en-US" altLang="ja-JP" sz="1200" b="1" kern="0" dirty="0">
                <a:solidFill>
                  <a:schemeClr val="bg1"/>
                </a:solidFill>
                <a:latin typeface="メイリオ" panose="020B0604030504040204" pitchFamily="50" charset="-128"/>
                <a:ea typeface="メイリオ" panose="020B0604030504040204" pitchFamily="50" charset="-128"/>
              </a:rPr>
              <a:t>TPC-C r3.8xlarge</a:t>
            </a:r>
          </a:p>
        </p:txBody>
      </p:sp>
    </p:spTree>
    <p:extLst>
      <p:ext uri="{BB962C8B-B14F-4D97-AF65-F5344CB8AC3E}">
        <p14:creationId xmlns:p14="http://schemas.microsoft.com/office/powerpoint/2010/main" val="2437083352"/>
      </p:ext>
    </p:extLst>
  </p:cSld>
  <p:clrMapOvr>
    <a:masterClrMapping/>
  </p:clrMapOvr>
  <mc:AlternateContent xmlns:mc="http://schemas.openxmlformats.org/markup-compatibility/2006" xmlns:p14="http://schemas.microsoft.com/office/powerpoint/2010/main">
    <mc:Choice Requires="p14">
      <p:transition spd="slow" p14:dur="2000" advTm="35814"/>
    </mc:Choice>
    <mc:Fallback xmlns="">
      <p:transition spd="slow" advTm="35814"/>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can</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be</a:t>
            </a:r>
            <a:r>
              <a:rPr lang="ja-JP" altLang="en-US" sz="2400" dirty="0">
                <a:solidFill>
                  <a:srgbClr val="002060"/>
                </a:solidFill>
                <a:latin typeface="メイリオ" panose="020B0604030504040204" pitchFamily="50" charset="-128"/>
                <a:ea typeface="メイリオ" panose="020B0604030504040204" pitchFamily="50" charset="-128"/>
              </a:rPr>
              <a:t> </a:t>
            </a:r>
            <a:r>
              <a:rPr lang="en-US" altLang="ja-JP" sz="2400" dirty="0">
                <a:solidFill>
                  <a:srgbClr val="002060"/>
                </a:solidFill>
                <a:latin typeface="メイリオ" panose="020B0604030504040204" pitchFamily="50" charset="-128"/>
                <a:ea typeface="メイリオ" panose="020B0604030504040204" pitchFamily="50" charset="-128"/>
              </a:rPr>
              <a:t>s</a:t>
            </a:r>
            <a:r>
              <a:rPr lang="ja-JP" altLang="en-US" sz="2400" dirty="0">
                <a:solidFill>
                  <a:srgbClr val="002060"/>
                </a:solidFill>
                <a:latin typeface="メイリオ" panose="020B0604030504040204" pitchFamily="50" charset="-128"/>
                <a:ea typeface="メイリオ" panose="020B0604030504040204" pitchFamily="50" charset="-128"/>
              </a:rPr>
              <a:t>elected as one of the database software in </a:t>
            </a:r>
            <a:r>
              <a:rPr lang="en-US" altLang="ja-JP" sz="2400" dirty="0">
                <a:solidFill>
                  <a:srgbClr val="002060"/>
                </a:solidFill>
                <a:latin typeface="メイリオ" panose="020B0604030504040204" pitchFamily="50" charset="-128"/>
                <a:ea typeface="メイリオ" panose="020B0604030504040204" pitchFamily="50" charset="-128"/>
              </a:rPr>
              <a:t>RDS</a:t>
            </a:r>
          </a:p>
        </p:txBody>
      </p:sp>
      <p:pic>
        <p:nvPicPr>
          <p:cNvPr id="1026" name="Picture 2" descr="https://i.gyazo.com/2765652e0225f17678d1198f39c77e87.png">
            <a:extLst>
              <a:ext uri="{FF2B5EF4-FFF2-40B4-BE49-F238E27FC236}">
                <a16:creationId xmlns:a16="http://schemas.microsoft.com/office/drawing/2014/main" id="{535F2915-1293-4608-A438-ADA25ED33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21" y="1772816"/>
            <a:ext cx="7761312" cy="384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68812"/>
      </p:ext>
    </p:extLst>
  </p:cSld>
  <p:clrMapOvr>
    <a:masterClrMapping/>
  </p:clrMapOvr>
  <mc:AlternateContent xmlns:mc="http://schemas.openxmlformats.org/markup-compatibility/2006" xmlns:p14="http://schemas.microsoft.com/office/powerpoint/2010/main">
    <mc:Choice Requires="p14">
      <p:transition spd="slow" p14:dur="2000" advTm="22794"/>
    </mc:Choice>
    <mc:Fallback xmlns="">
      <p:transition spd="slow" advTm="22794"/>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a:t>
            </a:r>
            <a:r>
              <a:rPr lang="ja-JP" altLang="en-US" sz="3000" kern="0" dirty="0">
                <a:latin typeface="メイリオ" panose="020B0604030504040204" pitchFamily="50" charset="-128"/>
                <a:ea typeface="メイリオ" panose="020B0604030504040204" pitchFamily="50" charset="-128"/>
              </a:rPr>
              <a:t> </a:t>
            </a:r>
            <a:r>
              <a:rPr lang="en-US" altLang="ja-JP" sz="3000" kern="0" dirty="0">
                <a:latin typeface="メイリオ" panose="020B0604030504040204" pitchFamily="50" charset="-128"/>
                <a:ea typeface="メイリオ" panose="020B0604030504040204" pitchFamily="50" charset="-128"/>
              </a:rPr>
              <a:t>f</a:t>
            </a:r>
            <a:r>
              <a:rPr lang="ja-JP" altLang="en-US" sz="3000" kern="0" dirty="0">
                <a:latin typeface="メイリオ" panose="020B0604030504040204" pitchFamily="50" charset="-128"/>
                <a:ea typeface="メイリオ" panose="020B0604030504040204" pitchFamily="50" charset="-128"/>
              </a:rPr>
              <a:t>eatures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Compared to other RDS engine types, Aurora is capable of reading and writing in large quantities due to its higher parallel processing performance.</a:t>
            </a:r>
            <a:endParaRPr lang="ja-JP" altLang="en-US" sz="2400" dirty="0">
              <a:solidFill>
                <a:srgbClr val="002060"/>
              </a:solidFill>
              <a:latin typeface="メイリオ" panose="020B0604030504040204" pitchFamily="50" charset="-128"/>
              <a:ea typeface="メイリオ" panose="020B0604030504040204" pitchFamily="50" charset="-128"/>
            </a:endParaRPr>
          </a:p>
        </p:txBody>
      </p:sp>
      <p:sp>
        <p:nvSpPr>
          <p:cNvPr id="9" name="正方形/長方形 8">
            <a:extLst>
              <a:ext uri="{FF2B5EF4-FFF2-40B4-BE49-F238E27FC236}">
                <a16:creationId xmlns:a16="http://schemas.microsoft.com/office/drawing/2014/main" id="{F0D60E70-2975-40A3-9181-7017392123C6}"/>
              </a:ext>
            </a:extLst>
          </p:cNvPr>
          <p:cNvSpPr/>
          <p:nvPr/>
        </p:nvSpPr>
        <p:spPr>
          <a:xfrm>
            <a:off x="1340625" y="2204864"/>
            <a:ext cx="7223452" cy="3747180"/>
          </a:xfrm>
          <a:prstGeom prst="rect">
            <a:avLst/>
          </a:prstGeom>
        </p:spPr>
        <p:txBody>
          <a:bodyPr wrap="square">
            <a:spAutoFit/>
          </a:bodyPr>
          <a:lstStyle/>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High-speed processing of queries is possible due to high parallel processing</a:t>
            </a: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Can handle a large number of writes and reads at the same time</a:t>
            </a: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Database aggregation and throughput improvement are possible</a:t>
            </a:r>
          </a:p>
          <a:p>
            <a:pPr marL="285750" indent="-285750">
              <a:lnSpc>
                <a:spcPct val="150000"/>
              </a:lnSpc>
              <a:buFont typeface="Wingdings" panose="05000000000000000000" pitchFamily="2" charset="2"/>
              <a:buChar char="p"/>
            </a:pPr>
            <a:r>
              <a:rPr lang="en-US" altLang="ja-JP" sz="2000" dirty="0">
                <a:latin typeface="メイリオ" panose="020B0604030504040204" pitchFamily="50" charset="-128"/>
                <a:ea typeface="メイリオ" panose="020B0604030504040204" pitchFamily="50" charset="-128"/>
              </a:rPr>
              <a:t>5 times the performance is not always guaranteed, so find and use the area to be applied.</a:t>
            </a:r>
          </a:p>
        </p:txBody>
      </p:sp>
    </p:spTree>
    <p:extLst>
      <p:ext uri="{BB962C8B-B14F-4D97-AF65-F5344CB8AC3E}">
        <p14:creationId xmlns:p14="http://schemas.microsoft.com/office/powerpoint/2010/main" val="1744579331"/>
      </p:ext>
    </p:extLst>
  </p:cSld>
  <p:clrMapOvr>
    <a:masterClrMapping/>
  </p:clrMapOvr>
  <mc:AlternateContent xmlns:mc="http://schemas.openxmlformats.org/markup-compatibility/2006" xmlns:p14="http://schemas.microsoft.com/office/powerpoint/2010/main">
    <mc:Choice Requires="p14">
      <p:transition spd="slow" p14:dur="2000" advTm="37902"/>
    </mc:Choice>
    <mc:Fallback xmlns="">
      <p:transition spd="slow" advTm="37902"/>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a:t>
            </a:r>
            <a:r>
              <a:rPr lang="ja-JP" altLang="en-US" sz="3000" kern="0" dirty="0">
                <a:latin typeface="メイリオ" panose="020B0604030504040204" pitchFamily="50" charset="-128"/>
                <a:ea typeface="メイリオ" panose="020B0604030504040204" pitchFamily="50" charset="-128"/>
              </a:rPr>
              <a:t> </a:t>
            </a:r>
            <a:r>
              <a:rPr lang="en-US" altLang="ja-JP" sz="3000" kern="0" dirty="0">
                <a:latin typeface="メイリオ" panose="020B0604030504040204" pitchFamily="50" charset="-128"/>
                <a:ea typeface="メイリオ" panose="020B0604030504040204" pitchFamily="50" charset="-128"/>
              </a:rPr>
              <a:t>f</a:t>
            </a:r>
            <a:r>
              <a:rPr lang="ja-JP" altLang="en-US" sz="3000" kern="0" dirty="0">
                <a:latin typeface="メイリオ" panose="020B0604030504040204" pitchFamily="50" charset="-128"/>
                <a:ea typeface="メイリオ" panose="020B0604030504040204" pitchFamily="50" charset="-128"/>
              </a:rPr>
              <a:t>eatures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Compatible with MySQL / PostgreSQL and can use tools and communities</a:t>
            </a:r>
          </a:p>
        </p:txBody>
      </p:sp>
      <p:sp>
        <p:nvSpPr>
          <p:cNvPr id="5" name="コンテンツ プレースホルダー 2">
            <a:extLst>
              <a:ext uri="{FF2B5EF4-FFF2-40B4-BE49-F238E27FC236}">
                <a16:creationId xmlns:a16="http://schemas.microsoft.com/office/drawing/2014/main" id="{49CCDA7B-7611-4806-B7A7-89F6C4036015}"/>
              </a:ext>
            </a:extLst>
          </p:cNvPr>
          <p:cNvSpPr txBox="1">
            <a:spLocks/>
          </p:cNvSpPr>
          <p:nvPr/>
        </p:nvSpPr>
        <p:spPr bwMode="auto">
          <a:xfrm>
            <a:off x="2000672" y="2636912"/>
            <a:ext cx="2592288" cy="220308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Compatible with </a:t>
            </a:r>
            <a:r>
              <a:rPr lang="en-US" altLang="ja-JP" sz="2000" b="1" kern="0" dirty="0">
                <a:solidFill>
                  <a:schemeClr val="bg1"/>
                </a:solidFill>
                <a:latin typeface="メイリオ" panose="020B0604030504040204" pitchFamily="50" charset="-128"/>
                <a:ea typeface="メイリオ" panose="020B0604030504040204" pitchFamily="50" charset="-128"/>
              </a:rPr>
              <a:t>MySQL 8.0</a:t>
            </a:r>
          </a:p>
        </p:txBody>
      </p:sp>
      <p:sp>
        <p:nvSpPr>
          <p:cNvPr id="6" name="コンテンツ プレースホルダー 2">
            <a:extLst>
              <a:ext uri="{FF2B5EF4-FFF2-40B4-BE49-F238E27FC236}">
                <a16:creationId xmlns:a16="http://schemas.microsoft.com/office/drawing/2014/main" id="{24DDF965-538E-4B4A-9D88-C293B6030FE1}"/>
              </a:ext>
            </a:extLst>
          </p:cNvPr>
          <p:cNvSpPr txBox="1">
            <a:spLocks/>
          </p:cNvSpPr>
          <p:nvPr/>
        </p:nvSpPr>
        <p:spPr bwMode="auto">
          <a:xfrm>
            <a:off x="5010948" y="2636912"/>
            <a:ext cx="2592288" cy="2203086"/>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Compatible with</a:t>
            </a:r>
            <a:br>
              <a:rPr lang="en-US" altLang="ja-JP" sz="2000" b="1" kern="0" dirty="0">
                <a:solidFill>
                  <a:schemeClr val="bg1"/>
                </a:solidFill>
                <a:latin typeface="メイリオ" panose="020B0604030504040204" pitchFamily="50" charset="-128"/>
                <a:ea typeface="メイリオ" panose="020B0604030504040204" pitchFamily="50" charset="-128"/>
              </a:rPr>
            </a:br>
            <a:r>
              <a:rPr lang="en-US" altLang="ja-JP" sz="2000" b="1" kern="0" dirty="0">
                <a:solidFill>
                  <a:schemeClr val="bg1"/>
                </a:solidFill>
                <a:latin typeface="メイリオ" panose="020B0604030504040204" pitchFamily="50" charset="-128"/>
                <a:ea typeface="メイリオ" panose="020B0604030504040204" pitchFamily="50" charset="-128"/>
              </a:rPr>
              <a:t>PostgreSQL</a:t>
            </a:r>
          </a:p>
        </p:txBody>
      </p:sp>
    </p:spTree>
    <p:extLst>
      <p:ext uri="{BB962C8B-B14F-4D97-AF65-F5344CB8AC3E}">
        <p14:creationId xmlns:p14="http://schemas.microsoft.com/office/powerpoint/2010/main" val="1071017076"/>
      </p:ext>
    </p:extLst>
  </p:cSld>
  <p:clrMapOvr>
    <a:masterClrMapping/>
  </p:clrMapOvr>
  <mc:AlternateContent xmlns:mc="http://schemas.openxmlformats.org/markup-compatibility/2006" xmlns:p14="http://schemas.microsoft.com/office/powerpoint/2010/main">
    <mc:Choice Requires="p14">
      <p:transition spd="slow" p14:dur="2000" advTm="13459"/>
    </mc:Choice>
    <mc:Fallback xmlns="">
      <p:transition spd="slow" advTm="13459"/>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a:t>
            </a:r>
            <a:r>
              <a:rPr lang="ja-JP" altLang="en-US" sz="3000" kern="0" dirty="0">
                <a:latin typeface="メイリオ" panose="020B0604030504040204" pitchFamily="50" charset="-128"/>
                <a:ea typeface="メイリオ" panose="020B0604030504040204" pitchFamily="50" charset="-128"/>
              </a:rPr>
              <a:t> </a:t>
            </a:r>
            <a:r>
              <a:rPr lang="en-US" altLang="ja-JP" sz="3000" kern="0" dirty="0">
                <a:latin typeface="メイリオ" panose="020B0604030504040204" pitchFamily="50" charset="-128"/>
                <a:ea typeface="メイリオ" panose="020B0604030504040204" pitchFamily="50" charset="-128"/>
              </a:rPr>
              <a:t>f</a:t>
            </a:r>
            <a:r>
              <a:rPr lang="ja-JP" altLang="en-US" sz="3000" kern="0" dirty="0">
                <a:latin typeface="メイリオ" panose="020B0604030504040204" pitchFamily="50" charset="-128"/>
                <a:ea typeface="メイリオ" panose="020B0604030504040204" pitchFamily="50" charset="-128"/>
              </a:rPr>
              <a:t>eatures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solidFill>
                  <a:srgbClr val="002060"/>
                </a:solidFill>
                <a:latin typeface="メイリオ" panose="020B0604030504040204" pitchFamily="50" charset="-128"/>
                <a:ea typeface="メイリオ" panose="020B0604030504040204" pitchFamily="50" charset="-128"/>
              </a:rPr>
              <a:t>A new type of distributed, fault-tolerant and self-healing, scalable, fully managed </a:t>
            </a:r>
            <a:r>
              <a:rPr lang="en-US" altLang="ja-JP" sz="2400" dirty="0">
                <a:solidFill>
                  <a:srgbClr val="002060"/>
                </a:solidFill>
                <a:latin typeface="メイリオ" panose="020B0604030504040204" pitchFamily="50" charset="-128"/>
                <a:ea typeface="メイリオ" panose="020B0604030504040204" pitchFamily="50" charset="-128"/>
              </a:rPr>
              <a:t>RDB</a:t>
            </a:r>
          </a:p>
        </p:txBody>
      </p:sp>
      <p:sp>
        <p:nvSpPr>
          <p:cNvPr id="5" name="コンテンツ プレースホルダー 2">
            <a:extLst>
              <a:ext uri="{FF2B5EF4-FFF2-40B4-BE49-F238E27FC236}">
                <a16:creationId xmlns:a16="http://schemas.microsoft.com/office/drawing/2014/main" id="{44BB83FF-8AFE-44D2-846A-39F6F66CC4CA}"/>
              </a:ext>
            </a:extLst>
          </p:cNvPr>
          <p:cNvSpPr txBox="1">
            <a:spLocks/>
          </p:cNvSpPr>
          <p:nvPr/>
        </p:nvSpPr>
        <p:spPr bwMode="auto">
          <a:xfrm>
            <a:off x="920552" y="2780928"/>
            <a:ext cx="3888432" cy="324036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Two </a:t>
            </a:r>
            <a:r>
              <a:rPr lang="ja-JP" altLang="en-US" dirty="0">
                <a:latin typeface="メイリオ" panose="020B0604030504040204" pitchFamily="50" charset="-128"/>
                <a:ea typeface="メイリオ" panose="020B0604030504040204" pitchFamily="50" charset="-128"/>
              </a:rPr>
              <a:t>copies can be installed in </a:t>
            </a:r>
            <a:r>
              <a:rPr lang="en-US" altLang="ja-JP" dirty="0">
                <a:latin typeface="メイリオ" panose="020B0604030504040204" pitchFamily="50" charset="-128"/>
                <a:ea typeface="メイリオ" panose="020B0604030504040204" pitchFamily="50" charset="-128"/>
              </a:rPr>
              <a:t>three AZs. </a:t>
            </a:r>
            <a:r>
              <a:rPr lang="ja-JP" altLang="en-US" dirty="0">
                <a:latin typeface="メイリオ" panose="020B0604030504040204" pitchFamily="50" charset="-128"/>
                <a:ea typeface="メイリオ" panose="020B0604030504040204" pitchFamily="50" charset="-128"/>
              </a:rPr>
              <a:t>a total</a:t>
            </a:r>
            <a:r>
              <a:rPr lang="en-US" altLang="ja-JP" dirty="0">
                <a:latin typeface="メイリオ" panose="020B0604030504040204" pitchFamily="50" charset="-128"/>
                <a:ea typeface="メイリオ" panose="020B0604030504040204" pitchFamily="50" charset="-128"/>
              </a:rPr>
              <a:t>y six </a:t>
            </a:r>
            <a:r>
              <a:rPr lang="ja-JP" altLang="en-US" dirty="0">
                <a:latin typeface="メイリオ" panose="020B0604030504040204" pitchFamily="50" charset="-128"/>
                <a:ea typeface="メイリオ" panose="020B0604030504040204" pitchFamily="50" charset="-128"/>
              </a:rPr>
              <a:t>copies</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Continuous backup of past data </a:t>
            </a:r>
            <a:r>
              <a:rPr lang="en-US" altLang="ja-JP" dirty="0">
                <a:latin typeface="メイリオ" panose="020B0604030504040204" pitchFamily="50" charset="-128"/>
                <a:ea typeface="メイリオ" panose="020B0604030504040204" pitchFamily="50" charset="-128"/>
              </a:rPr>
              <a:t>in</a:t>
            </a:r>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S3</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High-speed restore is possible </a:t>
            </a:r>
          </a:p>
          <a:p>
            <a:pPr marL="285750" indent="-285750">
              <a:buFont typeface="Wingdings" panose="05000000000000000000" pitchFamily="2" charset="2"/>
              <a:buChar char="p"/>
            </a:pPr>
            <a:r>
              <a:rPr lang="ja-JP" altLang="en-US" dirty="0">
                <a:latin typeface="メイリオ" panose="020B0604030504040204" pitchFamily="50" charset="-128"/>
                <a:ea typeface="メイリオ" panose="020B0604030504040204" pitchFamily="50" charset="-128"/>
              </a:rPr>
              <a:t>Achieve consistent restore times at any time</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99.99% </a:t>
            </a:r>
            <a:r>
              <a:rPr lang="ja-JP" altLang="en-US" dirty="0">
                <a:latin typeface="メイリオ" panose="020B0604030504040204" pitchFamily="50" charset="-128"/>
                <a:ea typeface="メイリオ" panose="020B0604030504040204" pitchFamily="50" charset="-128"/>
              </a:rPr>
              <a:t>high availability and high durability</a:t>
            </a:r>
            <a:endParaRPr lang="en-US" altLang="ja-JP" kern="0" dirty="0">
              <a:solidFill>
                <a:schemeClr val="bg2"/>
              </a:solidFill>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B9CCEE64-B5FF-4F27-9195-B985A69EC0DE}"/>
              </a:ext>
            </a:extLst>
          </p:cNvPr>
          <p:cNvSpPr txBox="1">
            <a:spLocks/>
          </p:cNvSpPr>
          <p:nvPr/>
        </p:nvSpPr>
        <p:spPr bwMode="auto">
          <a:xfrm>
            <a:off x="920552" y="1921856"/>
            <a:ext cx="388843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Resilience/Self-healing</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
        <p:nvSpPr>
          <p:cNvPr id="7" name="コンテンツ プレースホルダー 2">
            <a:extLst>
              <a:ext uri="{FF2B5EF4-FFF2-40B4-BE49-F238E27FC236}">
                <a16:creationId xmlns:a16="http://schemas.microsoft.com/office/drawing/2014/main" id="{A9530F71-21A5-4841-90FD-9234B54B9F36}"/>
              </a:ext>
            </a:extLst>
          </p:cNvPr>
          <p:cNvSpPr txBox="1">
            <a:spLocks/>
          </p:cNvSpPr>
          <p:nvPr/>
        </p:nvSpPr>
        <p:spPr bwMode="auto">
          <a:xfrm>
            <a:off x="5025008" y="2780928"/>
            <a:ext cx="3888432" cy="324036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Seamlessly expand using 10GB to 64TB SSD data plane</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Auto-Scaling can be executed</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Read processing using up to 15 read replicas is possible</a:t>
            </a:r>
          </a:p>
        </p:txBody>
      </p:sp>
      <p:sp>
        <p:nvSpPr>
          <p:cNvPr id="8" name="コンテンツ プレースホルダー 2">
            <a:extLst>
              <a:ext uri="{FF2B5EF4-FFF2-40B4-BE49-F238E27FC236}">
                <a16:creationId xmlns:a16="http://schemas.microsoft.com/office/drawing/2014/main" id="{277399E7-20B5-4B2C-AA56-7FEE06A05191}"/>
              </a:ext>
            </a:extLst>
          </p:cNvPr>
          <p:cNvSpPr txBox="1">
            <a:spLocks/>
          </p:cNvSpPr>
          <p:nvPr/>
        </p:nvSpPr>
        <p:spPr bwMode="auto">
          <a:xfrm>
            <a:off x="5025008" y="1921856"/>
            <a:ext cx="3888432" cy="859072"/>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ja-JP" altLang="en-US" sz="2000" b="1" kern="0" dirty="0">
                <a:solidFill>
                  <a:schemeClr val="bg1"/>
                </a:solidFill>
                <a:latin typeface="メイリオ" panose="020B0604030504040204" pitchFamily="50" charset="-128"/>
                <a:ea typeface="メイリオ" panose="020B0604030504040204" pitchFamily="50" charset="-128"/>
              </a:rPr>
              <a:t>Scalability</a:t>
            </a:r>
            <a:endParaRPr lang="en-US" altLang="ja-JP" sz="2000" b="1" kern="0"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96164553"/>
      </p:ext>
    </p:extLst>
  </p:cSld>
  <p:clrMapOvr>
    <a:masterClrMapping/>
  </p:clrMapOvr>
  <mc:AlternateContent xmlns:mc="http://schemas.openxmlformats.org/markup-compatibility/2006" xmlns:p14="http://schemas.microsoft.com/office/powerpoint/2010/main">
    <mc:Choice Requires="p14">
      <p:transition spd="slow" p14:dur="2000" advTm="94962"/>
    </mc:Choice>
    <mc:Fallback xmlns="">
      <p:transition spd="slow" advTm="94962"/>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188640"/>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en-US" altLang="ja-JP" sz="3000" kern="0" dirty="0">
                <a:latin typeface="メイリオ" panose="020B0604030504040204" pitchFamily="50" charset="-128"/>
                <a:ea typeface="メイリオ" panose="020B0604030504040204" pitchFamily="50" charset="-128"/>
              </a:rPr>
              <a:t>Aurora </a:t>
            </a:r>
            <a:r>
              <a:rPr lang="ja-JP" altLang="en-US" sz="3000" kern="0" dirty="0">
                <a:latin typeface="メイリオ" panose="020B0604030504040204" pitchFamily="50" charset="-128"/>
                <a:ea typeface="メイリオ" panose="020B0604030504040204" pitchFamily="50" charset="-128"/>
              </a:rPr>
              <a:t>Use Cases</a:t>
            </a:r>
            <a:endParaRPr lang="ja-JP" altLang="en-US" sz="3000" dirty="0">
              <a:latin typeface="メイリオ" panose="020B0604030504040204" pitchFamily="50" charset="-128"/>
              <a:ea typeface="メイリオ" panose="020B0604030504040204" pitchFamily="50" charset="-128"/>
            </a:endParaRP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RDBs with heavy query processing should consider migrating to Aurora</a:t>
            </a:r>
          </a:p>
        </p:txBody>
      </p:sp>
      <p:sp>
        <p:nvSpPr>
          <p:cNvPr id="5" name="コンテンツ プレースホルダー 2">
            <a:extLst>
              <a:ext uri="{FF2B5EF4-FFF2-40B4-BE49-F238E27FC236}">
                <a16:creationId xmlns:a16="http://schemas.microsoft.com/office/drawing/2014/main" id="{C4939E66-C850-4353-879F-308D742B3C9C}"/>
              </a:ext>
            </a:extLst>
          </p:cNvPr>
          <p:cNvSpPr txBox="1">
            <a:spLocks/>
          </p:cNvSpPr>
          <p:nvPr/>
        </p:nvSpPr>
        <p:spPr bwMode="auto">
          <a:xfrm>
            <a:off x="3440832" y="2204864"/>
            <a:ext cx="5370541" cy="180020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kern="0" dirty="0">
                <a:latin typeface="メイリオ" panose="020B0604030504040204" pitchFamily="50" charset="-128"/>
                <a:ea typeface="メイリオ" panose="020B0604030504040204" pitchFamily="50" charset="-128"/>
              </a:rPr>
              <a:t>Database with a large amount of write transactions</a:t>
            </a:r>
          </a:p>
          <a:p>
            <a:pPr marL="285750" indent="-285750">
              <a:buFont typeface="Wingdings" panose="05000000000000000000" pitchFamily="2" charset="2"/>
              <a:buChar char="p"/>
            </a:pPr>
            <a:r>
              <a:rPr lang="en-US" altLang="ja-JP" kern="0" dirty="0">
                <a:latin typeface="メイリオ" panose="020B0604030504040204" pitchFamily="50" charset="-128"/>
                <a:ea typeface="メイリオ" panose="020B0604030504040204" pitchFamily="50" charset="-128"/>
              </a:rPr>
              <a:t>Effective in cases where parallel query processing is required and the data size is large</a:t>
            </a:r>
          </a:p>
          <a:p>
            <a:pPr marL="285750" indent="-285750">
              <a:buFont typeface="Wingdings" panose="05000000000000000000" pitchFamily="2" charset="2"/>
              <a:buChar char="p"/>
            </a:pPr>
            <a:r>
              <a:rPr lang="en-US" altLang="ja-JP" kern="0" dirty="0">
                <a:latin typeface="メイリオ" panose="020B0604030504040204" pitchFamily="50" charset="-128"/>
                <a:ea typeface="メイリオ" panose="020B0604030504040204" pitchFamily="50" charset="-128"/>
              </a:rPr>
              <a:t>Database processing with a large number of connections and tables</a:t>
            </a:r>
            <a:endParaRPr lang="en-US" altLang="ja-JP"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738A258B-DDFA-4EC0-A80B-E9C6376CB98F}"/>
              </a:ext>
            </a:extLst>
          </p:cNvPr>
          <p:cNvSpPr txBox="1">
            <a:spLocks/>
          </p:cNvSpPr>
          <p:nvPr/>
        </p:nvSpPr>
        <p:spPr bwMode="auto">
          <a:xfrm>
            <a:off x="1034510" y="2204864"/>
            <a:ext cx="2376264" cy="180020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Mass data processing</a:t>
            </a:r>
          </a:p>
        </p:txBody>
      </p:sp>
      <p:sp>
        <p:nvSpPr>
          <p:cNvPr id="7" name="コンテンツ プレースホルダー 2">
            <a:extLst>
              <a:ext uri="{FF2B5EF4-FFF2-40B4-BE49-F238E27FC236}">
                <a16:creationId xmlns:a16="http://schemas.microsoft.com/office/drawing/2014/main" id="{01289004-8E08-4A96-BA03-D602FCC68E54}"/>
              </a:ext>
            </a:extLst>
          </p:cNvPr>
          <p:cNvSpPr txBox="1">
            <a:spLocks/>
          </p:cNvSpPr>
          <p:nvPr/>
        </p:nvSpPr>
        <p:spPr bwMode="auto">
          <a:xfrm>
            <a:off x="3440832" y="4077072"/>
            <a:ext cx="5370541" cy="1440160"/>
          </a:xfrm>
          <a:prstGeom prst="rect">
            <a:avLst/>
          </a:prstGeom>
          <a:solidFill>
            <a:schemeClr val="bg1"/>
          </a:solidFill>
          <a:ln w="9525">
            <a:solidFill>
              <a:srgbClr val="F0861E"/>
            </a:solid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Highly scalable performance and unlimited data capacity required</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Replication is easy to perform</a:t>
            </a:r>
          </a:p>
          <a:p>
            <a:pPr marL="285750" indent="-285750">
              <a:buFont typeface="Wingdings" panose="05000000000000000000" pitchFamily="2" charset="2"/>
              <a:buChar char="p"/>
            </a:pPr>
            <a:r>
              <a:rPr lang="en-US" altLang="ja-JP" dirty="0">
                <a:latin typeface="メイリオ" panose="020B0604030504040204" pitchFamily="50" charset="-128"/>
                <a:ea typeface="メイリオ" panose="020B0604030504040204" pitchFamily="50" charset="-128"/>
              </a:rPr>
              <a:t>Globally configurable</a:t>
            </a:r>
          </a:p>
        </p:txBody>
      </p:sp>
      <p:sp>
        <p:nvSpPr>
          <p:cNvPr id="8" name="コンテンツ プレースホルダー 2">
            <a:extLst>
              <a:ext uri="{FF2B5EF4-FFF2-40B4-BE49-F238E27FC236}">
                <a16:creationId xmlns:a16="http://schemas.microsoft.com/office/drawing/2014/main" id="{E8BC1791-DC1F-4783-BF12-5F6E3B175419}"/>
              </a:ext>
            </a:extLst>
          </p:cNvPr>
          <p:cNvSpPr txBox="1">
            <a:spLocks/>
          </p:cNvSpPr>
          <p:nvPr/>
        </p:nvSpPr>
        <p:spPr bwMode="auto">
          <a:xfrm>
            <a:off x="1034510" y="4077072"/>
            <a:ext cx="2376264" cy="1440160"/>
          </a:xfrm>
          <a:prstGeom prst="rect">
            <a:avLst/>
          </a:prstGeom>
          <a:solidFill>
            <a:srgbClr val="F0861E"/>
          </a:solid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30000"/>
              </a:spcBef>
              <a:spcAft>
                <a:spcPct val="0"/>
              </a:spcAft>
              <a:defRPr kumimoji="1">
                <a:solidFill>
                  <a:schemeClr val="tx1"/>
                </a:solidFill>
                <a:latin typeface="游明朝" panose="02020400000000000000" pitchFamily="18" charset="-128"/>
                <a:ea typeface="游明朝" panose="02020400000000000000" pitchFamily="18" charset="-128"/>
                <a:cs typeface="+mn-cs"/>
              </a:defRPr>
            </a:lvl1pPr>
            <a:lvl2pPr marL="539750" indent="-285750" algn="l" rtl="0" fontAlgn="base">
              <a:spcBef>
                <a:spcPct val="30000"/>
              </a:spcBef>
              <a:spcAft>
                <a:spcPct val="0"/>
              </a:spcAft>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2pPr>
            <a:lvl3pPr marL="952500" indent="-222250" algn="l" rtl="0" fontAlgn="base">
              <a:spcBef>
                <a:spcPct val="30000"/>
              </a:spcBef>
              <a:spcAft>
                <a:spcPct val="0"/>
              </a:spcAft>
              <a:buChar char="–"/>
              <a:defRPr kumimoji="1">
                <a:solidFill>
                  <a:schemeClr val="tx1"/>
                </a:solidFill>
                <a:latin typeface="游明朝" panose="02020400000000000000" pitchFamily="18" charset="-128"/>
                <a:ea typeface="游明朝" panose="02020400000000000000" pitchFamily="18" charset="-128"/>
              </a:defRPr>
            </a:lvl3pPr>
            <a:lvl4pPr marL="1390650" indent="-247650" algn="l" rtl="0" fontAlgn="base">
              <a:spcBef>
                <a:spcPct val="30000"/>
              </a:spcBef>
              <a:spcAft>
                <a:spcPct val="0"/>
              </a:spcAft>
              <a:buSzPct val="70000"/>
              <a:buFont typeface="Wingdings" pitchFamily="2" charset="2"/>
              <a:buChar char="l"/>
              <a:defRPr kumimoji="1">
                <a:solidFill>
                  <a:schemeClr val="tx1"/>
                </a:solidFill>
                <a:latin typeface="游明朝" panose="02020400000000000000" pitchFamily="18" charset="-128"/>
                <a:ea typeface="游明朝" panose="02020400000000000000" pitchFamily="18" charset="-128"/>
              </a:defRPr>
            </a:lvl4pPr>
            <a:lvl5pPr marL="1809750" indent="-228600" algn="l" rtl="0" fontAlgn="base">
              <a:spcBef>
                <a:spcPct val="30000"/>
              </a:spcBef>
              <a:spcAft>
                <a:spcPct val="0"/>
              </a:spcAft>
              <a:buSzPct val="70000"/>
              <a:buChar char="–"/>
              <a:defRPr kumimoji="1">
                <a:solidFill>
                  <a:schemeClr val="tx1"/>
                </a:solidFill>
                <a:latin typeface="游明朝" panose="02020400000000000000" pitchFamily="18" charset="-128"/>
                <a:ea typeface="游明朝" panose="02020400000000000000" pitchFamily="18" charset="-128"/>
              </a:defRPr>
            </a:lvl5pPr>
            <a:lvl6pPr marL="2266950" indent="-228600" algn="l" rtl="0" fontAlgn="base">
              <a:spcBef>
                <a:spcPct val="30000"/>
              </a:spcBef>
              <a:spcAft>
                <a:spcPct val="0"/>
              </a:spcAft>
              <a:buSzPct val="70000"/>
              <a:buChar char="–"/>
              <a:defRPr kumimoji="1">
                <a:solidFill>
                  <a:schemeClr val="tx1"/>
                </a:solidFill>
                <a:latin typeface="+mn-lt"/>
                <a:ea typeface="+mn-ea"/>
              </a:defRPr>
            </a:lvl6pPr>
            <a:lvl7pPr marL="2724150" indent="-228600" algn="l" rtl="0" fontAlgn="base">
              <a:spcBef>
                <a:spcPct val="30000"/>
              </a:spcBef>
              <a:spcAft>
                <a:spcPct val="0"/>
              </a:spcAft>
              <a:buSzPct val="70000"/>
              <a:buChar char="–"/>
              <a:defRPr kumimoji="1">
                <a:solidFill>
                  <a:schemeClr val="tx1"/>
                </a:solidFill>
                <a:latin typeface="+mn-lt"/>
                <a:ea typeface="+mn-ea"/>
              </a:defRPr>
            </a:lvl7pPr>
            <a:lvl8pPr marL="3181350" indent="-228600" algn="l" rtl="0" fontAlgn="base">
              <a:spcBef>
                <a:spcPct val="30000"/>
              </a:spcBef>
              <a:spcAft>
                <a:spcPct val="0"/>
              </a:spcAft>
              <a:buSzPct val="70000"/>
              <a:buChar char="–"/>
              <a:defRPr kumimoji="1">
                <a:solidFill>
                  <a:schemeClr val="tx1"/>
                </a:solidFill>
                <a:latin typeface="+mn-lt"/>
                <a:ea typeface="+mn-ea"/>
              </a:defRPr>
            </a:lvl8pPr>
            <a:lvl9pPr marL="3638550" indent="-228600" algn="l" rtl="0" fontAlgn="base">
              <a:spcBef>
                <a:spcPct val="30000"/>
              </a:spcBef>
              <a:spcAft>
                <a:spcPct val="0"/>
              </a:spcAft>
              <a:buSzPct val="70000"/>
              <a:buChar char="–"/>
              <a:defRPr kumimoji="1">
                <a:solidFill>
                  <a:schemeClr val="tx1"/>
                </a:solidFill>
                <a:latin typeface="+mn-lt"/>
                <a:ea typeface="+mn-ea"/>
              </a:defRPr>
            </a:lvl9pPr>
          </a:lstStyle>
          <a:p>
            <a:pPr algn="ctr"/>
            <a:r>
              <a:rPr lang="en-US" altLang="ja-JP" sz="2000" b="1" kern="0" dirty="0">
                <a:solidFill>
                  <a:schemeClr val="bg1"/>
                </a:solidFill>
                <a:latin typeface="メイリオ" panose="020B0604030504040204" pitchFamily="50" charset="-128"/>
                <a:ea typeface="メイリオ" panose="020B0604030504040204" pitchFamily="50" charset="-128"/>
              </a:rPr>
              <a:t>Global operation</a:t>
            </a:r>
          </a:p>
        </p:txBody>
      </p:sp>
    </p:spTree>
    <p:extLst>
      <p:ext uri="{BB962C8B-B14F-4D97-AF65-F5344CB8AC3E}">
        <p14:creationId xmlns:p14="http://schemas.microsoft.com/office/powerpoint/2010/main" val="978878454"/>
      </p:ext>
    </p:extLst>
  </p:cSld>
  <p:clrMapOvr>
    <a:masterClrMapping/>
  </p:clrMapOvr>
  <mc:AlternateContent xmlns:mc="http://schemas.openxmlformats.org/markup-compatibility/2006" xmlns:p14="http://schemas.microsoft.com/office/powerpoint/2010/main">
    <mc:Choice Requires="p14">
      <p:transition spd="slow" p14:dur="2000" advTm="27031"/>
    </mc:Choice>
    <mc:Fallback xmlns="">
      <p:transition spd="slow" advTm="27031"/>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97630"/>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280592" y="1831046"/>
            <a:ext cx="2543205"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515156" y="2145701"/>
            <a:ext cx="2075905" cy="388175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The virtual volume of a </a:t>
            </a:r>
            <a:r>
              <a:rPr lang="en-US" altLang="ja-JP" sz="3000" dirty="0">
                <a:latin typeface="メイリオ" panose="020B0604030504040204" pitchFamily="50" charset="-128"/>
                <a:ea typeface="メイリオ" panose="020B0604030504040204" pitchFamily="50" charset="-128"/>
              </a:rPr>
              <a:t>DB </a:t>
            </a:r>
            <a:r>
              <a:rPr lang="ja-JP" altLang="en-US" sz="3000" dirty="0">
                <a:latin typeface="メイリオ" panose="020B0604030504040204" pitchFamily="50" charset="-128"/>
                <a:ea typeface="メイリオ" panose="020B0604030504040204" pitchFamily="50" charset="-128"/>
              </a:rPr>
              <a:t>cluster</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consists of one DB instance and one DB cluster volume. Copies are distributed to 3 AZ to form a cluster</a:t>
            </a: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44" y="3945902"/>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041288" y="4656009"/>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6" y="1300210"/>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9644D17C-C64E-487E-963C-6C7ECE67B045}"/>
              </a:ext>
            </a:extLst>
          </p:cNvPr>
          <p:cNvSpPr/>
          <p:nvPr/>
        </p:nvSpPr>
        <p:spPr bwMode="auto">
          <a:xfrm>
            <a:off x="3901259" y="1831046"/>
            <a:ext cx="2543205"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1" name="四角形: 角を丸くする 20">
            <a:extLst>
              <a:ext uri="{FF2B5EF4-FFF2-40B4-BE49-F238E27FC236}">
                <a16:creationId xmlns:a16="http://schemas.microsoft.com/office/drawing/2014/main" id="{BD23FD9A-B19E-498D-9D7D-96881A39D4D3}"/>
              </a:ext>
            </a:extLst>
          </p:cNvPr>
          <p:cNvSpPr/>
          <p:nvPr/>
        </p:nvSpPr>
        <p:spPr bwMode="auto">
          <a:xfrm>
            <a:off x="4135823" y="3441847"/>
            <a:ext cx="2075905" cy="25856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2" name="図 21">
            <a:extLst>
              <a:ext uri="{FF2B5EF4-FFF2-40B4-BE49-F238E27FC236}">
                <a16:creationId xmlns:a16="http://schemas.microsoft.com/office/drawing/2014/main" id="{F32CFF43-F304-4428-A720-C5C69D5DA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11" y="3945902"/>
            <a:ext cx="619125" cy="704850"/>
          </a:xfrm>
          <a:prstGeom prst="rect">
            <a:avLst/>
          </a:prstGeom>
        </p:spPr>
      </p:pic>
      <p:sp>
        <p:nvSpPr>
          <p:cNvPr id="23" name="テキスト ボックス 22">
            <a:extLst>
              <a:ext uri="{FF2B5EF4-FFF2-40B4-BE49-F238E27FC236}">
                <a16:creationId xmlns:a16="http://schemas.microsoft.com/office/drawing/2014/main" id="{2EE24A48-633E-4831-8054-DE14FD6398A6}"/>
              </a:ext>
            </a:extLst>
          </p:cNvPr>
          <p:cNvSpPr txBox="1"/>
          <p:nvPr/>
        </p:nvSpPr>
        <p:spPr>
          <a:xfrm>
            <a:off x="4661955" y="4656009"/>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0BC0B8B0-A15C-45BF-9435-01A35E962DD9}"/>
              </a:ext>
            </a:extLst>
          </p:cNvPr>
          <p:cNvSpPr/>
          <p:nvPr/>
        </p:nvSpPr>
        <p:spPr bwMode="auto">
          <a:xfrm>
            <a:off x="6494943" y="1831046"/>
            <a:ext cx="2543205"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01E24421-6CC8-4CC0-A259-0BDE31330F89}"/>
              </a:ext>
            </a:extLst>
          </p:cNvPr>
          <p:cNvSpPr/>
          <p:nvPr/>
        </p:nvSpPr>
        <p:spPr bwMode="auto">
          <a:xfrm>
            <a:off x="6729507" y="3441847"/>
            <a:ext cx="2075905" cy="25856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6" name="図 25">
            <a:extLst>
              <a:ext uri="{FF2B5EF4-FFF2-40B4-BE49-F238E27FC236}">
                <a16:creationId xmlns:a16="http://schemas.microsoft.com/office/drawing/2014/main" id="{0DE3DFF0-3263-428F-A571-6AA7BB6B3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595" y="3945902"/>
            <a:ext cx="619125" cy="704850"/>
          </a:xfrm>
          <a:prstGeom prst="rect">
            <a:avLst/>
          </a:prstGeom>
        </p:spPr>
      </p:pic>
      <p:sp>
        <p:nvSpPr>
          <p:cNvPr id="28" name="テキスト ボックス 27">
            <a:extLst>
              <a:ext uri="{FF2B5EF4-FFF2-40B4-BE49-F238E27FC236}">
                <a16:creationId xmlns:a16="http://schemas.microsoft.com/office/drawing/2014/main" id="{99E65887-D865-4D63-AC4E-87CE8000DAA8}"/>
              </a:ext>
            </a:extLst>
          </p:cNvPr>
          <p:cNvSpPr txBox="1"/>
          <p:nvPr/>
        </p:nvSpPr>
        <p:spPr>
          <a:xfrm>
            <a:off x="7255639" y="4656009"/>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31" name="図 30">
            <a:extLst>
              <a:ext uri="{FF2B5EF4-FFF2-40B4-BE49-F238E27FC236}">
                <a16:creationId xmlns:a16="http://schemas.microsoft.com/office/drawing/2014/main" id="{4D19B417-733A-4F06-95C9-D784D9264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44" y="4913999"/>
            <a:ext cx="619125" cy="704850"/>
          </a:xfrm>
          <a:prstGeom prst="rect">
            <a:avLst/>
          </a:prstGeom>
        </p:spPr>
      </p:pic>
      <p:sp>
        <p:nvSpPr>
          <p:cNvPr id="32" name="テキスト ボックス 31">
            <a:extLst>
              <a:ext uri="{FF2B5EF4-FFF2-40B4-BE49-F238E27FC236}">
                <a16:creationId xmlns:a16="http://schemas.microsoft.com/office/drawing/2014/main" id="{7C42580E-10FA-4631-8DF2-0BBB887D861D}"/>
              </a:ext>
            </a:extLst>
          </p:cNvPr>
          <p:cNvSpPr txBox="1"/>
          <p:nvPr/>
        </p:nvSpPr>
        <p:spPr>
          <a:xfrm>
            <a:off x="2041288" y="5624106"/>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34" name="図 33">
            <a:extLst>
              <a:ext uri="{FF2B5EF4-FFF2-40B4-BE49-F238E27FC236}">
                <a16:creationId xmlns:a16="http://schemas.microsoft.com/office/drawing/2014/main" id="{FB9F5162-5EE7-434F-9D6C-77D1B6F8B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11" y="4913999"/>
            <a:ext cx="619125" cy="704850"/>
          </a:xfrm>
          <a:prstGeom prst="rect">
            <a:avLst/>
          </a:prstGeom>
        </p:spPr>
      </p:pic>
      <p:sp>
        <p:nvSpPr>
          <p:cNvPr id="35" name="テキスト ボックス 34">
            <a:extLst>
              <a:ext uri="{FF2B5EF4-FFF2-40B4-BE49-F238E27FC236}">
                <a16:creationId xmlns:a16="http://schemas.microsoft.com/office/drawing/2014/main" id="{081E40DC-560A-4E1D-B339-A4FA1F5B5374}"/>
              </a:ext>
            </a:extLst>
          </p:cNvPr>
          <p:cNvSpPr txBox="1"/>
          <p:nvPr/>
        </p:nvSpPr>
        <p:spPr>
          <a:xfrm>
            <a:off x="4661955" y="5624106"/>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36" name="図 35">
            <a:extLst>
              <a:ext uri="{FF2B5EF4-FFF2-40B4-BE49-F238E27FC236}">
                <a16:creationId xmlns:a16="http://schemas.microsoft.com/office/drawing/2014/main" id="{137A0FA5-31F6-4C73-B3CF-A03740DAA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595" y="4913999"/>
            <a:ext cx="619125" cy="704850"/>
          </a:xfrm>
          <a:prstGeom prst="rect">
            <a:avLst/>
          </a:prstGeom>
        </p:spPr>
      </p:pic>
      <p:sp>
        <p:nvSpPr>
          <p:cNvPr id="37" name="テキスト ボックス 36">
            <a:extLst>
              <a:ext uri="{FF2B5EF4-FFF2-40B4-BE49-F238E27FC236}">
                <a16:creationId xmlns:a16="http://schemas.microsoft.com/office/drawing/2014/main" id="{20C0587D-8757-4657-B71B-1C1EE21EA4E0}"/>
              </a:ext>
            </a:extLst>
          </p:cNvPr>
          <p:cNvSpPr txBox="1"/>
          <p:nvPr/>
        </p:nvSpPr>
        <p:spPr>
          <a:xfrm>
            <a:off x="7255639" y="5624106"/>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3791FF0C-5029-4F58-A540-26945F94B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44" y="2486098"/>
            <a:ext cx="619125" cy="704850"/>
          </a:xfrm>
          <a:prstGeom prst="rect">
            <a:avLst/>
          </a:prstGeom>
        </p:spPr>
      </p:pic>
      <p:sp>
        <p:nvSpPr>
          <p:cNvPr id="41" name="テキスト ボックス 40">
            <a:extLst>
              <a:ext uri="{FF2B5EF4-FFF2-40B4-BE49-F238E27FC236}">
                <a16:creationId xmlns:a16="http://schemas.microsoft.com/office/drawing/2014/main" id="{E591DB08-DD57-49A5-8442-E0DA0FB22961}"/>
              </a:ext>
            </a:extLst>
          </p:cNvPr>
          <p:cNvSpPr txBox="1"/>
          <p:nvPr/>
        </p:nvSpPr>
        <p:spPr>
          <a:xfrm>
            <a:off x="2041288" y="3196205"/>
            <a:ext cx="1130052" cy="461665"/>
          </a:xfrm>
          <a:prstGeom prst="rect">
            <a:avLst/>
          </a:prstGeom>
          <a:noFill/>
        </p:spPr>
        <p:txBody>
          <a:bodyPr wrap="square" rtlCol="0">
            <a:spAutoFit/>
          </a:bodyPr>
          <a:lstStyle/>
          <a:p>
            <a:pPr algn="ctr"/>
            <a:r>
              <a:rPr lang="en-US" altLang="ja-JP" sz="1200" b="1" dirty="0">
                <a:latin typeface="メイリオ" panose="020B0604030504040204" pitchFamily="50" charset="-128"/>
                <a:ea typeface="メイリオ" panose="020B0604030504040204" pitchFamily="50" charset="-128"/>
              </a:rPr>
              <a:t>Aurora DB </a:t>
            </a:r>
            <a:r>
              <a:rPr lang="ja-JP" altLang="en-US" sz="1200" b="1" dirty="0">
                <a:latin typeface="メイリオ" panose="020B0604030504040204" pitchFamily="50" charset="-128"/>
                <a:ea typeface="メイリオ" panose="020B0604030504040204" pitchFamily="50" charset="-128"/>
              </a:rPr>
              <a:t>instance</a:t>
            </a:r>
            <a:endParaRPr kumimoji="1" lang="en-US" altLang="ja-JP" sz="1200" b="1" dirty="0">
              <a:latin typeface="メイリオ" panose="020B0604030504040204" pitchFamily="50" charset="-128"/>
              <a:ea typeface="メイリオ" panose="020B0604030504040204" pitchFamily="50" charset="-128"/>
            </a:endParaRPr>
          </a:p>
        </p:txBody>
      </p:sp>
      <p:cxnSp>
        <p:nvCxnSpPr>
          <p:cNvPr id="3" name="直線矢印コネクタ 2">
            <a:extLst>
              <a:ext uri="{FF2B5EF4-FFF2-40B4-BE49-F238E27FC236}">
                <a16:creationId xmlns:a16="http://schemas.microsoft.com/office/drawing/2014/main" id="{7A0FED2A-A74A-40F9-9692-408BC6919DA0}"/>
              </a:ext>
            </a:extLst>
          </p:cNvPr>
          <p:cNvCxnSpPr>
            <a:cxnSpLocks/>
            <a:stCxn id="40" idx="2"/>
            <a:endCxn id="33" idx="0"/>
          </p:cNvCxnSpPr>
          <p:nvPr/>
        </p:nvCxnSpPr>
        <p:spPr bwMode="auto">
          <a:xfrm>
            <a:off x="2616807" y="3190948"/>
            <a:ext cx="0" cy="754954"/>
          </a:xfrm>
          <a:prstGeom prst="straightConnector1">
            <a:avLst/>
          </a:prstGeom>
          <a:noFill/>
          <a:ln w="25400" cap="flat" cmpd="sng" algn="ctr">
            <a:solidFill>
              <a:srgbClr val="FF0000"/>
            </a:solidFill>
            <a:prstDash val="solid"/>
            <a:round/>
            <a:headEnd type="none" w="med" len="med"/>
            <a:tailEnd type="triangle"/>
          </a:ln>
          <a:effectLst/>
        </p:spPr>
      </p:cxnSp>
      <p:cxnSp>
        <p:nvCxnSpPr>
          <p:cNvPr id="42" name="直線矢印コネクタ 41">
            <a:extLst>
              <a:ext uri="{FF2B5EF4-FFF2-40B4-BE49-F238E27FC236}">
                <a16:creationId xmlns:a16="http://schemas.microsoft.com/office/drawing/2014/main" id="{BB4D5ECD-7C38-4B2B-8695-BF9CAA52646B}"/>
              </a:ext>
            </a:extLst>
          </p:cNvPr>
          <p:cNvCxnSpPr>
            <a:cxnSpLocks/>
            <a:stCxn id="40" idx="2"/>
          </p:cNvCxnSpPr>
          <p:nvPr/>
        </p:nvCxnSpPr>
        <p:spPr bwMode="auto">
          <a:xfrm>
            <a:off x="2616807" y="3190948"/>
            <a:ext cx="2480209" cy="773963"/>
          </a:xfrm>
          <a:prstGeom prst="straightConnector1">
            <a:avLst/>
          </a:prstGeom>
          <a:noFill/>
          <a:ln w="25400" cap="flat" cmpd="sng" algn="ctr">
            <a:solidFill>
              <a:srgbClr val="FF0000"/>
            </a:solidFill>
            <a:prstDash val="solid"/>
            <a:round/>
            <a:headEnd type="none" w="med" len="med"/>
            <a:tailEnd type="triangle"/>
          </a:ln>
          <a:effectLst/>
        </p:spPr>
      </p:cxnSp>
      <p:cxnSp>
        <p:nvCxnSpPr>
          <p:cNvPr id="54" name="直線矢印コネクタ 53">
            <a:extLst>
              <a:ext uri="{FF2B5EF4-FFF2-40B4-BE49-F238E27FC236}">
                <a16:creationId xmlns:a16="http://schemas.microsoft.com/office/drawing/2014/main" id="{E8E9B3E2-1D40-4C89-A4EE-09DCEF5AD53D}"/>
              </a:ext>
            </a:extLst>
          </p:cNvPr>
          <p:cNvCxnSpPr>
            <a:cxnSpLocks/>
            <a:stCxn id="40" idx="2"/>
          </p:cNvCxnSpPr>
          <p:nvPr/>
        </p:nvCxnSpPr>
        <p:spPr bwMode="auto">
          <a:xfrm>
            <a:off x="2616807" y="3190948"/>
            <a:ext cx="5247905" cy="773963"/>
          </a:xfrm>
          <a:prstGeom prst="straightConnector1">
            <a:avLst/>
          </a:prstGeom>
          <a:noFill/>
          <a:ln w="254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083780398"/>
      </p:ext>
    </p:extLst>
  </p:cSld>
  <p:clrMapOvr>
    <a:masterClrMapping/>
  </p:clrMapOvr>
  <mc:AlternateContent xmlns:mc="http://schemas.openxmlformats.org/markup-compatibility/2006" xmlns:p14="http://schemas.microsoft.com/office/powerpoint/2010/main">
    <mc:Choice Requires="p14">
      <p:transition spd="slow" p14:dur="2000" advTm="8592"/>
    </mc:Choice>
    <mc:Fallback xmlns="">
      <p:transition spd="slow" advTm="8592"/>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0F72315-BE39-4563-9FA7-514CD568337D}"/>
              </a:ext>
            </a:extLst>
          </p:cNvPr>
          <p:cNvSpPr/>
          <p:nvPr/>
        </p:nvSpPr>
        <p:spPr bwMode="auto">
          <a:xfrm>
            <a:off x="871120" y="1497630"/>
            <a:ext cx="8402359" cy="5027714"/>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none" strike="noStrike" cap="none" normalizeH="0" baseline="0">
              <a:ln>
                <a:noFill/>
              </a:ln>
              <a:solidFill>
                <a:schemeClr val="tx1"/>
              </a:solidFill>
              <a:effectLst/>
              <a:latin typeface="ＭＳ Ｐゴシック" pitchFamily="50" charset="-128"/>
              <a:ea typeface="ＭＳ Ｐゴシック" pitchFamily="50" charset="-128"/>
            </a:endParaRPr>
          </a:p>
        </p:txBody>
      </p:sp>
      <p:sp>
        <p:nvSpPr>
          <p:cNvPr id="48" name="正方形/長方形 47">
            <a:extLst>
              <a:ext uri="{FF2B5EF4-FFF2-40B4-BE49-F238E27FC236}">
                <a16:creationId xmlns:a16="http://schemas.microsoft.com/office/drawing/2014/main" id="{27A1F5FE-C639-4605-A695-BDCEDE8EF59C}"/>
              </a:ext>
            </a:extLst>
          </p:cNvPr>
          <p:cNvSpPr/>
          <p:nvPr/>
        </p:nvSpPr>
        <p:spPr bwMode="auto">
          <a:xfrm>
            <a:off x="1280592" y="1831046"/>
            <a:ext cx="2543205"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49" name="四角形: 角を丸くする 48">
            <a:extLst>
              <a:ext uri="{FF2B5EF4-FFF2-40B4-BE49-F238E27FC236}">
                <a16:creationId xmlns:a16="http://schemas.microsoft.com/office/drawing/2014/main" id="{24E3921F-8E16-459D-8778-C996798F972D}"/>
              </a:ext>
            </a:extLst>
          </p:cNvPr>
          <p:cNvSpPr/>
          <p:nvPr/>
        </p:nvSpPr>
        <p:spPr bwMode="auto">
          <a:xfrm>
            <a:off x="1515156" y="2145701"/>
            <a:ext cx="2075905" cy="3881757"/>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7" name="タイトル 1">
            <a:extLst>
              <a:ext uri="{FF2B5EF4-FFF2-40B4-BE49-F238E27FC236}">
                <a16:creationId xmlns:a16="http://schemas.microsoft.com/office/drawing/2014/main" id="{48F80BE1-D063-4240-BFC7-C8D243720250}"/>
              </a:ext>
            </a:extLst>
          </p:cNvPr>
          <p:cNvSpPr txBox="1">
            <a:spLocks/>
          </p:cNvSpPr>
          <p:nvPr/>
        </p:nvSpPr>
        <p:spPr bwMode="auto">
          <a:xfrm>
            <a:off x="631222" y="201863"/>
            <a:ext cx="8642258" cy="5020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rtl="0" fontAlgn="base">
              <a:lnSpc>
                <a:spcPct val="90000"/>
              </a:lnSpc>
              <a:spcBef>
                <a:spcPct val="0"/>
              </a:spcBef>
              <a:spcAft>
                <a:spcPct val="0"/>
              </a:spcAft>
              <a:defRPr kumimoji="1" sz="2000">
                <a:solidFill>
                  <a:schemeClr val="tx2"/>
                </a:solidFill>
                <a:latin typeface="游明朝" panose="02020400000000000000" pitchFamily="18" charset="-128"/>
                <a:ea typeface="游明朝" panose="02020400000000000000" pitchFamily="18" charset="-128"/>
                <a:cs typeface="+mj-cs"/>
              </a:defRPr>
            </a:lvl1pPr>
            <a:lvl2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2pPr>
            <a:lvl3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3pPr>
            <a:lvl4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4pPr>
            <a:lvl5pPr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5pPr>
            <a:lvl6pPr marL="4572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6pPr>
            <a:lvl7pPr marL="9144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7pPr>
            <a:lvl8pPr marL="13716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8pPr>
            <a:lvl9pPr marL="1828800" algn="ctr" rtl="0" fontAlgn="base">
              <a:lnSpc>
                <a:spcPct val="90000"/>
              </a:lnSpc>
              <a:spcBef>
                <a:spcPct val="0"/>
              </a:spcBef>
              <a:spcAft>
                <a:spcPct val="0"/>
              </a:spcAft>
              <a:defRPr kumimoji="1" sz="2000">
                <a:solidFill>
                  <a:schemeClr val="tx2"/>
                </a:solidFill>
                <a:latin typeface="ＭＳ Ｐゴシック" pitchFamily="50" charset="-128"/>
                <a:ea typeface="ＭＳ Ｐゴシック" pitchFamily="50" charset="-128"/>
              </a:defRPr>
            </a:lvl9pPr>
          </a:lstStyle>
          <a:p>
            <a:pPr algn="l"/>
            <a:r>
              <a:rPr lang="ja-JP" altLang="en-US" sz="3000" dirty="0">
                <a:latin typeface="メイリオ" panose="020B0604030504040204" pitchFamily="50" charset="-128"/>
                <a:ea typeface="メイリオ" panose="020B0604030504040204" pitchFamily="50" charset="-128"/>
              </a:rPr>
              <a:t>The virtual volume of a </a:t>
            </a:r>
            <a:r>
              <a:rPr lang="en-US" altLang="ja-JP" sz="3000" dirty="0">
                <a:latin typeface="メイリオ" panose="020B0604030504040204" pitchFamily="50" charset="-128"/>
                <a:ea typeface="メイリオ" panose="020B0604030504040204" pitchFamily="50" charset="-128"/>
              </a:rPr>
              <a:t>DB </a:t>
            </a:r>
            <a:r>
              <a:rPr lang="ja-JP" altLang="en-US" sz="3000" dirty="0">
                <a:latin typeface="メイリオ" panose="020B0604030504040204" pitchFamily="50" charset="-128"/>
                <a:ea typeface="メイリオ" panose="020B0604030504040204" pitchFamily="50" charset="-128"/>
              </a:rPr>
              <a:t>cluster</a:t>
            </a:r>
          </a:p>
        </p:txBody>
      </p:sp>
      <p:sp>
        <p:nvSpPr>
          <p:cNvPr id="10" name="コンテンツ プレースホルダー 2">
            <a:extLst>
              <a:ext uri="{FF2B5EF4-FFF2-40B4-BE49-F238E27FC236}">
                <a16:creationId xmlns:a16="http://schemas.microsoft.com/office/drawing/2014/main" id="{DEB4245B-0040-41DB-A785-0761ECA5DBF5}"/>
              </a:ext>
            </a:extLst>
          </p:cNvPr>
          <p:cNvSpPr txBox="1">
            <a:spLocks/>
          </p:cNvSpPr>
          <p:nvPr/>
        </p:nvSpPr>
        <p:spPr>
          <a:xfrm>
            <a:off x="631222" y="799401"/>
            <a:ext cx="8858282" cy="325343"/>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solidFill>
                  <a:srgbClr val="002060"/>
                </a:solidFill>
                <a:latin typeface="メイリオ" panose="020B0604030504040204" pitchFamily="50" charset="-128"/>
                <a:ea typeface="メイリオ" panose="020B0604030504040204" pitchFamily="50" charset="-128"/>
              </a:rPr>
              <a:t>Aurora consists of one DB instance and one DB cluster volume. Copies are distributed to 3 AZ to form a cluster</a:t>
            </a:r>
          </a:p>
        </p:txBody>
      </p:sp>
      <p:pic>
        <p:nvPicPr>
          <p:cNvPr id="33" name="図 32">
            <a:extLst>
              <a:ext uri="{FF2B5EF4-FFF2-40B4-BE49-F238E27FC236}">
                <a16:creationId xmlns:a16="http://schemas.microsoft.com/office/drawing/2014/main" id="{D8F9A4CD-2EFC-4099-973F-31784BFF0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44" y="3945902"/>
            <a:ext cx="619125" cy="704850"/>
          </a:xfrm>
          <a:prstGeom prst="rect">
            <a:avLst/>
          </a:prstGeom>
        </p:spPr>
      </p:pic>
      <p:sp>
        <p:nvSpPr>
          <p:cNvPr id="53" name="テキスト ボックス 52">
            <a:extLst>
              <a:ext uri="{FF2B5EF4-FFF2-40B4-BE49-F238E27FC236}">
                <a16:creationId xmlns:a16="http://schemas.microsoft.com/office/drawing/2014/main" id="{1BE41E79-631D-41C0-929A-91D50E4232FD}"/>
              </a:ext>
            </a:extLst>
          </p:cNvPr>
          <p:cNvSpPr txBox="1"/>
          <p:nvPr/>
        </p:nvSpPr>
        <p:spPr>
          <a:xfrm>
            <a:off x="2041288" y="4656009"/>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17" name="Picture 2" descr="ãVPC ã¢ã¤ã³ã³ãã®ç»åæ¤ç´¢çµæ">
            <a:extLst>
              <a:ext uri="{FF2B5EF4-FFF2-40B4-BE49-F238E27FC236}">
                <a16:creationId xmlns:a16="http://schemas.microsoft.com/office/drawing/2014/main" id="{42B68B44-1357-4391-ADBC-28CF77E13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6" y="1300210"/>
            <a:ext cx="838961" cy="832646"/>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9644D17C-C64E-487E-963C-6C7ECE67B045}"/>
              </a:ext>
            </a:extLst>
          </p:cNvPr>
          <p:cNvSpPr/>
          <p:nvPr/>
        </p:nvSpPr>
        <p:spPr bwMode="auto">
          <a:xfrm>
            <a:off x="3901259" y="1831046"/>
            <a:ext cx="2543205"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1" name="四角形: 角を丸くする 20">
            <a:extLst>
              <a:ext uri="{FF2B5EF4-FFF2-40B4-BE49-F238E27FC236}">
                <a16:creationId xmlns:a16="http://schemas.microsoft.com/office/drawing/2014/main" id="{BD23FD9A-B19E-498D-9D7D-96881A39D4D3}"/>
              </a:ext>
            </a:extLst>
          </p:cNvPr>
          <p:cNvSpPr/>
          <p:nvPr/>
        </p:nvSpPr>
        <p:spPr bwMode="auto">
          <a:xfrm>
            <a:off x="4135823" y="3441847"/>
            <a:ext cx="2075905" cy="25856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2" name="図 21">
            <a:extLst>
              <a:ext uri="{FF2B5EF4-FFF2-40B4-BE49-F238E27FC236}">
                <a16:creationId xmlns:a16="http://schemas.microsoft.com/office/drawing/2014/main" id="{F32CFF43-F304-4428-A720-C5C69D5DA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11" y="3945902"/>
            <a:ext cx="619125" cy="704850"/>
          </a:xfrm>
          <a:prstGeom prst="rect">
            <a:avLst/>
          </a:prstGeom>
        </p:spPr>
      </p:pic>
      <p:sp>
        <p:nvSpPr>
          <p:cNvPr id="23" name="テキスト ボックス 22">
            <a:extLst>
              <a:ext uri="{FF2B5EF4-FFF2-40B4-BE49-F238E27FC236}">
                <a16:creationId xmlns:a16="http://schemas.microsoft.com/office/drawing/2014/main" id="{2EE24A48-633E-4831-8054-DE14FD6398A6}"/>
              </a:ext>
            </a:extLst>
          </p:cNvPr>
          <p:cNvSpPr txBox="1"/>
          <p:nvPr/>
        </p:nvSpPr>
        <p:spPr>
          <a:xfrm>
            <a:off x="4661955" y="4656009"/>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0BC0B8B0-A15C-45BF-9435-01A35E962DD9}"/>
              </a:ext>
            </a:extLst>
          </p:cNvPr>
          <p:cNvSpPr/>
          <p:nvPr/>
        </p:nvSpPr>
        <p:spPr bwMode="auto">
          <a:xfrm>
            <a:off x="6494943" y="1831046"/>
            <a:ext cx="2543205" cy="4362356"/>
          </a:xfrm>
          <a:prstGeom prst="rect">
            <a:avLst/>
          </a:prstGeom>
          <a:solidFill>
            <a:srgbClr val="FFC000"/>
          </a:solidFill>
          <a:ln w="12700"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ja-JP" sz="1400" b="1" dirty="0">
                <a:solidFill>
                  <a:schemeClr val="bg1"/>
                </a:solidFill>
                <a:latin typeface="メイリオ" panose="020B0604030504040204" pitchFamily="50" charset="-128"/>
                <a:ea typeface="メイリオ" panose="020B0604030504040204" pitchFamily="50" charset="-128"/>
              </a:rPr>
              <a:t>AZ</a:t>
            </a:r>
            <a:endParaRPr kumimoji="1" lang="ja-JP" altLang="en-US" sz="1400" b="1"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sp>
        <p:nvSpPr>
          <p:cNvPr id="25" name="四角形: 角を丸くする 24">
            <a:extLst>
              <a:ext uri="{FF2B5EF4-FFF2-40B4-BE49-F238E27FC236}">
                <a16:creationId xmlns:a16="http://schemas.microsoft.com/office/drawing/2014/main" id="{01E24421-6CC8-4CC0-A259-0BDE31330F89}"/>
              </a:ext>
            </a:extLst>
          </p:cNvPr>
          <p:cNvSpPr/>
          <p:nvPr/>
        </p:nvSpPr>
        <p:spPr bwMode="auto">
          <a:xfrm>
            <a:off x="6729507" y="3441847"/>
            <a:ext cx="2075905" cy="2585612"/>
          </a:xfrm>
          <a:prstGeom prst="roundRect">
            <a:avLst/>
          </a:prstGeom>
          <a:solidFill>
            <a:schemeClr val="bg1"/>
          </a:solidFill>
          <a:ln w="12700" cap="flat" cmpd="sng" algn="ctr">
            <a:solidFill>
              <a:srgbClr val="F0861E"/>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1400" b="1"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Subnet</a:t>
            </a:r>
            <a:endParaRPr kumimoji="1" lang="ja-JP" altLang="en-US" sz="1400" b="0" i="0" u="none" strike="noStrike" cap="none" normalizeH="0" baseline="0" dirty="0">
              <a:ln>
                <a:noFill/>
              </a:ln>
              <a:solidFill>
                <a:srgbClr val="FF0000"/>
              </a:solidFill>
              <a:effectLst/>
              <a:latin typeface="メイリオ" panose="020B0604030504040204" pitchFamily="50" charset="-128"/>
              <a:ea typeface="メイリオ" panose="020B0604030504040204" pitchFamily="50" charset="-128"/>
            </a:endParaRPr>
          </a:p>
        </p:txBody>
      </p:sp>
      <p:pic>
        <p:nvPicPr>
          <p:cNvPr id="26" name="図 25">
            <a:extLst>
              <a:ext uri="{FF2B5EF4-FFF2-40B4-BE49-F238E27FC236}">
                <a16:creationId xmlns:a16="http://schemas.microsoft.com/office/drawing/2014/main" id="{0DE3DFF0-3263-428F-A571-6AA7BB6B3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595" y="3945902"/>
            <a:ext cx="619125" cy="704850"/>
          </a:xfrm>
          <a:prstGeom prst="rect">
            <a:avLst/>
          </a:prstGeom>
        </p:spPr>
      </p:pic>
      <p:sp>
        <p:nvSpPr>
          <p:cNvPr id="28" name="テキスト ボックス 27">
            <a:extLst>
              <a:ext uri="{FF2B5EF4-FFF2-40B4-BE49-F238E27FC236}">
                <a16:creationId xmlns:a16="http://schemas.microsoft.com/office/drawing/2014/main" id="{99E65887-D865-4D63-AC4E-87CE8000DAA8}"/>
              </a:ext>
            </a:extLst>
          </p:cNvPr>
          <p:cNvSpPr txBox="1"/>
          <p:nvPr/>
        </p:nvSpPr>
        <p:spPr>
          <a:xfrm>
            <a:off x="7255639" y="4656009"/>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31" name="図 30">
            <a:extLst>
              <a:ext uri="{FF2B5EF4-FFF2-40B4-BE49-F238E27FC236}">
                <a16:creationId xmlns:a16="http://schemas.microsoft.com/office/drawing/2014/main" id="{4D19B417-733A-4F06-95C9-D784D9264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44" y="4913999"/>
            <a:ext cx="619125" cy="704850"/>
          </a:xfrm>
          <a:prstGeom prst="rect">
            <a:avLst/>
          </a:prstGeom>
        </p:spPr>
      </p:pic>
      <p:sp>
        <p:nvSpPr>
          <p:cNvPr id="32" name="テキスト ボックス 31">
            <a:extLst>
              <a:ext uri="{FF2B5EF4-FFF2-40B4-BE49-F238E27FC236}">
                <a16:creationId xmlns:a16="http://schemas.microsoft.com/office/drawing/2014/main" id="{7C42580E-10FA-4631-8DF2-0BBB887D861D}"/>
              </a:ext>
            </a:extLst>
          </p:cNvPr>
          <p:cNvSpPr txBox="1"/>
          <p:nvPr/>
        </p:nvSpPr>
        <p:spPr>
          <a:xfrm>
            <a:off x="2041288" y="5624106"/>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34" name="図 33">
            <a:extLst>
              <a:ext uri="{FF2B5EF4-FFF2-40B4-BE49-F238E27FC236}">
                <a16:creationId xmlns:a16="http://schemas.microsoft.com/office/drawing/2014/main" id="{FB9F5162-5EE7-434F-9D6C-77D1B6F8B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11" y="4913999"/>
            <a:ext cx="619125" cy="704850"/>
          </a:xfrm>
          <a:prstGeom prst="rect">
            <a:avLst/>
          </a:prstGeom>
        </p:spPr>
      </p:pic>
      <p:sp>
        <p:nvSpPr>
          <p:cNvPr id="35" name="テキスト ボックス 34">
            <a:extLst>
              <a:ext uri="{FF2B5EF4-FFF2-40B4-BE49-F238E27FC236}">
                <a16:creationId xmlns:a16="http://schemas.microsoft.com/office/drawing/2014/main" id="{081E40DC-560A-4E1D-B339-A4FA1F5B5374}"/>
              </a:ext>
            </a:extLst>
          </p:cNvPr>
          <p:cNvSpPr txBox="1"/>
          <p:nvPr/>
        </p:nvSpPr>
        <p:spPr>
          <a:xfrm>
            <a:off x="4661955" y="5624106"/>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36" name="図 35">
            <a:extLst>
              <a:ext uri="{FF2B5EF4-FFF2-40B4-BE49-F238E27FC236}">
                <a16:creationId xmlns:a16="http://schemas.microsoft.com/office/drawing/2014/main" id="{137A0FA5-31F6-4C73-B3CF-A03740DAA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595" y="4913999"/>
            <a:ext cx="619125" cy="704850"/>
          </a:xfrm>
          <a:prstGeom prst="rect">
            <a:avLst/>
          </a:prstGeom>
        </p:spPr>
      </p:pic>
      <p:sp>
        <p:nvSpPr>
          <p:cNvPr id="37" name="テキスト ボックス 36">
            <a:extLst>
              <a:ext uri="{FF2B5EF4-FFF2-40B4-BE49-F238E27FC236}">
                <a16:creationId xmlns:a16="http://schemas.microsoft.com/office/drawing/2014/main" id="{20C0587D-8757-4657-B71B-1C1EE21EA4E0}"/>
              </a:ext>
            </a:extLst>
          </p:cNvPr>
          <p:cNvSpPr txBox="1"/>
          <p:nvPr/>
        </p:nvSpPr>
        <p:spPr>
          <a:xfrm>
            <a:off x="7255639" y="5624106"/>
            <a:ext cx="1130052" cy="276999"/>
          </a:xfrm>
          <a:prstGeom prst="rect">
            <a:avLst/>
          </a:prstGeom>
          <a:noFill/>
        </p:spPr>
        <p:txBody>
          <a:bodyPr wrap="square" rtlCol="0">
            <a:spAutoFit/>
          </a:bodyPr>
          <a:lstStyle/>
          <a:p>
            <a:pPr algn="ctr"/>
            <a:r>
              <a:rPr kumimoji="1" lang="ja-JP" altLang="en-US" sz="1200" b="1" dirty="0">
                <a:latin typeface="メイリオ" panose="020B0604030504040204" pitchFamily="50" charset="-128"/>
                <a:ea typeface="メイリオ" panose="020B0604030504040204" pitchFamily="50" charset="-128"/>
              </a:rPr>
              <a:t>Copy</a:t>
            </a:r>
            <a:endParaRPr kumimoji="1" lang="en-US" altLang="ja-JP" sz="1200" b="1" dirty="0">
              <a:latin typeface="メイリオ" panose="020B0604030504040204" pitchFamily="50" charset="-128"/>
              <a:ea typeface="メイリオ" panose="020B0604030504040204" pitchFamily="50" charset="-128"/>
            </a:endParaRPr>
          </a:p>
        </p:txBody>
      </p:sp>
      <p:pic>
        <p:nvPicPr>
          <p:cNvPr id="40" name="図 39">
            <a:extLst>
              <a:ext uri="{FF2B5EF4-FFF2-40B4-BE49-F238E27FC236}">
                <a16:creationId xmlns:a16="http://schemas.microsoft.com/office/drawing/2014/main" id="{3791FF0C-5029-4F58-A540-26945F94B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244" y="2486098"/>
            <a:ext cx="619125" cy="704850"/>
          </a:xfrm>
          <a:prstGeom prst="rect">
            <a:avLst/>
          </a:prstGeom>
        </p:spPr>
      </p:pic>
      <p:sp>
        <p:nvSpPr>
          <p:cNvPr id="41" name="テキスト ボックス 40">
            <a:extLst>
              <a:ext uri="{FF2B5EF4-FFF2-40B4-BE49-F238E27FC236}">
                <a16:creationId xmlns:a16="http://schemas.microsoft.com/office/drawing/2014/main" id="{E591DB08-DD57-49A5-8442-E0DA0FB22961}"/>
              </a:ext>
            </a:extLst>
          </p:cNvPr>
          <p:cNvSpPr txBox="1"/>
          <p:nvPr/>
        </p:nvSpPr>
        <p:spPr>
          <a:xfrm>
            <a:off x="2041288" y="3196205"/>
            <a:ext cx="1130052" cy="461665"/>
          </a:xfrm>
          <a:prstGeom prst="rect">
            <a:avLst/>
          </a:prstGeom>
          <a:noFill/>
        </p:spPr>
        <p:txBody>
          <a:bodyPr wrap="square" rtlCol="0">
            <a:spAutoFit/>
          </a:bodyPr>
          <a:lstStyle/>
          <a:p>
            <a:pPr algn="ctr"/>
            <a:r>
              <a:rPr lang="en-US" altLang="ja-JP" sz="1200" b="1" dirty="0">
                <a:latin typeface="メイリオ" panose="020B0604030504040204" pitchFamily="50" charset="-128"/>
                <a:ea typeface="メイリオ" panose="020B0604030504040204" pitchFamily="50" charset="-128"/>
              </a:rPr>
              <a:t>Aurora DB </a:t>
            </a:r>
            <a:r>
              <a:rPr lang="ja-JP" altLang="en-US" sz="1200" b="1" dirty="0">
                <a:latin typeface="メイリオ" panose="020B0604030504040204" pitchFamily="50" charset="-128"/>
                <a:ea typeface="メイリオ" panose="020B0604030504040204" pitchFamily="50" charset="-128"/>
              </a:rPr>
              <a:t>instance</a:t>
            </a:r>
            <a:endParaRPr kumimoji="1" lang="en-US" altLang="ja-JP" sz="1200" b="1" dirty="0">
              <a:latin typeface="メイリオ" panose="020B0604030504040204" pitchFamily="50" charset="-128"/>
              <a:ea typeface="メイリオ" panose="020B0604030504040204" pitchFamily="50" charset="-128"/>
            </a:endParaRPr>
          </a:p>
        </p:txBody>
      </p:sp>
      <p:cxnSp>
        <p:nvCxnSpPr>
          <p:cNvPr id="3" name="直線矢印コネクタ 2">
            <a:extLst>
              <a:ext uri="{FF2B5EF4-FFF2-40B4-BE49-F238E27FC236}">
                <a16:creationId xmlns:a16="http://schemas.microsoft.com/office/drawing/2014/main" id="{7A0FED2A-A74A-40F9-9692-408BC6919DA0}"/>
              </a:ext>
            </a:extLst>
          </p:cNvPr>
          <p:cNvCxnSpPr>
            <a:cxnSpLocks/>
            <a:stCxn id="40" idx="2"/>
            <a:endCxn id="33" idx="0"/>
          </p:cNvCxnSpPr>
          <p:nvPr/>
        </p:nvCxnSpPr>
        <p:spPr bwMode="auto">
          <a:xfrm>
            <a:off x="2616807" y="3190948"/>
            <a:ext cx="0" cy="754954"/>
          </a:xfrm>
          <a:prstGeom prst="straightConnector1">
            <a:avLst/>
          </a:prstGeom>
          <a:noFill/>
          <a:ln w="25400" cap="flat" cmpd="sng" algn="ctr">
            <a:solidFill>
              <a:srgbClr val="FF0000"/>
            </a:solidFill>
            <a:prstDash val="solid"/>
            <a:round/>
            <a:headEnd type="none" w="med" len="med"/>
            <a:tailEnd type="triangle"/>
          </a:ln>
          <a:effectLst/>
        </p:spPr>
      </p:cxnSp>
      <p:cxnSp>
        <p:nvCxnSpPr>
          <p:cNvPr id="42" name="直線矢印コネクタ 41">
            <a:extLst>
              <a:ext uri="{FF2B5EF4-FFF2-40B4-BE49-F238E27FC236}">
                <a16:creationId xmlns:a16="http://schemas.microsoft.com/office/drawing/2014/main" id="{BB4D5ECD-7C38-4B2B-8695-BF9CAA52646B}"/>
              </a:ext>
            </a:extLst>
          </p:cNvPr>
          <p:cNvCxnSpPr>
            <a:cxnSpLocks/>
            <a:stCxn id="40" idx="2"/>
          </p:cNvCxnSpPr>
          <p:nvPr/>
        </p:nvCxnSpPr>
        <p:spPr bwMode="auto">
          <a:xfrm>
            <a:off x="2616807" y="3190948"/>
            <a:ext cx="2480209" cy="773963"/>
          </a:xfrm>
          <a:prstGeom prst="straightConnector1">
            <a:avLst/>
          </a:prstGeom>
          <a:noFill/>
          <a:ln w="25400" cap="flat" cmpd="sng" algn="ctr">
            <a:solidFill>
              <a:srgbClr val="FF0000"/>
            </a:solidFill>
            <a:prstDash val="solid"/>
            <a:round/>
            <a:headEnd type="none" w="med" len="med"/>
            <a:tailEnd type="triangle"/>
          </a:ln>
          <a:effectLst/>
        </p:spPr>
      </p:cxnSp>
      <p:cxnSp>
        <p:nvCxnSpPr>
          <p:cNvPr id="54" name="直線矢印コネクタ 53">
            <a:extLst>
              <a:ext uri="{FF2B5EF4-FFF2-40B4-BE49-F238E27FC236}">
                <a16:creationId xmlns:a16="http://schemas.microsoft.com/office/drawing/2014/main" id="{E8E9B3E2-1D40-4C89-A4EE-09DCEF5AD53D}"/>
              </a:ext>
            </a:extLst>
          </p:cNvPr>
          <p:cNvCxnSpPr>
            <a:cxnSpLocks/>
            <a:stCxn id="40" idx="2"/>
          </p:cNvCxnSpPr>
          <p:nvPr/>
        </p:nvCxnSpPr>
        <p:spPr bwMode="auto">
          <a:xfrm>
            <a:off x="2616807" y="3190948"/>
            <a:ext cx="5247905" cy="773963"/>
          </a:xfrm>
          <a:prstGeom prst="straightConnector1">
            <a:avLst/>
          </a:prstGeom>
          <a:noFill/>
          <a:ln w="25400" cap="flat" cmpd="sng" algn="ctr">
            <a:solidFill>
              <a:srgbClr val="FF0000"/>
            </a:solidFill>
            <a:prstDash val="solid"/>
            <a:round/>
            <a:headEnd type="none" w="med" len="med"/>
            <a:tailEnd type="triangle"/>
          </a:ln>
          <a:effectLst/>
        </p:spPr>
      </p:cxnSp>
      <p:sp>
        <p:nvSpPr>
          <p:cNvPr id="11" name="四角形: 角を丸くする 10">
            <a:extLst>
              <a:ext uri="{FF2B5EF4-FFF2-40B4-BE49-F238E27FC236}">
                <a16:creationId xmlns:a16="http://schemas.microsoft.com/office/drawing/2014/main" id="{EC8B93E1-C7C3-42B0-8A2F-BFBC61467C27}"/>
              </a:ext>
            </a:extLst>
          </p:cNvPr>
          <p:cNvSpPr/>
          <p:nvPr/>
        </p:nvSpPr>
        <p:spPr bwMode="auto">
          <a:xfrm>
            <a:off x="1424608" y="3472987"/>
            <a:ext cx="7488832" cy="2585612"/>
          </a:xfrm>
          <a:prstGeom prst="roundRect">
            <a:avLst/>
          </a:prstGeom>
          <a:solidFill>
            <a:schemeClr val="accent2">
              <a:lumMod val="20000"/>
              <a:lumOff val="80000"/>
              <a:alpha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chemeClr val="tx1"/>
                </a:solidFill>
                <a:effectLst/>
                <a:latin typeface="メイリオ" panose="020B0604030504040204" pitchFamily="50" charset="-128"/>
                <a:ea typeface="メイリオ" panose="020B0604030504040204" pitchFamily="50" charset="-128"/>
              </a:rPr>
              <a:t>Virtual Volumes</a:t>
            </a:r>
          </a:p>
        </p:txBody>
      </p:sp>
    </p:spTree>
    <p:extLst>
      <p:ext uri="{BB962C8B-B14F-4D97-AF65-F5344CB8AC3E}">
        <p14:creationId xmlns:p14="http://schemas.microsoft.com/office/powerpoint/2010/main" val="3477799090"/>
      </p:ext>
    </p:extLst>
  </p:cSld>
  <p:clrMapOvr>
    <a:masterClrMapping/>
  </p:clrMapOvr>
  <mc:AlternateContent xmlns:mc="http://schemas.openxmlformats.org/markup-compatibility/2006" xmlns:p14="http://schemas.microsoft.com/office/powerpoint/2010/main">
    <mc:Choice Requires="p14">
      <p:transition spd="slow" p14:dur="2000" advTm="18186"/>
    </mc:Choice>
    <mc:Fallback xmlns="">
      <p:transition spd="slow" advTm="1818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formatJ2005">
  <a:themeElements>
    <a:clrScheme name="formatJ2005 1">
      <a:dk1>
        <a:srgbClr val="000000"/>
      </a:dk1>
      <a:lt1>
        <a:srgbClr val="FFFFFF"/>
      </a:lt1>
      <a:dk2>
        <a:srgbClr val="000000"/>
      </a:dk2>
      <a:lt2>
        <a:srgbClr val="042346"/>
      </a:lt2>
      <a:accent1>
        <a:srgbClr val="FFFFFF"/>
      </a:accent1>
      <a:accent2>
        <a:srgbClr val="C04281"/>
      </a:accent2>
      <a:accent3>
        <a:srgbClr val="FFFFFF"/>
      </a:accent3>
      <a:accent4>
        <a:srgbClr val="000000"/>
      </a:accent4>
      <a:accent5>
        <a:srgbClr val="FFFFFF"/>
      </a:accent5>
      <a:accent6>
        <a:srgbClr val="AE3B74"/>
      </a:accent6>
      <a:hlink>
        <a:srgbClr val="9CC8F8"/>
      </a:hlink>
      <a:folHlink>
        <a:srgbClr val="FFFFCC"/>
      </a:folHlink>
    </a:clrScheme>
    <a:fontScheme name="formatJ2005">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36000" tIns="36000" rIns="36000" bIns="360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36000" tIns="36000" rIns="36000" bIns="360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formatJ2005 1">
        <a:dk1>
          <a:srgbClr val="000000"/>
        </a:dk1>
        <a:lt1>
          <a:srgbClr val="FFFFFF"/>
        </a:lt1>
        <a:dk2>
          <a:srgbClr val="000000"/>
        </a:dk2>
        <a:lt2>
          <a:srgbClr val="042346"/>
        </a:lt2>
        <a:accent1>
          <a:srgbClr val="FFFFFF"/>
        </a:accent1>
        <a:accent2>
          <a:srgbClr val="C04281"/>
        </a:accent2>
        <a:accent3>
          <a:srgbClr val="FFFFFF"/>
        </a:accent3>
        <a:accent4>
          <a:srgbClr val="000000"/>
        </a:accent4>
        <a:accent5>
          <a:srgbClr val="FFFFFF"/>
        </a:accent5>
        <a:accent6>
          <a:srgbClr val="AE3B74"/>
        </a:accent6>
        <a:hlink>
          <a:srgbClr val="9CC8F8"/>
        </a:hlink>
        <a:folHlink>
          <a:srgbClr val="FFFFCC"/>
        </a:folHlink>
      </a:clrScheme>
      <a:clrMap bg1="lt1" tx1="dk1" bg2="lt2" tx2="dk2" accent1="accent1" accent2="accent2" accent3="accent3" accent4="accent4" accent5="accent5" accent6="accent6" hlink="hlink" folHlink="folHlink"/>
    </a:extraClrScheme>
    <a:extraClrScheme>
      <a:clrScheme name="formatJ2005 2">
        <a:dk1>
          <a:srgbClr val="000000"/>
        </a:dk1>
        <a:lt1>
          <a:srgbClr val="FFFFFF"/>
        </a:lt1>
        <a:dk2>
          <a:srgbClr val="000000"/>
        </a:dk2>
        <a:lt2>
          <a:srgbClr val="042346"/>
        </a:lt2>
        <a:accent1>
          <a:srgbClr val="FFFFFF"/>
        </a:accent1>
        <a:accent2>
          <a:srgbClr val="5F5F5F"/>
        </a:accent2>
        <a:accent3>
          <a:srgbClr val="FFFFFF"/>
        </a:accent3>
        <a:accent4>
          <a:srgbClr val="000000"/>
        </a:accent4>
        <a:accent5>
          <a:srgbClr val="FFFFFF"/>
        </a:accent5>
        <a:accent6>
          <a:srgbClr val="555555"/>
        </a:accent6>
        <a:hlink>
          <a:srgbClr val="C0C0C0"/>
        </a:hlink>
        <a:folHlink>
          <a:srgbClr val="EAEAEA"/>
        </a:folHlink>
      </a:clrScheme>
      <a:clrMap bg1="lt1" tx1="dk1" bg2="lt2" tx2="dk2" accent1="accent1" accent2="accent2" accent3="accent3" accent4="accent4" accent5="accent5" accent6="accent6" hlink="hlink" folHlink="folHlink"/>
    </a:extraClrScheme>
    <a:extraClrScheme>
      <a:clrScheme name="formatJ2005 3">
        <a:dk1>
          <a:srgbClr val="000000"/>
        </a:dk1>
        <a:lt1>
          <a:srgbClr val="FFFFFF"/>
        </a:lt1>
        <a:dk2>
          <a:srgbClr val="000000"/>
        </a:dk2>
        <a:lt2>
          <a:srgbClr val="042346"/>
        </a:lt2>
        <a:accent1>
          <a:srgbClr val="FFFFFF"/>
        </a:accent1>
        <a:accent2>
          <a:srgbClr val="F60CE0"/>
        </a:accent2>
        <a:accent3>
          <a:srgbClr val="FFFFFF"/>
        </a:accent3>
        <a:accent4>
          <a:srgbClr val="000000"/>
        </a:accent4>
        <a:accent5>
          <a:srgbClr val="FFFFFF"/>
        </a:accent5>
        <a:accent6>
          <a:srgbClr val="DF0ACB"/>
        </a:accent6>
        <a:hlink>
          <a:srgbClr val="A5EAFF"/>
        </a:hlink>
        <a:folHlink>
          <a:srgbClr val="FFFFCC"/>
        </a:folHlink>
      </a:clrScheme>
      <a:clrMap bg1="lt1" tx1="dk1" bg2="lt2" tx2="dk2" accent1="accent1" accent2="accent2" accent3="accent3" accent4="accent4" accent5="accent5" accent6="accent6" hlink="hlink" folHlink="folHlink"/>
    </a:extraClrScheme>
    <a:extraClrScheme>
      <a:clrScheme name="formatJ2005 4">
        <a:dk1>
          <a:srgbClr val="FFFFFF"/>
        </a:dk1>
        <a:lt1>
          <a:srgbClr val="FFFFFF"/>
        </a:lt1>
        <a:dk2>
          <a:srgbClr val="000074"/>
        </a:dk2>
        <a:lt2>
          <a:srgbClr val="FFFF00"/>
        </a:lt2>
        <a:accent1>
          <a:srgbClr val="0000FF"/>
        </a:accent1>
        <a:accent2>
          <a:srgbClr val="FF0000"/>
        </a:accent2>
        <a:accent3>
          <a:srgbClr val="AAAABC"/>
        </a:accent3>
        <a:accent4>
          <a:srgbClr val="DADADA"/>
        </a:accent4>
        <a:accent5>
          <a:srgbClr val="AAAAFF"/>
        </a:accent5>
        <a:accent6>
          <a:srgbClr val="E70000"/>
        </a:accent6>
        <a:hlink>
          <a:srgbClr val="006666"/>
        </a:hlink>
        <a:folHlink>
          <a:srgbClr val="9966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eminarFormat(J)_ver2002Sep">
  <a:themeElements>
    <a:clrScheme name="SeminarFormat(J)_ver2002Sep 4">
      <a:dk1>
        <a:srgbClr val="FFFFFF"/>
      </a:dk1>
      <a:lt1>
        <a:srgbClr val="FFFFFF"/>
      </a:lt1>
      <a:dk2>
        <a:srgbClr val="000074"/>
      </a:dk2>
      <a:lt2>
        <a:srgbClr val="FFFF00"/>
      </a:lt2>
      <a:accent1>
        <a:srgbClr val="0000FF"/>
      </a:accent1>
      <a:accent2>
        <a:srgbClr val="FF0000"/>
      </a:accent2>
      <a:accent3>
        <a:srgbClr val="AAAABC"/>
      </a:accent3>
      <a:accent4>
        <a:srgbClr val="DADADA"/>
      </a:accent4>
      <a:accent5>
        <a:srgbClr val="AAAAFF"/>
      </a:accent5>
      <a:accent6>
        <a:srgbClr val="E70000"/>
      </a:accent6>
      <a:hlink>
        <a:srgbClr val="006666"/>
      </a:hlink>
      <a:folHlink>
        <a:srgbClr val="9966FF"/>
      </a:folHlink>
    </a:clrScheme>
    <a:fontScheme name="SeminarFormat(J)_ver2002Sep">
      <a:majorFont>
        <a:latin typeface="ＭＳ Ｐゴシック"/>
        <a:ea typeface="ＭＳ Ｐゴシック"/>
        <a:cs typeface=""/>
      </a:majorFont>
      <a:minorFont>
        <a:latin typeface="ＭＳ Ｐゴシック"/>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36000" tIns="36000" rIns="36000" bIns="360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36000" tIns="36000" rIns="36000" bIns="3600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6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SeminarFormat(J)_ver2002Sep 1">
        <a:dk1>
          <a:srgbClr val="000066"/>
        </a:dk1>
        <a:lt1>
          <a:srgbClr val="FFFFFF"/>
        </a:lt1>
        <a:dk2>
          <a:srgbClr val="000099"/>
        </a:dk2>
        <a:lt2>
          <a:srgbClr val="FFFF00"/>
        </a:lt2>
        <a:accent1>
          <a:srgbClr val="6666FF"/>
        </a:accent1>
        <a:accent2>
          <a:srgbClr val="FF0000"/>
        </a:accent2>
        <a:accent3>
          <a:srgbClr val="AAAACA"/>
        </a:accent3>
        <a:accent4>
          <a:srgbClr val="DADADA"/>
        </a:accent4>
        <a:accent5>
          <a:srgbClr val="B8B8FF"/>
        </a:accent5>
        <a:accent6>
          <a:srgbClr val="E70000"/>
        </a:accent6>
        <a:hlink>
          <a:srgbClr val="33CCCC"/>
        </a:hlink>
        <a:folHlink>
          <a:srgbClr val="3399FF"/>
        </a:folHlink>
      </a:clrScheme>
      <a:clrMap bg1="dk2" tx1="lt1" bg2="dk1" tx2="lt2" accent1="accent1" accent2="accent2" accent3="accent3" accent4="accent4" accent5="accent5" accent6="accent6" hlink="hlink" folHlink="folHlink"/>
    </a:extraClrScheme>
    <a:extraClrScheme>
      <a:clrScheme name="SeminarFormat(J)_ver2002Sep 2">
        <a:dk1>
          <a:srgbClr val="000066"/>
        </a:dk1>
        <a:lt1>
          <a:srgbClr val="FFFFFF"/>
        </a:lt1>
        <a:dk2>
          <a:srgbClr val="003399"/>
        </a:dk2>
        <a:lt2>
          <a:srgbClr val="FFFF00"/>
        </a:lt2>
        <a:accent1>
          <a:srgbClr val="0099FF"/>
        </a:accent1>
        <a:accent2>
          <a:srgbClr val="FF6600"/>
        </a:accent2>
        <a:accent3>
          <a:srgbClr val="AAADCA"/>
        </a:accent3>
        <a:accent4>
          <a:srgbClr val="DADADA"/>
        </a:accent4>
        <a:accent5>
          <a:srgbClr val="AACAFF"/>
        </a:accent5>
        <a:accent6>
          <a:srgbClr val="E75C00"/>
        </a:accent6>
        <a:hlink>
          <a:srgbClr val="00CC00"/>
        </a:hlink>
        <a:folHlink>
          <a:srgbClr val="9966FF"/>
        </a:folHlink>
      </a:clrScheme>
      <a:clrMap bg1="dk2" tx1="lt1" bg2="dk1" tx2="lt2" accent1="accent1" accent2="accent2" accent3="accent3" accent4="accent4" accent5="accent5" accent6="accent6" hlink="hlink" folHlink="folHlink"/>
    </a:extraClrScheme>
    <a:extraClrScheme>
      <a:clrScheme name="SeminarFormat(J)_ver2002Sep 3">
        <a:dk1>
          <a:srgbClr val="000000"/>
        </a:dk1>
        <a:lt1>
          <a:srgbClr val="FFFFFF"/>
        </a:lt1>
        <a:dk2>
          <a:srgbClr val="000000"/>
        </a:dk2>
        <a:lt2>
          <a:srgbClr val="292929"/>
        </a:lt2>
        <a:accent1>
          <a:srgbClr val="FFFFFF"/>
        </a:accent1>
        <a:accent2>
          <a:srgbClr val="5F5F5F"/>
        </a:accent2>
        <a:accent3>
          <a:srgbClr val="FFFFFF"/>
        </a:accent3>
        <a:accent4>
          <a:srgbClr val="000000"/>
        </a:accent4>
        <a:accent5>
          <a:srgbClr val="FFFFFF"/>
        </a:accent5>
        <a:accent6>
          <a:srgbClr val="555555"/>
        </a:accent6>
        <a:hlink>
          <a:srgbClr val="C0C0C0"/>
        </a:hlink>
        <a:folHlink>
          <a:srgbClr val="EAEAEA"/>
        </a:folHlink>
      </a:clrScheme>
      <a:clrMap bg1="lt1" tx1="dk1" bg2="lt2" tx2="dk2" accent1="accent1" accent2="accent2" accent3="accent3" accent4="accent4" accent5="accent5" accent6="accent6" hlink="hlink" folHlink="folHlink"/>
    </a:extraClrScheme>
    <a:extraClrScheme>
      <a:clrScheme name="SeminarFormat(J)_ver2002Sep 4">
        <a:dk1>
          <a:srgbClr val="FFFFFF"/>
        </a:dk1>
        <a:lt1>
          <a:srgbClr val="FFFFFF"/>
        </a:lt1>
        <a:dk2>
          <a:srgbClr val="000074"/>
        </a:dk2>
        <a:lt2>
          <a:srgbClr val="FFFF00"/>
        </a:lt2>
        <a:accent1>
          <a:srgbClr val="0000FF"/>
        </a:accent1>
        <a:accent2>
          <a:srgbClr val="FF0000"/>
        </a:accent2>
        <a:accent3>
          <a:srgbClr val="AAAABC"/>
        </a:accent3>
        <a:accent4>
          <a:srgbClr val="DADADA"/>
        </a:accent4>
        <a:accent5>
          <a:srgbClr val="AAAAFF"/>
        </a:accent5>
        <a:accent6>
          <a:srgbClr val="E70000"/>
        </a:accent6>
        <a:hlink>
          <a:srgbClr val="006666"/>
        </a:hlink>
        <a:folHlink>
          <a:srgbClr val="9966FF"/>
        </a:folHlink>
      </a:clrScheme>
      <a:clrMap bg1="dk2" tx1="lt1" bg2="dk1" tx2="lt2" accent1="accent1" accent2="accent2" accent3="accent3" accent4="accent4" accent5="accent5" accent6="accent6" hlink="hlink" folHlink="folHlink"/>
    </a:extraClrScheme>
    <a:extraClrScheme>
      <a:clrScheme name="SeminarFormat(J)_ver2002Sep 5">
        <a:dk1>
          <a:srgbClr val="000000"/>
        </a:dk1>
        <a:lt1>
          <a:srgbClr val="FFFFFF"/>
        </a:lt1>
        <a:dk2>
          <a:srgbClr val="000000"/>
        </a:dk2>
        <a:lt2>
          <a:srgbClr val="042346"/>
        </a:lt2>
        <a:accent1>
          <a:srgbClr val="FFFFFF"/>
        </a:accent1>
        <a:accent2>
          <a:srgbClr val="C04281"/>
        </a:accent2>
        <a:accent3>
          <a:srgbClr val="FFFFFF"/>
        </a:accent3>
        <a:accent4>
          <a:srgbClr val="000000"/>
        </a:accent4>
        <a:accent5>
          <a:srgbClr val="FFFFFF"/>
        </a:accent5>
        <a:accent6>
          <a:srgbClr val="AE3B74"/>
        </a:accent6>
        <a:hlink>
          <a:srgbClr val="9CC8F8"/>
        </a:hlink>
        <a:folHlink>
          <a:srgbClr val="FFFF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formatJ2005</Template>
  <TotalTime>49941</TotalTime>
  <Words>65238</Words>
  <Application>Microsoft Office PowerPoint</Application>
  <PresentationFormat>A4 Paper (210x297 mm)</PresentationFormat>
  <Paragraphs>6307</Paragraphs>
  <Slides>407</Slides>
  <Notes>369</Notes>
  <HiddenSlides>0</HiddenSlides>
  <MMClips>16</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407</vt:i4>
      </vt:variant>
    </vt:vector>
  </HeadingPairs>
  <TitlesOfParts>
    <vt:vector size="422" baseType="lpstr">
      <vt:lpstr>Amazon Ember</vt:lpstr>
      <vt:lpstr>-apple-system</vt:lpstr>
      <vt:lpstr>inherit</vt:lpstr>
      <vt:lpstr>ＭＳ Ｐゴシック</vt:lpstr>
      <vt:lpstr>Yu Gothic UI Semilight</vt:lpstr>
      <vt:lpstr>ヒラギノ角ゴ Pro W3</vt:lpstr>
      <vt:lpstr>メイリオ</vt:lpstr>
      <vt:lpstr>メイリオ</vt:lpstr>
      <vt:lpstr>游明朝</vt:lpstr>
      <vt:lpstr>Arial</vt:lpstr>
      <vt:lpstr>Times New Roman</vt:lpstr>
      <vt:lpstr>Wingdings</vt:lpstr>
      <vt:lpstr>Wingdings 2</vt:lpstr>
      <vt:lpstr>formatJ2005</vt:lpstr>
      <vt:lpstr>SeminarFormat(J)_ver2002Sep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First of previous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PRD-Hasegawa Hiromi</dc:creator>
  <cp:lastModifiedBy>Shibata Shingo</cp:lastModifiedBy>
  <cp:revision>5112</cp:revision>
  <cp:lastPrinted>2017-11-25T10:27:00Z</cp:lastPrinted>
  <dcterms:created xsi:type="dcterms:W3CDTF">2005-01-27T06:55:06Z</dcterms:created>
  <dcterms:modified xsi:type="dcterms:W3CDTF">2021-02-01T07:15:38Z</dcterms:modified>
</cp:coreProperties>
</file>